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1.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85"/>
  </p:notesMasterIdLst>
  <p:sldIdLst>
    <p:sldId id="256" r:id="rId2"/>
    <p:sldId id="344" r:id="rId3"/>
    <p:sldId id="293" r:id="rId4"/>
    <p:sldId id="258" r:id="rId5"/>
    <p:sldId id="263" r:id="rId6"/>
    <p:sldId id="264" r:id="rId7"/>
    <p:sldId id="268" r:id="rId8"/>
    <p:sldId id="329" r:id="rId9"/>
    <p:sldId id="269" r:id="rId10"/>
    <p:sldId id="345" r:id="rId11"/>
    <p:sldId id="270" r:id="rId12"/>
    <p:sldId id="274" r:id="rId13"/>
    <p:sldId id="285" r:id="rId14"/>
    <p:sldId id="286" r:id="rId15"/>
    <p:sldId id="271" r:id="rId16"/>
    <p:sldId id="284" r:id="rId17"/>
    <p:sldId id="294" r:id="rId18"/>
    <p:sldId id="297" r:id="rId19"/>
    <p:sldId id="295" r:id="rId20"/>
    <p:sldId id="296" r:id="rId21"/>
    <p:sldId id="298" r:id="rId22"/>
    <p:sldId id="272" r:id="rId23"/>
    <p:sldId id="299" r:id="rId24"/>
    <p:sldId id="288" r:id="rId25"/>
    <p:sldId id="300" r:id="rId26"/>
    <p:sldId id="303" r:id="rId27"/>
    <p:sldId id="302" r:id="rId28"/>
    <p:sldId id="324" r:id="rId29"/>
    <p:sldId id="273" r:id="rId30"/>
    <p:sldId id="275" r:id="rId31"/>
    <p:sldId id="304" r:id="rId32"/>
    <p:sldId id="305" r:id="rId33"/>
    <p:sldId id="306" r:id="rId34"/>
    <p:sldId id="307" r:id="rId35"/>
    <p:sldId id="308" r:id="rId36"/>
    <p:sldId id="309" r:id="rId37"/>
    <p:sldId id="343" r:id="rId38"/>
    <p:sldId id="375" r:id="rId39"/>
    <p:sldId id="376" r:id="rId40"/>
    <p:sldId id="377" r:id="rId41"/>
    <p:sldId id="378" r:id="rId42"/>
    <p:sldId id="276" r:id="rId43"/>
    <p:sldId id="310" r:id="rId44"/>
    <p:sldId id="321" r:id="rId45"/>
    <p:sldId id="322" r:id="rId46"/>
    <p:sldId id="312" r:id="rId47"/>
    <p:sldId id="311" r:id="rId48"/>
    <p:sldId id="313" r:id="rId49"/>
    <p:sldId id="352" r:id="rId50"/>
    <p:sldId id="317" r:id="rId51"/>
    <p:sldId id="318" r:id="rId52"/>
    <p:sldId id="315" r:id="rId53"/>
    <p:sldId id="319" r:id="rId54"/>
    <p:sldId id="320" r:id="rId55"/>
    <p:sldId id="314" r:id="rId56"/>
    <p:sldId id="316" r:id="rId57"/>
    <p:sldId id="278" r:id="rId58"/>
    <p:sldId id="348" r:id="rId59"/>
    <p:sldId id="349" r:id="rId60"/>
    <p:sldId id="282" r:id="rId61"/>
    <p:sldId id="283" r:id="rId62"/>
    <p:sldId id="289" r:id="rId63"/>
    <p:sldId id="291" r:id="rId64"/>
    <p:sldId id="290" r:id="rId65"/>
    <p:sldId id="372" r:id="rId66"/>
    <p:sldId id="354" r:id="rId67"/>
    <p:sldId id="355" r:id="rId68"/>
    <p:sldId id="356" r:id="rId69"/>
    <p:sldId id="357" r:id="rId70"/>
    <p:sldId id="358" r:id="rId71"/>
    <p:sldId id="359" r:id="rId72"/>
    <p:sldId id="373" r:id="rId73"/>
    <p:sldId id="361" r:id="rId74"/>
    <p:sldId id="362" r:id="rId75"/>
    <p:sldId id="363" r:id="rId76"/>
    <p:sldId id="364" r:id="rId77"/>
    <p:sldId id="365" r:id="rId78"/>
    <p:sldId id="366" r:id="rId79"/>
    <p:sldId id="367" r:id="rId80"/>
    <p:sldId id="368" r:id="rId81"/>
    <p:sldId id="369" r:id="rId82"/>
    <p:sldId id="374" r:id="rId83"/>
    <p:sldId id="37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nchev, Ivaylo Simeonov (I.)" initials="GIS(" lastIdx="2" clrIdx="0">
    <p:extLst>
      <p:ext uri="{19B8F6BF-5375-455C-9EA6-DF929625EA0E}">
        <p15:presenceInfo xmlns:p15="http://schemas.microsoft.com/office/powerpoint/2012/main" userId="S-1-5-21-1558128742-133389963-928725530-374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48484"/>
    <a:srgbClr val="00869F"/>
    <a:srgbClr val="3F3FFF"/>
    <a:srgbClr val="EBE0AA"/>
    <a:srgbClr val="FFD347"/>
    <a:srgbClr val="FFC300"/>
    <a:srgbClr val="00FF00"/>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8430" autoAdjust="0"/>
  </p:normalViewPr>
  <p:slideViewPr>
    <p:cSldViewPr>
      <p:cViewPr>
        <p:scale>
          <a:sx n="125" d="100"/>
          <a:sy n="125" d="100"/>
        </p:scale>
        <p:origin x="786" y="-5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68" Type="http://schemas.openxmlformats.org/officeDocument/2006/relationships/slide" Target="slides/slide68.xml"/><Relationship Id="rId76" Type="http://schemas.openxmlformats.org/officeDocument/2006/relationships/slide" Target="slides/slide76.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61" Type="http://schemas.openxmlformats.org/officeDocument/2006/relationships/slide" Target="slides/slide61.xml"/><Relationship Id="rId82" Type="http://schemas.openxmlformats.org/officeDocument/2006/relationships/slide" Target="slides/slide82.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80" Type="http://schemas.openxmlformats.org/officeDocument/2006/relationships/slide" Target="slides/slide80.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1T09:38:31.331" idx="2">
    <p:pos x="2436" y="1272"/>
    <p:text>Short intro to DI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8D1023-690D-46C5-AFAF-0E19E80A1854}" type="datetimeFigureOut">
              <a:rPr lang="en-US" smtClean="0"/>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71FFB-5E76-44A8-8B50-9FED348965AA}" type="slidenum">
              <a:rPr lang="en-US" smtClean="0"/>
              <a:t>‹#›</a:t>
            </a:fld>
            <a:endParaRPr lang="en-US"/>
          </a:p>
        </p:txBody>
      </p:sp>
    </p:spTree>
    <p:extLst>
      <p:ext uri="{BB962C8B-B14F-4D97-AF65-F5344CB8AC3E}">
        <p14:creationId xmlns:p14="http://schemas.microsoft.com/office/powerpoint/2010/main" val="294932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a:t>
            </a:fld>
            <a:endParaRPr lang="en-US"/>
          </a:p>
        </p:txBody>
      </p:sp>
    </p:spTree>
    <p:extLst>
      <p:ext uri="{BB962C8B-B14F-4D97-AF65-F5344CB8AC3E}">
        <p14:creationId xmlns:p14="http://schemas.microsoft.com/office/powerpoint/2010/main" val="2300045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16</a:t>
            </a:fld>
            <a:endParaRPr lang="en-US"/>
          </a:p>
        </p:txBody>
      </p:sp>
    </p:spTree>
    <p:extLst>
      <p:ext uri="{BB962C8B-B14F-4D97-AF65-F5344CB8AC3E}">
        <p14:creationId xmlns:p14="http://schemas.microsoft.com/office/powerpoint/2010/main" val="156351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17</a:t>
            </a:fld>
            <a:endParaRPr lang="en-US"/>
          </a:p>
        </p:txBody>
      </p:sp>
    </p:spTree>
    <p:extLst>
      <p:ext uri="{BB962C8B-B14F-4D97-AF65-F5344CB8AC3E}">
        <p14:creationId xmlns:p14="http://schemas.microsoft.com/office/powerpoint/2010/main" val="162608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18</a:t>
            </a:fld>
            <a:endParaRPr lang="en-US"/>
          </a:p>
        </p:txBody>
      </p:sp>
    </p:spTree>
    <p:extLst>
      <p:ext uri="{BB962C8B-B14F-4D97-AF65-F5344CB8AC3E}">
        <p14:creationId xmlns:p14="http://schemas.microsoft.com/office/powerpoint/2010/main" val="113494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19</a:t>
            </a:fld>
            <a:endParaRPr lang="en-US"/>
          </a:p>
        </p:txBody>
      </p:sp>
    </p:spTree>
    <p:extLst>
      <p:ext uri="{BB962C8B-B14F-4D97-AF65-F5344CB8AC3E}">
        <p14:creationId xmlns:p14="http://schemas.microsoft.com/office/powerpoint/2010/main" val="1633299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20</a:t>
            </a:fld>
            <a:endParaRPr lang="en-US"/>
          </a:p>
        </p:txBody>
      </p:sp>
    </p:spTree>
    <p:extLst>
      <p:ext uri="{BB962C8B-B14F-4D97-AF65-F5344CB8AC3E}">
        <p14:creationId xmlns:p14="http://schemas.microsoft.com/office/powerpoint/2010/main" val="242791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21</a:t>
            </a:fld>
            <a:endParaRPr lang="en-US"/>
          </a:p>
        </p:txBody>
      </p:sp>
    </p:spTree>
    <p:extLst>
      <p:ext uri="{BB962C8B-B14F-4D97-AF65-F5344CB8AC3E}">
        <p14:creationId xmlns:p14="http://schemas.microsoft.com/office/powerpoint/2010/main" val="785927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23</a:t>
            </a:fld>
            <a:endParaRPr lang="en-US"/>
          </a:p>
        </p:txBody>
      </p:sp>
    </p:spTree>
    <p:extLst>
      <p:ext uri="{BB962C8B-B14F-4D97-AF65-F5344CB8AC3E}">
        <p14:creationId xmlns:p14="http://schemas.microsoft.com/office/powerpoint/2010/main" val="1324127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25</a:t>
            </a:fld>
            <a:endParaRPr lang="en-US"/>
          </a:p>
        </p:txBody>
      </p:sp>
    </p:spTree>
    <p:extLst>
      <p:ext uri="{BB962C8B-B14F-4D97-AF65-F5344CB8AC3E}">
        <p14:creationId xmlns:p14="http://schemas.microsoft.com/office/powerpoint/2010/main" val="341886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26</a:t>
            </a:fld>
            <a:endParaRPr lang="en-US"/>
          </a:p>
        </p:txBody>
      </p:sp>
    </p:spTree>
    <p:extLst>
      <p:ext uri="{BB962C8B-B14F-4D97-AF65-F5344CB8AC3E}">
        <p14:creationId xmlns:p14="http://schemas.microsoft.com/office/powerpoint/2010/main" val="2824379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27</a:t>
            </a:fld>
            <a:endParaRPr lang="en-US"/>
          </a:p>
        </p:txBody>
      </p:sp>
    </p:spTree>
    <p:extLst>
      <p:ext uri="{BB962C8B-B14F-4D97-AF65-F5344CB8AC3E}">
        <p14:creationId xmlns:p14="http://schemas.microsoft.com/office/powerpoint/2010/main" val="259799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a:t>
            </a:fld>
            <a:endParaRPr lang="en-US"/>
          </a:p>
        </p:txBody>
      </p:sp>
    </p:spTree>
    <p:extLst>
      <p:ext uri="{BB962C8B-B14F-4D97-AF65-F5344CB8AC3E}">
        <p14:creationId xmlns:p14="http://schemas.microsoft.com/office/powerpoint/2010/main" val="1431375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28</a:t>
            </a:fld>
            <a:endParaRPr lang="en-US"/>
          </a:p>
        </p:txBody>
      </p:sp>
    </p:spTree>
    <p:extLst>
      <p:ext uri="{BB962C8B-B14F-4D97-AF65-F5344CB8AC3E}">
        <p14:creationId xmlns:p14="http://schemas.microsoft.com/office/powerpoint/2010/main" val="3536917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30</a:t>
            </a:fld>
            <a:endParaRPr lang="en-US"/>
          </a:p>
        </p:txBody>
      </p:sp>
    </p:spTree>
    <p:extLst>
      <p:ext uri="{BB962C8B-B14F-4D97-AF65-F5344CB8AC3E}">
        <p14:creationId xmlns:p14="http://schemas.microsoft.com/office/powerpoint/2010/main" val="4078884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31</a:t>
            </a:fld>
            <a:endParaRPr lang="en-US"/>
          </a:p>
        </p:txBody>
      </p:sp>
    </p:spTree>
    <p:extLst>
      <p:ext uri="{BB962C8B-B14F-4D97-AF65-F5344CB8AC3E}">
        <p14:creationId xmlns:p14="http://schemas.microsoft.com/office/powerpoint/2010/main" val="2443141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32</a:t>
            </a:fld>
            <a:endParaRPr lang="en-US"/>
          </a:p>
        </p:txBody>
      </p:sp>
    </p:spTree>
    <p:extLst>
      <p:ext uri="{BB962C8B-B14F-4D97-AF65-F5344CB8AC3E}">
        <p14:creationId xmlns:p14="http://schemas.microsoft.com/office/powerpoint/2010/main" val="3680659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33</a:t>
            </a:fld>
            <a:endParaRPr lang="en-US"/>
          </a:p>
        </p:txBody>
      </p:sp>
    </p:spTree>
    <p:extLst>
      <p:ext uri="{BB962C8B-B14F-4D97-AF65-F5344CB8AC3E}">
        <p14:creationId xmlns:p14="http://schemas.microsoft.com/office/powerpoint/2010/main" val="428562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34</a:t>
            </a:fld>
            <a:endParaRPr lang="en-US"/>
          </a:p>
        </p:txBody>
      </p:sp>
    </p:spTree>
    <p:extLst>
      <p:ext uri="{BB962C8B-B14F-4D97-AF65-F5344CB8AC3E}">
        <p14:creationId xmlns:p14="http://schemas.microsoft.com/office/powerpoint/2010/main" val="453252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35</a:t>
            </a:fld>
            <a:endParaRPr lang="en-US"/>
          </a:p>
        </p:txBody>
      </p:sp>
    </p:spTree>
    <p:extLst>
      <p:ext uri="{BB962C8B-B14F-4D97-AF65-F5344CB8AC3E}">
        <p14:creationId xmlns:p14="http://schemas.microsoft.com/office/powerpoint/2010/main" val="2567955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36</a:t>
            </a:fld>
            <a:endParaRPr lang="en-US"/>
          </a:p>
        </p:txBody>
      </p:sp>
    </p:spTree>
    <p:extLst>
      <p:ext uri="{BB962C8B-B14F-4D97-AF65-F5344CB8AC3E}">
        <p14:creationId xmlns:p14="http://schemas.microsoft.com/office/powerpoint/2010/main" val="94140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37</a:t>
            </a:fld>
            <a:endParaRPr lang="en-US"/>
          </a:p>
        </p:txBody>
      </p:sp>
    </p:spTree>
    <p:extLst>
      <p:ext uri="{BB962C8B-B14F-4D97-AF65-F5344CB8AC3E}">
        <p14:creationId xmlns:p14="http://schemas.microsoft.com/office/powerpoint/2010/main" val="54329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53927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a:t>
            </a:fld>
            <a:endParaRPr lang="en-US"/>
          </a:p>
        </p:txBody>
      </p:sp>
    </p:spTree>
    <p:extLst>
      <p:ext uri="{BB962C8B-B14F-4D97-AF65-F5344CB8AC3E}">
        <p14:creationId xmlns:p14="http://schemas.microsoft.com/office/powerpoint/2010/main" val="1537352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663335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479978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43</a:t>
            </a:fld>
            <a:endParaRPr lang="en-US"/>
          </a:p>
        </p:txBody>
      </p:sp>
    </p:spTree>
    <p:extLst>
      <p:ext uri="{BB962C8B-B14F-4D97-AF65-F5344CB8AC3E}">
        <p14:creationId xmlns:p14="http://schemas.microsoft.com/office/powerpoint/2010/main" val="4205730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44</a:t>
            </a:fld>
            <a:endParaRPr lang="en-US"/>
          </a:p>
        </p:txBody>
      </p:sp>
    </p:spTree>
    <p:extLst>
      <p:ext uri="{BB962C8B-B14F-4D97-AF65-F5344CB8AC3E}">
        <p14:creationId xmlns:p14="http://schemas.microsoft.com/office/powerpoint/2010/main" val="3893462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45</a:t>
            </a:fld>
            <a:endParaRPr lang="en-US"/>
          </a:p>
        </p:txBody>
      </p:sp>
    </p:spTree>
    <p:extLst>
      <p:ext uri="{BB962C8B-B14F-4D97-AF65-F5344CB8AC3E}">
        <p14:creationId xmlns:p14="http://schemas.microsoft.com/office/powerpoint/2010/main" val="8859072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46</a:t>
            </a:fld>
            <a:endParaRPr lang="en-US"/>
          </a:p>
        </p:txBody>
      </p:sp>
    </p:spTree>
    <p:extLst>
      <p:ext uri="{BB962C8B-B14F-4D97-AF65-F5344CB8AC3E}">
        <p14:creationId xmlns:p14="http://schemas.microsoft.com/office/powerpoint/2010/main" val="3059752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47</a:t>
            </a:fld>
            <a:endParaRPr lang="en-US"/>
          </a:p>
        </p:txBody>
      </p:sp>
    </p:spTree>
    <p:extLst>
      <p:ext uri="{BB962C8B-B14F-4D97-AF65-F5344CB8AC3E}">
        <p14:creationId xmlns:p14="http://schemas.microsoft.com/office/powerpoint/2010/main" val="3137215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48</a:t>
            </a:fld>
            <a:endParaRPr lang="en-US"/>
          </a:p>
        </p:txBody>
      </p:sp>
    </p:spTree>
    <p:extLst>
      <p:ext uri="{BB962C8B-B14F-4D97-AF65-F5344CB8AC3E}">
        <p14:creationId xmlns:p14="http://schemas.microsoft.com/office/powerpoint/2010/main" val="3774083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49</a:t>
            </a:fld>
            <a:endParaRPr lang="en-US"/>
          </a:p>
        </p:txBody>
      </p:sp>
    </p:spTree>
    <p:extLst>
      <p:ext uri="{BB962C8B-B14F-4D97-AF65-F5344CB8AC3E}">
        <p14:creationId xmlns:p14="http://schemas.microsoft.com/office/powerpoint/2010/main" val="782035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50</a:t>
            </a:fld>
            <a:endParaRPr lang="en-US"/>
          </a:p>
        </p:txBody>
      </p:sp>
    </p:spTree>
    <p:extLst>
      <p:ext uri="{BB962C8B-B14F-4D97-AF65-F5344CB8AC3E}">
        <p14:creationId xmlns:p14="http://schemas.microsoft.com/office/powerpoint/2010/main" val="106109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a:t>
            </a:fld>
            <a:endParaRPr lang="en-US"/>
          </a:p>
        </p:txBody>
      </p:sp>
    </p:spTree>
    <p:extLst>
      <p:ext uri="{BB962C8B-B14F-4D97-AF65-F5344CB8AC3E}">
        <p14:creationId xmlns:p14="http://schemas.microsoft.com/office/powerpoint/2010/main" val="195373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51</a:t>
            </a:fld>
            <a:endParaRPr lang="en-US"/>
          </a:p>
        </p:txBody>
      </p:sp>
    </p:spTree>
    <p:extLst>
      <p:ext uri="{BB962C8B-B14F-4D97-AF65-F5344CB8AC3E}">
        <p14:creationId xmlns:p14="http://schemas.microsoft.com/office/powerpoint/2010/main" val="1448104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52</a:t>
            </a:fld>
            <a:endParaRPr lang="en-US"/>
          </a:p>
        </p:txBody>
      </p:sp>
    </p:spTree>
    <p:extLst>
      <p:ext uri="{BB962C8B-B14F-4D97-AF65-F5344CB8AC3E}">
        <p14:creationId xmlns:p14="http://schemas.microsoft.com/office/powerpoint/2010/main" val="719428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53</a:t>
            </a:fld>
            <a:endParaRPr lang="en-US"/>
          </a:p>
        </p:txBody>
      </p:sp>
    </p:spTree>
    <p:extLst>
      <p:ext uri="{BB962C8B-B14F-4D97-AF65-F5344CB8AC3E}">
        <p14:creationId xmlns:p14="http://schemas.microsoft.com/office/powerpoint/2010/main" val="3733845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54</a:t>
            </a:fld>
            <a:endParaRPr lang="en-US"/>
          </a:p>
        </p:txBody>
      </p:sp>
    </p:spTree>
    <p:extLst>
      <p:ext uri="{BB962C8B-B14F-4D97-AF65-F5344CB8AC3E}">
        <p14:creationId xmlns:p14="http://schemas.microsoft.com/office/powerpoint/2010/main" val="322718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55</a:t>
            </a:fld>
            <a:endParaRPr lang="en-US"/>
          </a:p>
        </p:txBody>
      </p:sp>
    </p:spTree>
    <p:extLst>
      <p:ext uri="{BB962C8B-B14F-4D97-AF65-F5344CB8AC3E}">
        <p14:creationId xmlns:p14="http://schemas.microsoft.com/office/powerpoint/2010/main" val="17926483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56</a:t>
            </a:fld>
            <a:endParaRPr lang="en-US"/>
          </a:p>
        </p:txBody>
      </p:sp>
    </p:spTree>
    <p:extLst>
      <p:ext uri="{BB962C8B-B14F-4D97-AF65-F5344CB8AC3E}">
        <p14:creationId xmlns:p14="http://schemas.microsoft.com/office/powerpoint/2010/main" val="399390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58</a:t>
            </a:fld>
            <a:endParaRPr lang="en-US"/>
          </a:p>
        </p:txBody>
      </p:sp>
    </p:spTree>
    <p:extLst>
      <p:ext uri="{BB962C8B-B14F-4D97-AF65-F5344CB8AC3E}">
        <p14:creationId xmlns:p14="http://schemas.microsoft.com/office/powerpoint/2010/main" val="4193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59</a:t>
            </a:fld>
            <a:endParaRPr lang="en-US"/>
          </a:p>
        </p:txBody>
      </p:sp>
    </p:spTree>
    <p:extLst>
      <p:ext uri="{BB962C8B-B14F-4D97-AF65-F5344CB8AC3E}">
        <p14:creationId xmlns:p14="http://schemas.microsoft.com/office/powerpoint/2010/main" val="12789809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61</a:t>
            </a:fld>
            <a:endParaRPr lang="en-US"/>
          </a:p>
        </p:txBody>
      </p:sp>
    </p:spTree>
    <p:extLst>
      <p:ext uri="{BB962C8B-B14F-4D97-AF65-F5344CB8AC3E}">
        <p14:creationId xmlns:p14="http://schemas.microsoft.com/office/powerpoint/2010/main" val="36518206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62</a:t>
            </a:fld>
            <a:endParaRPr lang="en-US"/>
          </a:p>
        </p:txBody>
      </p:sp>
    </p:spTree>
    <p:extLst>
      <p:ext uri="{BB962C8B-B14F-4D97-AF65-F5344CB8AC3E}">
        <p14:creationId xmlns:p14="http://schemas.microsoft.com/office/powerpoint/2010/main" val="38289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8</a:t>
            </a:fld>
            <a:endParaRPr lang="en-US"/>
          </a:p>
        </p:txBody>
      </p:sp>
    </p:spTree>
    <p:extLst>
      <p:ext uri="{BB962C8B-B14F-4D97-AF65-F5344CB8AC3E}">
        <p14:creationId xmlns:p14="http://schemas.microsoft.com/office/powerpoint/2010/main" val="2988435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64</a:t>
            </a:fld>
            <a:endParaRPr lang="en-US"/>
          </a:p>
        </p:txBody>
      </p:sp>
    </p:spTree>
    <p:extLst>
      <p:ext uri="{BB962C8B-B14F-4D97-AF65-F5344CB8AC3E}">
        <p14:creationId xmlns:p14="http://schemas.microsoft.com/office/powerpoint/2010/main" val="1635517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66</a:t>
            </a:fld>
            <a:endParaRPr lang="en-US"/>
          </a:p>
        </p:txBody>
      </p:sp>
    </p:spTree>
    <p:extLst>
      <p:ext uri="{BB962C8B-B14F-4D97-AF65-F5344CB8AC3E}">
        <p14:creationId xmlns:p14="http://schemas.microsoft.com/office/powerpoint/2010/main" val="27846532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67</a:t>
            </a:fld>
            <a:endParaRPr lang="en-US"/>
          </a:p>
        </p:txBody>
      </p:sp>
    </p:spTree>
    <p:extLst>
      <p:ext uri="{BB962C8B-B14F-4D97-AF65-F5344CB8AC3E}">
        <p14:creationId xmlns:p14="http://schemas.microsoft.com/office/powerpoint/2010/main" val="250151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68</a:t>
            </a:fld>
            <a:endParaRPr lang="en-US"/>
          </a:p>
        </p:txBody>
      </p:sp>
    </p:spTree>
    <p:extLst>
      <p:ext uri="{BB962C8B-B14F-4D97-AF65-F5344CB8AC3E}">
        <p14:creationId xmlns:p14="http://schemas.microsoft.com/office/powerpoint/2010/main" val="16992476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69</a:t>
            </a:fld>
            <a:endParaRPr lang="en-US"/>
          </a:p>
        </p:txBody>
      </p:sp>
    </p:spTree>
    <p:extLst>
      <p:ext uri="{BB962C8B-B14F-4D97-AF65-F5344CB8AC3E}">
        <p14:creationId xmlns:p14="http://schemas.microsoft.com/office/powerpoint/2010/main" val="1218122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70</a:t>
            </a:fld>
            <a:endParaRPr lang="en-US"/>
          </a:p>
        </p:txBody>
      </p:sp>
    </p:spTree>
    <p:extLst>
      <p:ext uri="{BB962C8B-B14F-4D97-AF65-F5344CB8AC3E}">
        <p14:creationId xmlns:p14="http://schemas.microsoft.com/office/powerpoint/2010/main" val="14263588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71</a:t>
            </a:fld>
            <a:endParaRPr lang="en-US"/>
          </a:p>
        </p:txBody>
      </p:sp>
    </p:spTree>
    <p:extLst>
      <p:ext uri="{BB962C8B-B14F-4D97-AF65-F5344CB8AC3E}">
        <p14:creationId xmlns:p14="http://schemas.microsoft.com/office/powerpoint/2010/main" val="859378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73</a:t>
            </a:fld>
            <a:endParaRPr lang="en-US"/>
          </a:p>
        </p:txBody>
      </p:sp>
    </p:spTree>
    <p:extLst>
      <p:ext uri="{BB962C8B-B14F-4D97-AF65-F5344CB8AC3E}">
        <p14:creationId xmlns:p14="http://schemas.microsoft.com/office/powerpoint/2010/main" val="38276042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74</a:t>
            </a:fld>
            <a:endParaRPr lang="en-US"/>
          </a:p>
        </p:txBody>
      </p:sp>
    </p:spTree>
    <p:extLst>
      <p:ext uri="{BB962C8B-B14F-4D97-AF65-F5344CB8AC3E}">
        <p14:creationId xmlns:p14="http://schemas.microsoft.com/office/powerpoint/2010/main" val="30050864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75</a:t>
            </a:fld>
            <a:endParaRPr lang="en-US"/>
          </a:p>
        </p:txBody>
      </p:sp>
    </p:spTree>
    <p:extLst>
      <p:ext uri="{BB962C8B-B14F-4D97-AF65-F5344CB8AC3E}">
        <p14:creationId xmlns:p14="http://schemas.microsoft.com/office/powerpoint/2010/main" val="320157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10</a:t>
            </a:fld>
            <a:endParaRPr lang="en-US"/>
          </a:p>
        </p:txBody>
      </p:sp>
    </p:spTree>
    <p:extLst>
      <p:ext uri="{BB962C8B-B14F-4D97-AF65-F5344CB8AC3E}">
        <p14:creationId xmlns:p14="http://schemas.microsoft.com/office/powerpoint/2010/main" val="785219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76</a:t>
            </a:fld>
            <a:endParaRPr lang="en-US"/>
          </a:p>
        </p:txBody>
      </p:sp>
    </p:spTree>
    <p:extLst>
      <p:ext uri="{BB962C8B-B14F-4D97-AF65-F5344CB8AC3E}">
        <p14:creationId xmlns:p14="http://schemas.microsoft.com/office/powerpoint/2010/main" val="25846906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77</a:t>
            </a:fld>
            <a:endParaRPr lang="en-US"/>
          </a:p>
        </p:txBody>
      </p:sp>
    </p:spTree>
    <p:extLst>
      <p:ext uri="{BB962C8B-B14F-4D97-AF65-F5344CB8AC3E}">
        <p14:creationId xmlns:p14="http://schemas.microsoft.com/office/powerpoint/2010/main" val="27717542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78</a:t>
            </a:fld>
            <a:endParaRPr lang="en-US"/>
          </a:p>
        </p:txBody>
      </p:sp>
    </p:spTree>
    <p:extLst>
      <p:ext uri="{BB962C8B-B14F-4D97-AF65-F5344CB8AC3E}">
        <p14:creationId xmlns:p14="http://schemas.microsoft.com/office/powerpoint/2010/main" val="28860910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79</a:t>
            </a:fld>
            <a:endParaRPr lang="en-US"/>
          </a:p>
        </p:txBody>
      </p:sp>
    </p:spTree>
    <p:extLst>
      <p:ext uri="{BB962C8B-B14F-4D97-AF65-F5344CB8AC3E}">
        <p14:creationId xmlns:p14="http://schemas.microsoft.com/office/powerpoint/2010/main" val="8658574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80</a:t>
            </a:fld>
            <a:endParaRPr lang="en-US"/>
          </a:p>
        </p:txBody>
      </p:sp>
    </p:spTree>
    <p:extLst>
      <p:ext uri="{BB962C8B-B14F-4D97-AF65-F5344CB8AC3E}">
        <p14:creationId xmlns:p14="http://schemas.microsoft.com/office/powerpoint/2010/main" val="3451699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81</a:t>
            </a:fld>
            <a:endParaRPr lang="en-US"/>
          </a:p>
        </p:txBody>
      </p:sp>
    </p:spTree>
    <p:extLst>
      <p:ext uri="{BB962C8B-B14F-4D97-AF65-F5344CB8AC3E}">
        <p14:creationId xmlns:p14="http://schemas.microsoft.com/office/powerpoint/2010/main" val="31603492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83</a:t>
            </a:fld>
            <a:endParaRPr lang="en-US"/>
          </a:p>
        </p:txBody>
      </p:sp>
    </p:spTree>
    <p:extLst>
      <p:ext uri="{BB962C8B-B14F-4D97-AF65-F5344CB8AC3E}">
        <p14:creationId xmlns:p14="http://schemas.microsoft.com/office/powerpoint/2010/main" val="290570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12</a:t>
            </a:fld>
            <a:endParaRPr lang="en-US"/>
          </a:p>
        </p:txBody>
      </p:sp>
    </p:spTree>
    <p:extLst>
      <p:ext uri="{BB962C8B-B14F-4D97-AF65-F5344CB8AC3E}">
        <p14:creationId xmlns:p14="http://schemas.microsoft.com/office/powerpoint/2010/main" val="29585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13</a:t>
            </a:fld>
            <a:endParaRPr lang="en-US"/>
          </a:p>
        </p:txBody>
      </p:sp>
    </p:spTree>
    <p:extLst>
      <p:ext uri="{BB962C8B-B14F-4D97-AF65-F5344CB8AC3E}">
        <p14:creationId xmlns:p14="http://schemas.microsoft.com/office/powerpoint/2010/main" val="4134790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F71FFB-5E76-44A8-8B50-9FED348965AA}" type="slidenum">
              <a:rPr lang="en-US" smtClean="0"/>
              <a:t>14</a:t>
            </a:fld>
            <a:endParaRPr lang="en-US"/>
          </a:p>
        </p:txBody>
      </p:sp>
    </p:spTree>
    <p:extLst>
      <p:ext uri="{BB962C8B-B14F-4D97-AF65-F5344CB8AC3E}">
        <p14:creationId xmlns:p14="http://schemas.microsoft.com/office/powerpoint/2010/main" val="399510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815129D-EF37-4E8E-BD9F-9524AF09F6B5}" type="datetime1">
              <a:rPr lang="en-US" smtClean="0"/>
              <a:t>1/16/2019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D108AA-98D2-4DEB-99D2-DA65724E405A}" type="datetime1">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F1E7FD-2655-493E-8488-4DA0A074047F}" type="datetime1">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53FB5-7098-4FF2-B979-29A868954D01}" type="datetime1">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7F98BF-F8E9-41B1-B25C-9B9C39419B93}" type="datetime1">
              <a:rPr lang="en-US" smtClean="0"/>
              <a:t>1/16/2019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B17F56-DAB6-4C29-B1F6-31A7EA537246}" type="datetime1">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908DF04-A3BC-486C-B531-AA04C87F87F9}" type="datetime1">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314456-663F-445C-B819-1FB69D9093CA}" type="datetime1">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C78D7-EFE4-4B8E-886A-48FD0D233FB2}" type="datetime1">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216A23-D1F4-4892-830E-1F3CB8A05E96}" type="datetime1">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ECD028-FA46-4613-8733-723791E147BD}" type="datetime1">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EDC641E-63D7-4858-94BE-A370178557A9}" type="datetime1">
              <a:rPr lang="en-US" smtClean="0"/>
              <a:t>1/16/2019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7.xml"/><Relationship Id="rId3" Type="http://schemas.openxmlformats.org/officeDocument/2006/relationships/image" Target="../media/image2.png"/><Relationship Id="rId7" Type="http://schemas.openxmlformats.org/officeDocument/2006/relationships/slide" Target="slide9.xml"/><Relationship Id="rId12" Type="http://schemas.openxmlformats.org/officeDocument/2006/relationships/slide" Target="slide2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4.xml"/><Relationship Id="rId5" Type="http://schemas.openxmlformats.org/officeDocument/2006/relationships/slide" Target="slide6.xml"/><Relationship Id="rId10" Type="http://schemas.openxmlformats.org/officeDocument/2006/relationships/slide" Target="slide22.xml"/><Relationship Id="rId4" Type="http://schemas.openxmlformats.org/officeDocument/2006/relationships/slide" Target="slide4.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image" Target="../media/image2.png"/><Relationship Id="rId7" Type="http://schemas.openxmlformats.org/officeDocument/2006/relationships/slide" Target="slide38.xml"/><Relationship Id="rId12" Type="http://schemas.openxmlformats.org/officeDocument/2006/relationships/slide" Target="slide8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7.xml"/><Relationship Id="rId11" Type="http://schemas.openxmlformats.org/officeDocument/2006/relationships/slide" Target="slide72.xml"/><Relationship Id="rId5" Type="http://schemas.openxmlformats.org/officeDocument/2006/relationships/slide" Target="slide42.xml"/><Relationship Id="rId10" Type="http://schemas.openxmlformats.org/officeDocument/2006/relationships/slide" Target="slide65.xml"/><Relationship Id="rId4" Type="http://schemas.openxmlformats.org/officeDocument/2006/relationships/slide" Target="slide29.xml"/><Relationship Id="rId9" Type="http://schemas.openxmlformats.org/officeDocument/2006/relationships/slide" Target="slide6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www.youtube.com/watch?v=l1Efy4RB_kw"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cpp-today.blogspot.com/2010/02/asserts-vs-exceptions.html" TargetMode="External"/><Relationship Id="rId5" Type="http://schemas.openxmlformats.org/officeDocument/2006/relationships/hyperlink" Target="https://www.youtube.com/watch?v=5tg1ONG18H8" TargetMode="External"/><Relationship Id="rId4" Type="http://schemas.openxmlformats.org/officeDocument/2006/relationships/hyperlink" Target="http://misko.hevery.com/2008/11/21/clean-code-talks-global-state-and-singleton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000" smtClean="0">
                <a:solidFill>
                  <a:srgbClr val="00869F"/>
                </a:solidFill>
                <a:latin typeface="Century" pitchFamily="18" charset="0"/>
              </a:rPr>
              <a:t>High Quality Code</a:t>
            </a:r>
            <a:endParaRPr lang="en-US" sz="3000">
              <a:solidFill>
                <a:srgbClr val="00869F"/>
              </a:solidFill>
              <a:latin typeface="Century" pitchFamily="18" charset="0"/>
            </a:endParaRPr>
          </a:p>
        </p:txBody>
      </p:sp>
      <p:sp>
        <p:nvSpPr>
          <p:cNvPr id="3" name="Subtitle 2"/>
          <p:cNvSpPr>
            <a:spLocks noGrp="1"/>
          </p:cNvSpPr>
          <p:nvPr>
            <p:ph type="subTitle" idx="1"/>
          </p:nvPr>
        </p:nvSpPr>
        <p:spPr/>
        <p:txBody>
          <a:bodyPr/>
          <a:lstStyle/>
          <a:p>
            <a:r>
              <a:rPr lang="en-US" i="1" smtClean="0">
                <a:solidFill>
                  <a:srgbClr val="404040"/>
                </a:solidFill>
                <a:latin typeface="Century" pitchFamily="18" charset="0"/>
              </a:rPr>
              <a:t>Coding &amp; Design Guidelines</a:t>
            </a:r>
            <a:endParaRPr lang="en-US" i="1">
              <a:solidFill>
                <a:srgbClr val="404040"/>
              </a:solidFill>
              <a:latin typeface="Century"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20000"/>
          </a:bodyPr>
          <a:lstStyle/>
          <a:p>
            <a:pPr algn="just"/>
            <a:r>
              <a:rPr lang="en-US" smtClean="0">
                <a:solidFill>
                  <a:srgbClr val="404040"/>
                </a:solidFill>
                <a:latin typeface="Arial" pitchFamily="34" charset="0"/>
                <a:cs typeface="Arial" pitchFamily="34" charset="0"/>
              </a:rPr>
              <a:t>Prefer to write </a:t>
            </a:r>
            <a:r>
              <a:rPr lang="en-US">
                <a:solidFill>
                  <a:srgbClr val="404040"/>
                </a:solidFill>
                <a:latin typeface="Arial" pitchFamily="34" charset="0"/>
                <a:cs typeface="Arial" pitchFamily="34" charset="0"/>
              </a:rPr>
              <a:t>clear, readable code instead of more </a:t>
            </a:r>
            <a:r>
              <a:rPr lang="en-US" smtClean="0">
                <a:solidFill>
                  <a:srgbClr val="404040"/>
                </a:solidFill>
                <a:latin typeface="Arial" pitchFamily="34" charset="0"/>
                <a:cs typeface="Arial" pitchFamily="34" charset="0"/>
              </a:rPr>
              <a:t>comments. </a:t>
            </a:r>
          </a:p>
          <a:p>
            <a:pPr lvl="1" algn="just"/>
            <a:r>
              <a:rPr lang="en-US" smtClean="0">
                <a:solidFill>
                  <a:srgbClr val="404040"/>
                </a:solidFill>
                <a:latin typeface="Arial" pitchFamily="34" charset="0"/>
                <a:cs typeface="Arial" pitchFamily="34" charset="0"/>
              </a:rPr>
              <a:t>The best documentation is code itself!</a:t>
            </a:r>
          </a:p>
          <a:p>
            <a:pPr lvl="1" algn="just"/>
            <a:r>
              <a:rPr lang="en-US" smtClean="0">
                <a:solidFill>
                  <a:srgbClr val="404040"/>
                </a:solidFill>
                <a:latin typeface="Arial" pitchFamily="34" charset="0"/>
                <a:cs typeface="Arial" pitchFamily="34" charset="0"/>
              </a:rPr>
              <a:t>Example: </a:t>
            </a:r>
            <a:r>
              <a:rPr lang="en-US" b="1" i="1" smtClean="0">
                <a:solidFill>
                  <a:srgbClr val="404040"/>
                </a:solidFill>
                <a:latin typeface="Arial" pitchFamily="34" charset="0"/>
                <a:cs typeface="Arial" pitchFamily="34" charset="0"/>
              </a:rPr>
              <a:t>AStar_fixme.cpp</a:t>
            </a:r>
          </a:p>
          <a:p>
            <a:pPr algn="just"/>
            <a:r>
              <a:rPr lang="en-US" smtClean="0">
                <a:solidFill>
                  <a:srgbClr val="404040"/>
                </a:solidFill>
                <a:latin typeface="Arial" pitchFamily="34" charset="0"/>
                <a:cs typeface="Arial" pitchFamily="34" charset="0"/>
              </a:rPr>
              <a:t>Prefer commenting </a:t>
            </a:r>
            <a:r>
              <a:rPr lang="en-US" b="1" i="1" smtClean="0">
                <a:solidFill>
                  <a:srgbClr val="404040"/>
                </a:solidFill>
                <a:latin typeface="Arial" pitchFamily="34" charset="0"/>
                <a:cs typeface="Arial" pitchFamily="34" charset="0"/>
              </a:rPr>
              <a:t>why</a:t>
            </a:r>
            <a:r>
              <a:rPr lang="en-US" smtClean="0">
                <a:solidFill>
                  <a:srgbClr val="404040"/>
                </a:solidFill>
                <a:latin typeface="Arial" pitchFamily="34" charset="0"/>
                <a:cs typeface="Arial" pitchFamily="34" charset="0"/>
              </a:rPr>
              <a:t> you do it to </a:t>
            </a:r>
            <a:r>
              <a:rPr lang="en-US" b="1" i="1" smtClean="0">
                <a:solidFill>
                  <a:srgbClr val="404040"/>
                </a:solidFill>
                <a:latin typeface="Arial" pitchFamily="34" charset="0"/>
                <a:cs typeface="Arial" pitchFamily="34" charset="0"/>
              </a:rPr>
              <a:t>what </a:t>
            </a:r>
            <a:r>
              <a:rPr lang="en-US" i="1" smtClean="0">
                <a:solidFill>
                  <a:srgbClr val="404040"/>
                </a:solidFill>
                <a:latin typeface="Arial" pitchFamily="34" charset="0"/>
                <a:cs typeface="Arial" pitchFamily="34" charset="0"/>
              </a:rPr>
              <a:t>you do</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Prefer commenting </a:t>
            </a:r>
            <a:r>
              <a:rPr lang="en-US" b="1" i="1" smtClean="0">
                <a:solidFill>
                  <a:srgbClr val="404040"/>
                </a:solidFill>
                <a:latin typeface="Arial" pitchFamily="34" charset="0"/>
                <a:cs typeface="Arial" pitchFamily="34" charset="0"/>
              </a:rPr>
              <a:t>what</a:t>
            </a:r>
            <a:r>
              <a:rPr lang="en-US" smtClean="0">
                <a:solidFill>
                  <a:srgbClr val="404040"/>
                </a:solidFill>
                <a:latin typeface="Arial" pitchFamily="34" charset="0"/>
                <a:cs typeface="Arial" pitchFamily="34" charset="0"/>
              </a:rPr>
              <a:t> you do to </a:t>
            </a:r>
            <a:r>
              <a:rPr lang="en-US" b="1" i="1" smtClean="0">
                <a:solidFill>
                  <a:srgbClr val="404040"/>
                </a:solidFill>
                <a:latin typeface="Arial" pitchFamily="34" charset="0"/>
                <a:cs typeface="Arial" pitchFamily="34" charset="0"/>
              </a:rPr>
              <a:t>how </a:t>
            </a:r>
            <a:r>
              <a:rPr lang="en-US" i="1" smtClean="0">
                <a:solidFill>
                  <a:srgbClr val="404040"/>
                </a:solidFill>
                <a:latin typeface="Arial" pitchFamily="34" charset="0"/>
                <a:cs typeface="Arial" pitchFamily="34" charset="0"/>
              </a:rPr>
              <a:t>you do it</a:t>
            </a:r>
          </a:p>
          <a:p>
            <a:pPr lvl="1" algn="just"/>
            <a:r>
              <a:rPr lang="en-US" smtClean="0">
                <a:solidFill>
                  <a:srgbClr val="404040"/>
                </a:solidFill>
                <a:latin typeface="Arial" pitchFamily="34" charset="0"/>
                <a:cs typeface="Arial" pitchFamily="34" charset="0"/>
              </a:rPr>
              <a:t>Except for specifying a certain (non-obvious) algorithm</a:t>
            </a:r>
          </a:p>
          <a:p>
            <a:pPr lvl="2" algn="just"/>
            <a:r>
              <a:rPr lang="en-US" smtClean="0">
                <a:solidFill>
                  <a:srgbClr val="404040"/>
                </a:solidFill>
                <a:latin typeface="Arial" pitchFamily="34" charset="0"/>
                <a:cs typeface="Arial" pitchFamily="34" charset="0"/>
              </a:rPr>
              <a:t>Example: </a:t>
            </a:r>
            <a:r>
              <a:rPr lang="en-US" i="1" smtClean="0">
                <a:solidFill>
                  <a:srgbClr val="404040"/>
                </a:solidFill>
                <a:latin typeface="Arial" pitchFamily="34" charset="0"/>
                <a:cs typeface="Arial" pitchFamily="34" charset="0"/>
              </a:rPr>
              <a:t>// Midpoint algorithm for drawing a circle</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Use </a:t>
            </a:r>
            <a:r>
              <a:rPr lang="en-US" i="1" smtClean="0">
                <a:solidFill>
                  <a:srgbClr val="404040"/>
                </a:solidFill>
                <a:latin typeface="Arial" pitchFamily="34" charset="0"/>
                <a:cs typeface="Arial" pitchFamily="34" charset="0"/>
              </a:rPr>
              <a:t>multi-line comments </a:t>
            </a:r>
            <a:r>
              <a:rPr lang="en-US" smtClean="0">
                <a:solidFill>
                  <a:srgbClr val="404040"/>
                </a:solidFill>
                <a:latin typeface="Arial" pitchFamily="34" charset="0"/>
                <a:cs typeface="Arial" pitchFamily="34" charset="0"/>
              </a:rPr>
              <a:t>primarily above functions / classes</a:t>
            </a:r>
          </a:p>
          <a:p>
            <a:pPr lvl="1" algn="just"/>
            <a:r>
              <a:rPr lang="en-US" smtClean="0">
                <a:solidFill>
                  <a:srgbClr val="404040"/>
                </a:solidFill>
                <a:latin typeface="Arial" pitchFamily="34" charset="0"/>
                <a:cs typeface="Arial" pitchFamily="34" charset="0"/>
              </a:rPr>
              <a:t>Often in conjunction with special annotations to document the code (i.e. Doxygen)</a:t>
            </a:r>
          </a:p>
          <a:p>
            <a:pPr algn="just"/>
            <a:r>
              <a:rPr lang="en-US" smtClean="0">
                <a:solidFill>
                  <a:srgbClr val="404040"/>
                </a:solidFill>
                <a:latin typeface="Arial" pitchFamily="34" charset="0"/>
                <a:cs typeface="Arial" pitchFamily="34" charset="0"/>
              </a:rPr>
              <a:t>Use </a:t>
            </a:r>
            <a:r>
              <a:rPr lang="en-US" i="1" smtClean="0">
                <a:solidFill>
                  <a:srgbClr val="404040"/>
                </a:solidFill>
                <a:latin typeface="Arial" pitchFamily="34" charset="0"/>
                <a:cs typeface="Arial" pitchFamily="34" charset="0"/>
              </a:rPr>
              <a:t>single-line comments </a:t>
            </a:r>
            <a:r>
              <a:rPr lang="en-US" smtClean="0">
                <a:solidFill>
                  <a:srgbClr val="404040"/>
                </a:solidFill>
                <a:latin typeface="Arial" pitchFamily="34" charset="0"/>
                <a:cs typeface="Arial" pitchFamily="34" charset="0"/>
              </a:rPr>
              <a:t>inside your functions to make </a:t>
            </a:r>
            <a:r>
              <a:rPr lang="en-US" b="1" smtClean="0">
                <a:solidFill>
                  <a:srgbClr val="404040"/>
                </a:solidFill>
                <a:latin typeface="Arial" pitchFamily="34" charset="0"/>
                <a:cs typeface="Arial" pitchFamily="34" charset="0"/>
              </a:rPr>
              <a:t>necessary</a:t>
            </a:r>
            <a:r>
              <a:rPr lang="en-US" smtClean="0">
                <a:solidFill>
                  <a:srgbClr val="404040"/>
                </a:solidFill>
                <a:latin typeface="Arial" pitchFamily="34" charset="0"/>
                <a:cs typeface="Arial" pitchFamily="34" charset="0"/>
              </a:rPr>
              <a:t> clarifications</a:t>
            </a:r>
          </a:p>
          <a:p>
            <a:pPr lvl="1" algn="just"/>
            <a:r>
              <a:rPr lang="en-US" smtClean="0">
                <a:solidFill>
                  <a:srgbClr val="404040"/>
                </a:solidFill>
                <a:latin typeface="Arial" pitchFamily="34" charset="0"/>
                <a:cs typeface="Arial" pitchFamily="34" charset="0"/>
              </a:rPr>
              <a:t>Don’t repeat what the code already says!</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Comments &amp; Documentation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55232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Names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fr-FR" i="1" smtClean="0">
                <a:solidFill>
                  <a:srgbClr val="404040"/>
                </a:solidFill>
                <a:latin typeface="Times New Roman" pitchFamily="18" charset="0"/>
                <a:cs typeface="Times New Roman" pitchFamily="18" charset="0"/>
              </a:rPr>
              <a:t>Je m’appelle…  i.</a:t>
            </a:r>
            <a:endParaRPr lang="fr-FR"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38640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pPr algn="just"/>
            <a:r>
              <a:rPr lang="en-US" smtClean="0">
                <a:solidFill>
                  <a:srgbClr val="404040"/>
                </a:solidFill>
                <a:latin typeface="Arial" pitchFamily="34" charset="0"/>
                <a:cs typeface="Arial" pitchFamily="34" charset="0"/>
              </a:rPr>
              <a:t>Common guideline: </a:t>
            </a:r>
            <a:r>
              <a:rPr lang="en-US" u="sng" smtClean="0">
                <a:solidFill>
                  <a:srgbClr val="404040"/>
                </a:solidFill>
                <a:latin typeface="Arial" pitchFamily="34" charset="0"/>
                <a:cs typeface="Arial" pitchFamily="34" charset="0"/>
              </a:rPr>
              <a:t>invest </a:t>
            </a:r>
            <a:r>
              <a:rPr lang="en-US" b="1" u="sng" smtClean="0">
                <a:solidFill>
                  <a:srgbClr val="404040"/>
                </a:solidFill>
                <a:latin typeface="Arial" pitchFamily="34" charset="0"/>
                <a:cs typeface="Arial" pitchFamily="34" charset="0"/>
              </a:rPr>
              <a:t>much</a:t>
            </a:r>
            <a:r>
              <a:rPr lang="en-US" u="sng" smtClean="0">
                <a:solidFill>
                  <a:srgbClr val="404040"/>
                </a:solidFill>
                <a:latin typeface="Arial" pitchFamily="34" charset="0"/>
                <a:cs typeface="Arial" pitchFamily="34" charset="0"/>
              </a:rPr>
              <a:t> (time, effort) in proper naming!</a:t>
            </a:r>
            <a:r>
              <a:rPr lang="en-US" smtClean="0">
                <a:solidFill>
                  <a:srgbClr val="404040"/>
                </a:solidFill>
                <a:latin typeface="Arial" pitchFamily="34" charset="0"/>
                <a:cs typeface="Arial" pitchFamily="34" charset="0"/>
              </a:rPr>
              <a:t> It will quickly pay off.</a:t>
            </a:r>
          </a:p>
          <a:p>
            <a:pPr algn="just"/>
            <a:r>
              <a:rPr lang="en-US" smtClean="0">
                <a:solidFill>
                  <a:srgbClr val="404040"/>
                </a:solidFill>
                <a:latin typeface="Arial" pitchFamily="34" charset="0"/>
                <a:cs typeface="Arial" pitchFamily="34" charset="0"/>
              </a:rPr>
              <a:t>Names are for </a:t>
            </a:r>
            <a:r>
              <a:rPr lang="en-US" b="1" smtClean="0">
                <a:solidFill>
                  <a:srgbClr val="404040"/>
                </a:solidFill>
                <a:latin typeface="Arial" pitchFamily="34" charset="0"/>
                <a:cs typeface="Arial" pitchFamily="34" charset="0"/>
              </a:rPr>
              <a:t>developers</a:t>
            </a:r>
            <a:r>
              <a:rPr lang="en-US" smtClean="0">
                <a:solidFill>
                  <a:srgbClr val="404040"/>
                </a:solidFill>
                <a:latin typeface="Arial" pitchFamily="34" charset="0"/>
                <a:cs typeface="Arial" pitchFamily="34" charset="0"/>
              </a:rPr>
              <a:t>, not for </a:t>
            </a:r>
            <a:r>
              <a:rPr lang="en-US" b="1" smtClean="0">
                <a:solidFill>
                  <a:srgbClr val="404040"/>
                </a:solidFill>
                <a:latin typeface="Arial" pitchFamily="34" charset="0"/>
                <a:cs typeface="Arial" pitchFamily="34" charset="0"/>
              </a:rPr>
              <a:t>compilers!</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Relation with SRP</a:t>
            </a:r>
          </a:p>
          <a:p>
            <a:pPr lvl="1" algn="just"/>
            <a:r>
              <a:rPr lang="en-US" smtClean="0">
                <a:solidFill>
                  <a:srgbClr val="404040"/>
                </a:solidFill>
                <a:latin typeface="Arial" pitchFamily="34" charset="0"/>
                <a:cs typeface="Arial" pitchFamily="34" charset="0"/>
              </a:rPr>
              <a:t>Attempt to give descriptive name to a function/class/variable etc. may </a:t>
            </a:r>
            <a:r>
              <a:rPr lang="en-US" b="1" smtClean="0">
                <a:solidFill>
                  <a:srgbClr val="404040"/>
                </a:solidFill>
                <a:latin typeface="Arial" pitchFamily="34" charset="0"/>
                <a:cs typeface="Arial" pitchFamily="34" charset="0"/>
              </a:rPr>
              <a:t>reveal multiple responsibilities</a:t>
            </a:r>
          </a:p>
          <a:p>
            <a:pPr lvl="2" algn="just"/>
            <a:r>
              <a:rPr lang="en-US" smtClean="0">
                <a:solidFill>
                  <a:srgbClr val="404040"/>
                </a:solidFill>
                <a:latin typeface="Arial" pitchFamily="34" charset="0"/>
                <a:cs typeface="Arial" pitchFamily="34" charset="0"/>
              </a:rPr>
              <a:t>Ex. </a:t>
            </a:r>
            <a:r>
              <a:rPr lang="en-US" b="1" i="1" smtClean="0">
                <a:solidFill>
                  <a:srgbClr val="404040"/>
                </a:solidFill>
                <a:latin typeface="Arial" pitchFamily="34" charset="0"/>
                <a:cs typeface="Arial" pitchFamily="34" charset="0"/>
              </a:rPr>
              <a:t>readAndLogConfiguration()</a:t>
            </a:r>
            <a:endParaRPr lang="en-US" smtClean="0">
              <a:solidFill>
                <a:srgbClr val="404040"/>
              </a:solidFill>
              <a:latin typeface="Arial" pitchFamily="34" charset="0"/>
              <a:cs typeface="Arial" pitchFamily="34" charset="0"/>
            </a:endParaRPr>
          </a:p>
          <a:p>
            <a:pPr lvl="2" algn="just"/>
            <a:r>
              <a:rPr lang="en-US" b="1" smtClean="0">
                <a:solidFill>
                  <a:srgbClr val="404040"/>
                </a:solidFill>
                <a:latin typeface="Arial" pitchFamily="34" charset="0"/>
                <a:cs typeface="Arial" pitchFamily="34" charset="0"/>
              </a:rPr>
              <a:t>Don’t</a:t>
            </a:r>
            <a:r>
              <a:rPr lang="en-US" smtClean="0">
                <a:solidFill>
                  <a:srgbClr val="404040"/>
                </a:solidFill>
                <a:latin typeface="Arial" pitchFamily="34" charset="0"/>
                <a:cs typeface="Arial" pitchFamily="34" charset="0"/>
              </a:rPr>
              <a:t> just </a:t>
            </a:r>
            <a:r>
              <a:rPr lang="en-US" b="1" smtClean="0">
                <a:solidFill>
                  <a:srgbClr val="404040"/>
                </a:solidFill>
                <a:latin typeface="Arial" pitchFamily="34" charset="0"/>
                <a:cs typeface="Arial" pitchFamily="34" charset="0"/>
              </a:rPr>
              <a:t>ignore/abbreviate </a:t>
            </a:r>
            <a:r>
              <a:rPr lang="en-US" smtClean="0">
                <a:solidFill>
                  <a:srgbClr val="404040"/>
                </a:solidFill>
                <a:latin typeface="Arial" pitchFamily="34" charset="0"/>
                <a:cs typeface="Arial" pitchFamily="34" charset="0"/>
              </a:rPr>
              <a:t>that – it’s an </a:t>
            </a:r>
            <a:r>
              <a:rPr lang="en-US" b="1" smtClean="0">
                <a:solidFill>
                  <a:srgbClr val="404040"/>
                </a:solidFill>
                <a:latin typeface="Arial" pitchFamily="34" charset="0"/>
                <a:cs typeface="Arial" pitchFamily="34" charset="0"/>
              </a:rPr>
              <a:t>important symptom</a:t>
            </a:r>
            <a:r>
              <a:rPr lang="en-US" smtClean="0">
                <a:solidFill>
                  <a:srgbClr val="404040"/>
                </a:solidFill>
                <a:latin typeface="Arial" pitchFamily="34" charset="0"/>
                <a:cs typeface="Arial" pitchFamily="34" charset="0"/>
              </a:rPr>
              <a:t>! Reveals 2 responsibilities</a:t>
            </a:r>
          </a:p>
          <a:p>
            <a:pPr lvl="2" algn="just"/>
            <a:r>
              <a:rPr lang="en-US" b="1" smtClean="0">
                <a:solidFill>
                  <a:srgbClr val="404040"/>
                </a:solidFill>
                <a:latin typeface="Arial" pitchFamily="34" charset="0"/>
                <a:cs typeface="Arial" pitchFamily="34" charset="0"/>
              </a:rPr>
              <a:t>Don’t</a:t>
            </a:r>
            <a:r>
              <a:rPr lang="en-US" smtClean="0">
                <a:solidFill>
                  <a:srgbClr val="404040"/>
                </a:solidFill>
                <a:latin typeface="Arial" pitchFamily="34" charset="0"/>
                <a:cs typeface="Arial" pitchFamily="34" charset="0"/>
              </a:rPr>
              <a:t> automatically select more general name (i.e. </a:t>
            </a:r>
            <a:r>
              <a:rPr lang="en-US" b="1" i="1" smtClean="0">
                <a:solidFill>
                  <a:srgbClr val="404040"/>
                </a:solidFill>
                <a:latin typeface="Arial" pitchFamily="34" charset="0"/>
                <a:cs typeface="Arial" pitchFamily="34" charset="0"/>
              </a:rPr>
              <a:t>temp</a:t>
            </a:r>
            <a:r>
              <a:rPr lang="en-US" smtClean="0">
                <a:solidFill>
                  <a:srgbClr val="404040"/>
                </a:solidFill>
                <a:latin typeface="Arial" pitchFamily="34" charset="0"/>
                <a:cs typeface="Arial" pitchFamily="34" charset="0"/>
              </a:rPr>
              <a:t> or </a:t>
            </a:r>
            <a:r>
              <a:rPr lang="en-US" b="1" i="1" smtClean="0">
                <a:solidFill>
                  <a:srgbClr val="404040"/>
                </a:solidFill>
                <a:latin typeface="Arial" pitchFamily="34" charset="0"/>
                <a:cs typeface="Arial" pitchFamily="34" charset="0"/>
              </a:rPr>
              <a:t>processData()</a:t>
            </a:r>
            <a:r>
              <a:rPr lang="en-US" smtClean="0">
                <a:solidFill>
                  <a:srgbClr val="404040"/>
                </a:solidFill>
                <a:latin typeface="Arial" pitchFamily="34" charset="0"/>
                <a:cs typeface="Arial" pitchFamily="34" charset="0"/>
              </a:rPr>
              <a:t>)</a:t>
            </a:r>
          </a:p>
          <a:p>
            <a:pPr lvl="2" algn="just"/>
            <a:r>
              <a:rPr lang="en-US" smtClean="0">
                <a:solidFill>
                  <a:srgbClr val="404040"/>
                </a:solidFill>
                <a:latin typeface="Arial" pitchFamily="34" charset="0"/>
                <a:cs typeface="Arial" pitchFamily="34" charset="0"/>
              </a:rPr>
              <a:t>Fix the root cause – i.e. </a:t>
            </a:r>
            <a:r>
              <a:rPr lang="en-US" b="1" smtClean="0">
                <a:solidFill>
                  <a:srgbClr val="404040"/>
                </a:solidFill>
                <a:latin typeface="Arial" pitchFamily="34" charset="0"/>
                <a:cs typeface="Arial" pitchFamily="34" charset="0"/>
              </a:rPr>
              <a:t>split</a:t>
            </a:r>
            <a:r>
              <a:rPr lang="en-US" smtClean="0">
                <a:solidFill>
                  <a:srgbClr val="404040"/>
                </a:solidFill>
                <a:latin typeface="Arial" pitchFamily="34" charset="0"/>
                <a:cs typeface="Arial" pitchFamily="34" charset="0"/>
              </a:rPr>
              <a:t> to several functions/classes, use several variables, etc.</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Names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15994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pPr algn="just"/>
            <a:r>
              <a:rPr lang="en-US" smtClean="0">
                <a:solidFill>
                  <a:srgbClr val="404040"/>
                </a:solidFill>
                <a:latin typeface="Arial" pitchFamily="34" charset="0"/>
                <a:cs typeface="Arial" pitchFamily="34" charset="0"/>
              </a:rPr>
              <a:t>Avoid abbreviations</a:t>
            </a:r>
          </a:p>
          <a:p>
            <a:pPr lvl="1" algn="just"/>
            <a:r>
              <a:rPr lang="en-US" smtClean="0">
                <a:solidFill>
                  <a:srgbClr val="404040"/>
                </a:solidFill>
                <a:latin typeface="Arial" pitchFamily="34" charset="0"/>
                <a:cs typeface="Arial" pitchFamily="34" charset="0"/>
              </a:rPr>
              <a:t>Except for popular ones, such as </a:t>
            </a:r>
            <a:r>
              <a:rPr lang="en-US" b="1" i="1" smtClean="0">
                <a:solidFill>
                  <a:srgbClr val="404040"/>
                </a:solidFill>
                <a:latin typeface="Arial" pitchFamily="34" charset="0"/>
                <a:cs typeface="Arial" pitchFamily="34" charset="0"/>
              </a:rPr>
              <a:t>usb</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Always consider </a:t>
            </a:r>
            <a:r>
              <a:rPr lang="en-US" b="1" smtClean="0">
                <a:solidFill>
                  <a:srgbClr val="404040"/>
                </a:solidFill>
                <a:latin typeface="Arial" pitchFamily="34" charset="0"/>
                <a:cs typeface="Arial" pitchFamily="34" charset="0"/>
              </a:rPr>
              <a:t>context</a:t>
            </a:r>
            <a:r>
              <a:rPr lang="en-US" i="1" smtClean="0">
                <a:solidFill>
                  <a:srgbClr val="404040"/>
                </a:solidFill>
                <a:latin typeface="Arial" pitchFamily="34" charset="0"/>
                <a:cs typeface="Arial" pitchFamily="34" charset="0"/>
              </a:rPr>
              <a:t> (class / namespace you are in)</a:t>
            </a:r>
            <a:endParaRPr lang="en-US" smtClean="0">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Helps avoid duplications, such as </a:t>
            </a:r>
            <a:r>
              <a:rPr lang="en-US" b="1" i="1" smtClean="0">
                <a:solidFill>
                  <a:srgbClr val="404040"/>
                </a:solidFill>
                <a:latin typeface="Arial" pitchFamily="34" charset="0"/>
                <a:cs typeface="Arial" pitchFamily="34" charset="0"/>
              </a:rPr>
              <a:t>Phone::PhoneError, Contact::setContactName()</a:t>
            </a:r>
            <a:r>
              <a:rPr lang="en-US" smtClean="0">
                <a:solidFill>
                  <a:srgbClr val="404040"/>
                </a:solidFill>
                <a:latin typeface="Arial" pitchFamily="34" charset="0"/>
                <a:cs typeface="Arial" pitchFamily="34" charset="0"/>
              </a:rPr>
              <a:t> etc.</a:t>
            </a:r>
          </a:p>
          <a:p>
            <a:pPr algn="just"/>
            <a:r>
              <a:rPr lang="en-US" smtClean="0">
                <a:solidFill>
                  <a:srgbClr val="404040"/>
                </a:solidFill>
                <a:latin typeface="Arial" pitchFamily="34" charset="0"/>
                <a:cs typeface="Arial" pitchFamily="34" charset="0"/>
              </a:rPr>
              <a:t>Avoid too general names</a:t>
            </a:r>
          </a:p>
          <a:p>
            <a:pPr algn="just"/>
            <a:r>
              <a:rPr lang="en-US" smtClean="0">
                <a:solidFill>
                  <a:srgbClr val="404040"/>
                </a:solidFill>
                <a:latin typeface="Arial" pitchFamily="34" charset="0"/>
                <a:cs typeface="Arial" pitchFamily="34" charset="0"/>
              </a:rPr>
              <a:t>For types </a:t>
            </a:r>
            <a:r>
              <a:rPr lang="en-US" i="1" smtClean="0">
                <a:solidFill>
                  <a:srgbClr val="404040"/>
                </a:solidFill>
                <a:latin typeface="Arial" pitchFamily="34" charset="0"/>
                <a:cs typeface="Arial" pitchFamily="34" charset="0"/>
              </a:rPr>
              <a:t>(</a:t>
            </a:r>
            <a:r>
              <a:rPr lang="en-US" b="1" i="1" smtClean="0">
                <a:solidFill>
                  <a:srgbClr val="404040"/>
                </a:solidFill>
                <a:latin typeface="Arial" pitchFamily="34" charset="0"/>
                <a:cs typeface="Arial" pitchFamily="34" charset="0"/>
              </a:rPr>
              <a:t>class</a:t>
            </a:r>
            <a:r>
              <a:rPr lang="en-US" i="1" smtClean="0">
                <a:solidFill>
                  <a:srgbClr val="404040"/>
                </a:solidFill>
                <a:latin typeface="Arial" pitchFamily="34" charset="0"/>
                <a:cs typeface="Arial" pitchFamily="34" charset="0"/>
              </a:rPr>
              <a:t>es, interfaces, </a:t>
            </a:r>
            <a:r>
              <a:rPr lang="en-US" b="1" i="1" smtClean="0">
                <a:solidFill>
                  <a:srgbClr val="404040"/>
                </a:solidFill>
                <a:latin typeface="Arial" pitchFamily="34" charset="0"/>
                <a:cs typeface="Arial" pitchFamily="34" charset="0"/>
              </a:rPr>
              <a:t>struct</a:t>
            </a:r>
            <a:r>
              <a:rPr lang="en-US" i="1" smtClean="0">
                <a:solidFill>
                  <a:srgbClr val="404040"/>
                </a:solidFill>
                <a:latin typeface="Arial" pitchFamily="34" charset="0"/>
                <a:cs typeface="Arial" pitchFamily="34" charset="0"/>
              </a:rPr>
              <a:t>ures, </a:t>
            </a:r>
            <a:r>
              <a:rPr lang="en-US" b="1" i="1" err="1" smtClean="0">
                <a:solidFill>
                  <a:srgbClr val="404040"/>
                </a:solidFill>
                <a:latin typeface="Arial" pitchFamily="34" charset="0"/>
                <a:cs typeface="Arial" pitchFamily="34" charset="0"/>
              </a:rPr>
              <a:t>enum</a:t>
            </a:r>
            <a:r>
              <a:rPr lang="en-US" i="1" err="1" smtClean="0">
                <a:solidFill>
                  <a:srgbClr val="404040"/>
                </a:solidFill>
                <a:latin typeface="Arial" pitchFamily="34" charset="0"/>
                <a:cs typeface="Arial" pitchFamily="34" charset="0"/>
              </a:rPr>
              <a:t>s</a:t>
            </a:r>
            <a:r>
              <a:rPr lang="en-US" i="1" smtClean="0">
                <a:solidFill>
                  <a:srgbClr val="404040"/>
                </a:solidFill>
                <a:latin typeface="Arial" pitchFamily="34" charset="0"/>
                <a:cs typeface="Arial" pitchFamily="34" charset="0"/>
              </a:rPr>
              <a:t>, </a:t>
            </a:r>
            <a:r>
              <a:rPr lang="en-US" b="1" i="1" err="1" smtClean="0">
                <a:solidFill>
                  <a:srgbClr val="404040"/>
                </a:solidFill>
                <a:latin typeface="Arial" pitchFamily="34" charset="0"/>
                <a:cs typeface="Arial" pitchFamily="34" charset="0"/>
              </a:rPr>
              <a:t>typedef</a:t>
            </a:r>
            <a:r>
              <a:rPr lang="en-US" i="1" err="1" smtClean="0">
                <a:solidFill>
                  <a:srgbClr val="404040"/>
                </a:solidFill>
                <a:latin typeface="Arial" pitchFamily="34" charset="0"/>
                <a:cs typeface="Arial" pitchFamily="34" charset="0"/>
              </a:rPr>
              <a:t>s</a:t>
            </a:r>
            <a:r>
              <a:rPr lang="en-US" i="1" smtClean="0">
                <a:solidFill>
                  <a:srgbClr val="404040"/>
                </a:solidFill>
                <a:latin typeface="Arial" pitchFamily="34" charset="0"/>
                <a:cs typeface="Arial" pitchFamily="34" charset="0"/>
              </a:rPr>
              <a:t>)</a:t>
            </a:r>
            <a:r>
              <a:rPr lang="en-US" smtClean="0">
                <a:solidFill>
                  <a:srgbClr val="404040"/>
                </a:solidFill>
                <a:latin typeface="Arial" pitchFamily="34" charset="0"/>
                <a:cs typeface="Arial" pitchFamily="34" charset="0"/>
              </a:rPr>
              <a:t> – use PascalCase</a:t>
            </a:r>
          </a:p>
          <a:p>
            <a:pPr lvl="1" algn="just"/>
            <a:r>
              <a:rPr lang="en-US" smtClean="0">
                <a:solidFill>
                  <a:srgbClr val="404040"/>
                </a:solidFill>
                <a:latin typeface="Arial" pitchFamily="34" charset="0"/>
                <a:cs typeface="Arial" pitchFamily="34" charset="0"/>
              </a:rPr>
              <a:t>Use </a:t>
            </a:r>
            <a:r>
              <a:rPr lang="en-US" b="1" i="1" smtClean="0">
                <a:solidFill>
                  <a:srgbClr val="404040"/>
                </a:solidFill>
                <a:latin typeface="Arial" pitchFamily="34" charset="0"/>
                <a:cs typeface="Arial" pitchFamily="34" charset="0"/>
              </a:rPr>
              <a:t>Noun</a:t>
            </a:r>
            <a:r>
              <a:rPr lang="en-US" smtClean="0">
                <a:solidFill>
                  <a:srgbClr val="404040"/>
                </a:solidFill>
                <a:latin typeface="Arial" pitchFamily="34" charset="0"/>
                <a:cs typeface="Arial" pitchFamily="34" charset="0"/>
              </a:rPr>
              <a:t> or </a:t>
            </a:r>
            <a:r>
              <a:rPr lang="en-US" b="1" i="1" err="1" smtClean="0">
                <a:solidFill>
                  <a:srgbClr val="404040"/>
                </a:solidFill>
                <a:latin typeface="Arial" pitchFamily="34" charset="0"/>
                <a:cs typeface="Arial" pitchFamily="34" charset="0"/>
              </a:rPr>
              <a:t>Adjective+Noun</a:t>
            </a:r>
            <a:endParaRPr lang="en-US" b="1" i="1" smtClean="0">
              <a:solidFill>
                <a:srgbClr val="404040"/>
              </a:solidFill>
              <a:latin typeface="Arial" pitchFamily="34" charset="0"/>
              <a:cs typeface="Arial" pitchFamily="34" charset="0"/>
            </a:endParaRPr>
          </a:p>
          <a:p>
            <a:pPr lvl="1" algn="just"/>
            <a:r>
              <a:rPr lang="en-US" i="1" smtClean="0">
                <a:solidFill>
                  <a:srgbClr val="404040"/>
                </a:solidFill>
                <a:latin typeface="Arial" pitchFamily="34" charset="0"/>
                <a:cs typeface="Arial" pitchFamily="34" charset="0"/>
              </a:rPr>
              <a:t>Bad names</a:t>
            </a:r>
            <a:r>
              <a:rPr lang="en-US" i="1">
                <a:solidFill>
                  <a:srgbClr val="404040"/>
                </a:solidFill>
                <a:latin typeface="Arial" pitchFamily="34" charset="0"/>
                <a:cs typeface="Arial" pitchFamily="34" charset="0"/>
              </a:rPr>
              <a:t>: </a:t>
            </a:r>
            <a:r>
              <a:rPr lang="en-US" i="1" smtClean="0">
                <a:solidFill>
                  <a:srgbClr val="C00000"/>
                </a:solidFill>
                <a:latin typeface="Arial" pitchFamily="34" charset="0"/>
                <a:cs typeface="Arial" pitchFamily="34" charset="0"/>
              </a:rPr>
              <a:t>Draw</a:t>
            </a:r>
            <a:r>
              <a:rPr lang="en-US" i="1">
                <a:solidFill>
                  <a:srgbClr val="C00000"/>
                </a:solidFill>
                <a:latin typeface="Arial" pitchFamily="34" charset="0"/>
                <a:cs typeface="Arial" pitchFamily="34" charset="0"/>
              </a:rPr>
              <a:t>, Generate, Find, Small, Big, </a:t>
            </a:r>
            <a:r>
              <a:rPr lang="en-US" i="1" smtClean="0">
                <a:solidFill>
                  <a:srgbClr val="C00000"/>
                </a:solidFill>
                <a:latin typeface="Arial" pitchFamily="34" charset="0"/>
                <a:cs typeface="Arial" pitchFamily="34" charset="0"/>
              </a:rPr>
              <a:t>Translate</a:t>
            </a:r>
          </a:p>
          <a:p>
            <a:pPr lvl="1" algn="just"/>
            <a:r>
              <a:rPr lang="en-US" i="1" smtClean="0">
                <a:latin typeface="Arial" pitchFamily="34" charset="0"/>
                <a:cs typeface="Arial" pitchFamily="34" charset="0"/>
              </a:rPr>
              <a:t>Good names: </a:t>
            </a:r>
            <a:r>
              <a:rPr lang="en-US" i="1" smtClean="0">
                <a:solidFill>
                  <a:srgbClr val="00B050"/>
                </a:solidFill>
                <a:latin typeface="Arial" pitchFamily="34" charset="0"/>
                <a:cs typeface="Arial" pitchFamily="34" charset="0"/>
              </a:rPr>
              <a:t>HashGenerator, ContactFinder, Translator</a:t>
            </a:r>
            <a:r>
              <a:rPr lang="en-US" i="1" smtClean="0">
                <a:latin typeface="Arial" pitchFamily="34" charset="0"/>
                <a:cs typeface="Arial" pitchFamily="34" charset="0"/>
              </a:rPr>
              <a:t>, … </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Names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152839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Functions / methods</a:t>
            </a:r>
          </a:p>
          <a:p>
            <a:pPr lvl="1" algn="just"/>
            <a:r>
              <a:rPr lang="en-US" b="1" i="1" smtClean="0">
                <a:solidFill>
                  <a:srgbClr val="404040"/>
                </a:solidFill>
                <a:latin typeface="Arial" pitchFamily="34" charset="0"/>
                <a:cs typeface="Arial" pitchFamily="34" charset="0"/>
              </a:rPr>
              <a:t>camelCase()</a:t>
            </a:r>
            <a:r>
              <a:rPr lang="en-US" b="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or </a:t>
            </a:r>
            <a:r>
              <a:rPr lang="en-US" b="1" i="1" smtClean="0">
                <a:solidFill>
                  <a:srgbClr val="404040"/>
                </a:solidFill>
                <a:latin typeface="Arial" pitchFamily="34" charset="0"/>
                <a:cs typeface="Arial" pitchFamily="34" charset="0"/>
              </a:rPr>
              <a:t>PascalCase()</a:t>
            </a:r>
            <a:r>
              <a:rPr lang="en-US" smtClean="0">
                <a:solidFill>
                  <a:srgbClr val="404040"/>
                </a:solidFill>
                <a:latin typeface="Arial" pitchFamily="34" charset="0"/>
                <a:cs typeface="Arial" pitchFamily="34" charset="0"/>
              </a:rPr>
              <a:t> – check with your project coding guidelines</a:t>
            </a:r>
            <a:endParaRPr lang="en-US" i="1" smtClean="0">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Usually </a:t>
            </a:r>
            <a:r>
              <a:rPr lang="en-US" i="1" smtClean="0">
                <a:solidFill>
                  <a:srgbClr val="404040"/>
                </a:solidFill>
                <a:latin typeface="Arial" pitchFamily="34" charset="0"/>
                <a:cs typeface="Arial" pitchFamily="34" charset="0"/>
              </a:rPr>
              <a:t>Verb, </a:t>
            </a:r>
            <a:r>
              <a:rPr lang="en-US" i="1">
                <a:solidFill>
                  <a:srgbClr val="404040"/>
                </a:solidFill>
                <a:latin typeface="Arial" pitchFamily="34" charset="0"/>
                <a:cs typeface="Arial" pitchFamily="34" charset="0"/>
              </a:rPr>
              <a:t>Verb + Noun, Verb + Adj + Noun</a:t>
            </a:r>
            <a:endParaRPr lang="en-US" i="1" smtClean="0">
              <a:solidFill>
                <a:srgbClr val="404040"/>
              </a:solidFill>
              <a:latin typeface="Arial" pitchFamily="34" charset="0"/>
              <a:cs typeface="Arial" pitchFamily="34" charset="0"/>
            </a:endParaRPr>
          </a:p>
          <a:p>
            <a:pPr lvl="2" algn="just"/>
            <a:r>
              <a:rPr lang="en-US" smtClean="0">
                <a:solidFill>
                  <a:srgbClr val="404040"/>
                </a:solidFill>
                <a:latin typeface="Arial" pitchFamily="34" charset="0"/>
                <a:cs typeface="Arial" pitchFamily="34" charset="0"/>
              </a:rPr>
              <a:t>Whether Noun is added depends on </a:t>
            </a:r>
            <a:r>
              <a:rPr lang="en-US" b="1" smtClean="0">
                <a:solidFill>
                  <a:srgbClr val="404040"/>
                </a:solidFill>
                <a:latin typeface="Arial" pitchFamily="34" charset="0"/>
                <a:cs typeface="Arial" pitchFamily="34" charset="0"/>
              </a:rPr>
              <a:t>context</a:t>
            </a:r>
          </a:p>
          <a:p>
            <a:pPr lvl="3" algn="just"/>
            <a:r>
              <a:rPr lang="en-US" b="1" i="1" smtClean="0">
                <a:solidFill>
                  <a:srgbClr val="404040"/>
                </a:solidFill>
                <a:latin typeface="Arial" pitchFamily="34" charset="0"/>
                <a:cs typeface="Arial" pitchFamily="34" charset="0"/>
              </a:rPr>
              <a:t>generateMap() </a:t>
            </a:r>
            <a:r>
              <a:rPr lang="en-US" i="1" smtClean="0">
                <a:solidFill>
                  <a:srgbClr val="404040"/>
                </a:solidFill>
                <a:latin typeface="Arial" pitchFamily="34" charset="0"/>
                <a:cs typeface="Arial" pitchFamily="34" charset="0"/>
              </a:rPr>
              <a:t>vs </a:t>
            </a:r>
            <a:r>
              <a:rPr lang="en-US" b="1" i="1" smtClean="0">
                <a:solidFill>
                  <a:srgbClr val="404040"/>
                </a:solidFill>
                <a:latin typeface="Arial" pitchFamily="34" charset="0"/>
                <a:cs typeface="Arial" pitchFamily="34" charset="0"/>
              </a:rPr>
              <a:t>MapGenerator::generate()</a:t>
            </a:r>
            <a:endParaRPr lang="en-US" i="1" smtClean="0">
              <a:solidFill>
                <a:srgbClr val="404040"/>
              </a:solidFill>
              <a:latin typeface="Arial" pitchFamily="34" charset="0"/>
              <a:cs typeface="Arial" pitchFamily="34" charset="0"/>
            </a:endParaRPr>
          </a:p>
          <a:p>
            <a:pPr lvl="2" algn="just"/>
            <a:r>
              <a:rPr lang="en-US" smtClean="0">
                <a:solidFill>
                  <a:srgbClr val="404040"/>
                </a:solidFill>
                <a:latin typeface="Arial" pitchFamily="34" charset="0"/>
                <a:cs typeface="Arial" pitchFamily="34" charset="0"/>
              </a:rPr>
              <a:t>Bad names</a:t>
            </a:r>
            <a:r>
              <a:rPr lang="en-US">
                <a:solidFill>
                  <a:srgbClr val="404040"/>
                </a:solidFill>
                <a:latin typeface="Arial" pitchFamily="34" charset="0"/>
                <a:cs typeface="Arial" pitchFamily="34" charset="0"/>
              </a:rPr>
              <a:t>: </a:t>
            </a:r>
            <a:r>
              <a:rPr lang="en-US" i="1" smtClean="0">
                <a:solidFill>
                  <a:srgbClr val="C00000"/>
                </a:solidFill>
                <a:latin typeface="Arial" pitchFamily="34" charset="0"/>
                <a:cs typeface="Arial" pitchFamily="34" charset="0"/>
              </a:rPr>
              <a:t>length(), shape(), …</a:t>
            </a:r>
          </a:p>
          <a:p>
            <a:pPr lvl="2" algn="just"/>
            <a:r>
              <a:rPr lang="en-US" smtClean="0">
                <a:latin typeface="Arial" pitchFamily="34" charset="0"/>
                <a:cs typeface="Arial" pitchFamily="34" charset="0"/>
              </a:rPr>
              <a:t>Good names: </a:t>
            </a:r>
            <a:r>
              <a:rPr lang="en-US" i="1" smtClean="0">
                <a:solidFill>
                  <a:srgbClr val="00B050"/>
                </a:solidFill>
                <a:latin typeface="Arial" pitchFamily="34" charset="0"/>
                <a:cs typeface="Arial" pitchFamily="34" charset="0"/>
              </a:rPr>
              <a:t>getLength(), setLength(), findContact(), …</a:t>
            </a:r>
            <a:r>
              <a:rPr lang="en-US" i="1" smtClean="0">
                <a:latin typeface="Arial" pitchFamily="34" charset="0"/>
                <a:cs typeface="Arial" pitchFamily="34" charset="0"/>
              </a:rPr>
              <a:t> </a:t>
            </a:r>
          </a:p>
          <a:p>
            <a:pPr lvl="2" algn="just"/>
            <a:r>
              <a:rPr lang="en-US" smtClean="0">
                <a:latin typeface="Arial" pitchFamily="34" charset="0"/>
                <a:cs typeface="Arial" pitchFamily="34" charset="0"/>
              </a:rPr>
              <a:t>Be consistent</a:t>
            </a:r>
          </a:p>
          <a:p>
            <a:pPr lvl="3" algn="just"/>
            <a:r>
              <a:rPr lang="en-US" smtClean="0">
                <a:latin typeface="Arial" pitchFamily="34" charset="0"/>
                <a:cs typeface="Arial" pitchFamily="34" charset="0"/>
              </a:rPr>
              <a:t>follow the same convention for a group of logically related operations</a:t>
            </a:r>
          </a:p>
          <a:p>
            <a:pPr lvl="3" algn="just"/>
            <a:r>
              <a:rPr lang="en-US" smtClean="0">
                <a:latin typeface="Arial" pitchFamily="34" charset="0"/>
                <a:cs typeface="Arial" pitchFamily="34" charset="0"/>
              </a:rPr>
              <a:t>Use good pairs (open-close, read-write, load-unload, etc.)</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Names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27072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Variables</a:t>
            </a:r>
            <a:br>
              <a:rPr lang="en-US" smtClean="0">
                <a:solidFill>
                  <a:srgbClr val="00869F"/>
                </a:solidFill>
                <a:latin typeface="Century" pitchFamily="18" charset="0"/>
              </a:rPr>
            </a:br>
            <a:r>
              <a:rPr lang="en-US" sz="2400" i="1" smtClean="0">
                <a:solidFill>
                  <a:srgbClr val="00869F"/>
                </a:solidFill>
                <a:latin typeface="Century" pitchFamily="18" charset="0"/>
              </a:rPr>
              <a:t>… + attributes, constants, literals…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a:solidFill>
                  <a:srgbClr val="404040"/>
                </a:solidFill>
                <a:latin typeface="Times New Roman" pitchFamily="18" charset="0"/>
                <a:cs typeface="Times New Roman" pitchFamily="18" charset="0"/>
              </a:rPr>
              <a:t>+</a:t>
            </a:r>
            <a:r>
              <a:rPr lang="en-US" i="1" smtClean="0">
                <a:solidFill>
                  <a:srgbClr val="404040"/>
                </a:solidFill>
                <a:latin typeface="Times New Roman" pitchFamily="18" charset="0"/>
                <a:cs typeface="Times New Roman" pitchFamily="18" charset="0"/>
              </a:rPr>
              <a:t> other mischief</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90534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Case conventions</a:t>
            </a:r>
          </a:p>
          <a:p>
            <a:pPr lvl="1" algn="just"/>
            <a:r>
              <a:rPr lang="en-US" smtClean="0">
                <a:solidFill>
                  <a:srgbClr val="404040"/>
                </a:solidFill>
                <a:latin typeface="Arial" pitchFamily="34" charset="0"/>
                <a:cs typeface="Arial" pitchFamily="34" charset="0"/>
              </a:rPr>
              <a:t>Variables (local, parameters, class members) – </a:t>
            </a:r>
            <a:r>
              <a:rPr lang="en-US" i="1" smtClean="0">
                <a:solidFill>
                  <a:srgbClr val="404040"/>
                </a:solidFill>
                <a:latin typeface="Arial" pitchFamily="34" charset="0"/>
                <a:cs typeface="Arial" pitchFamily="34" charset="0"/>
              </a:rPr>
              <a:t>camelCase, considering the context</a:t>
            </a:r>
            <a:r>
              <a:rPr lang="en-US" smtClean="0">
                <a:solidFill>
                  <a:srgbClr val="404040"/>
                </a:solidFill>
                <a:latin typeface="Arial" pitchFamily="34" charset="0"/>
                <a:cs typeface="Arial" pitchFamily="34" charset="0"/>
              </a:rPr>
              <a:t>:</a:t>
            </a:r>
          </a:p>
          <a:p>
            <a:pPr lvl="2" algn="just"/>
            <a:r>
              <a:rPr lang="en-US" b="1" i="1" smtClean="0">
                <a:solidFill>
                  <a:srgbClr val="404040"/>
                </a:solidFill>
                <a:latin typeface="Arial" pitchFamily="34" charset="0"/>
                <a:cs typeface="Arial" pitchFamily="34" charset="0"/>
              </a:rPr>
              <a:t>isBufferFull / Buffer::isFull, contactName, Contact::name</a:t>
            </a:r>
          </a:p>
          <a:p>
            <a:pPr lvl="2" algn="just"/>
            <a:r>
              <a:rPr lang="en-US" b="1" smtClean="0">
                <a:solidFill>
                  <a:srgbClr val="404040"/>
                </a:solidFill>
                <a:latin typeface="Arial" pitchFamily="34" charset="0"/>
                <a:cs typeface="Arial" pitchFamily="34" charset="0"/>
              </a:rPr>
              <a:t>Don’t</a:t>
            </a:r>
            <a:r>
              <a:rPr lang="en-US" b="1" smtClean="0">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use </a:t>
            </a:r>
            <a:r>
              <a:rPr lang="en-US" smtClean="0">
                <a:solidFill>
                  <a:srgbClr val="C00000"/>
                </a:solidFill>
                <a:latin typeface="Arial" pitchFamily="34" charset="0"/>
                <a:cs typeface="Arial" pitchFamily="34" charset="0"/>
              </a:rPr>
              <a:t>type prefix</a:t>
            </a:r>
            <a:r>
              <a:rPr lang="en-US" b="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(“Hungarian  notation”) – it is an obsolete practice</a:t>
            </a:r>
          </a:p>
          <a:p>
            <a:pPr lvl="3" algn="just"/>
            <a:r>
              <a:rPr lang="en-US" i="1" smtClean="0">
                <a:solidFill>
                  <a:srgbClr val="C00000"/>
                </a:solidFill>
                <a:latin typeface="Arial" pitchFamily="34" charset="0"/>
                <a:cs typeface="Arial" pitchFamily="34" charset="0"/>
              </a:rPr>
              <a:t>bOutputBufferEmpty, iArrayIndex, etc.</a:t>
            </a:r>
          </a:p>
          <a:p>
            <a:pPr lvl="1" algn="just"/>
            <a:r>
              <a:rPr lang="en-US" smtClean="0">
                <a:solidFill>
                  <a:srgbClr val="404040"/>
                </a:solidFill>
                <a:latin typeface="Arial" pitchFamily="34" charset="0"/>
                <a:cs typeface="Arial" pitchFamily="34" charset="0"/>
              </a:rPr>
              <a:t>Symbolic constants – </a:t>
            </a:r>
            <a:r>
              <a:rPr lang="en-US" i="1" smtClean="0">
                <a:solidFill>
                  <a:srgbClr val="404040"/>
                </a:solidFill>
                <a:latin typeface="Arial" pitchFamily="34" charset="0"/>
                <a:cs typeface="Arial" pitchFamily="34" charset="0"/>
              </a:rPr>
              <a:t>ALL_CAPITALS</a:t>
            </a:r>
            <a:r>
              <a:rPr lang="en-US" smtClean="0">
                <a:solidFill>
                  <a:srgbClr val="404040"/>
                </a:solidFill>
                <a:latin typeface="Arial" pitchFamily="34" charset="0"/>
                <a:cs typeface="Arial" pitchFamily="34" charset="0"/>
              </a:rPr>
              <a:t>:</a:t>
            </a:r>
          </a:p>
          <a:p>
            <a:pPr lvl="2" algn="just"/>
            <a:r>
              <a:rPr lang="en-US" smtClean="0">
                <a:solidFill>
                  <a:srgbClr val="00B050"/>
                </a:solidFill>
                <a:latin typeface="Arial" pitchFamily="34" charset="0"/>
                <a:cs typeface="Arial" pitchFamily="34" charset="0"/>
              </a:rPr>
              <a:t>#define </a:t>
            </a:r>
            <a:r>
              <a:rPr lang="en-US" b="1" smtClean="0">
                <a:solidFill>
                  <a:srgbClr val="00B050"/>
                </a:solidFill>
                <a:latin typeface="Arial" pitchFamily="34" charset="0"/>
                <a:cs typeface="Arial" pitchFamily="34" charset="0"/>
              </a:rPr>
              <a:t>MAX_FILENAME_LENGTH</a:t>
            </a:r>
            <a:r>
              <a:rPr lang="en-US" smtClean="0">
                <a:solidFill>
                  <a:srgbClr val="00B050"/>
                </a:solidFill>
                <a:latin typeface="Arial" pitchFamily="34" charset="0"/>
                <a:cs typeface="Arial" pitchFamily="34" charset="0"/>
              </a:rPr>
              <a:t> 255</a:t>
            </a:r>
          </a:p>
          <a:p>
            <a:pPr lvl="2" algn="just"/>
            <a:r>
              <a:rPr lang="en-US" smtClean="0">
                <a:solidFill>
                  <a:srgbClr val="00B050"/>
                </a:solidFill>
                <a:latin typeface="Arial" pitchFamily="34" charset="0"/>
                <a:cs typeface="Arial" pitchFamily="34" charset="0"/>
              </a:rPr>
              <a:t>const int </a:t>
            </a:r>
            <a:r>
              <a:rPr lang="en-US" b="1" smtClean="0">
                <a:solidFill>
                  <a:srgbClr val="00B050"/>
                </a:solidFill>
                <a:latin typeface="Arial" pitchFamily="34" charset="0"/>
                <a:cs typeface="Arial" pitchFamily="34" charset="0"/>
              </a:rPr>
              <a:t>MAX_USERS_COUNT</a:t>
            </a:r>
            <a:r>
              <a:rPr lang="en-US" smtClean="0">
                <a:solidFill>
                  <a:srgbClr val="00B050"/>
                </a:solidFill>
                <a:latin typeface="Arial" pitchFamily="34" charset="0"/>
                <a:cs typeface="Arial" pitchFamily="34" charset="0"/>
              </a:rPr>
              <a:t> = 5;</a:t>
            </a:r>
          </a:p>
          <a:p>
            <a:pPr lvl="2" algn="just"/>
            <a:r>
              <a:rPr lang="en-US" smtClean="0">
                <a:solidFill>
                  <a:srgbClr val="00B050"/>
                </a:solidFill>
                <a:latin typeface="Arial" pitchFamily="34" charset="0"/>
                <a:cs typeface="Arial" pitchFamily="34" charset="0"/>
              </a:rPr>
              <a:t>enum Color {</a:t>
            </a:r>
            <a:r>
              <a:rPr lang="en-US" b="1" smtClean="0">
                <a:solidFill>
                  <a:srgbClr val="00B050"/>
                </a:solidFill>
                <a:latin typeface="Arial" pitchFamily="34" charset="0"/>
                <a:cs typeface="Arial" pitchFamily="34" charset="0"/>
              </a:rPr>
              <a:t>RED</a:t>
            </a:r>
            <a:r>
              <a:rPr lang="en-US" smtClean="0">
                <a:solidFill>
                  <a:srgbClr val="00B050"/>
                </a:solidFill>
                <a:latin typeface="Arial" pitchFamily="34" charset="0"/>
                <a:cs typeface="Arial" pitchFamily="34" charset="0"/>
              </a:rPr>
              <a:t>, </a:t>
            </a:r>
            <a:r>
              <a:rPr lang="en-US" b="1" smtClean="0">
                <a:solidFill>
                  <a:srgbClr val="00B050"/>
                </a:solidFill>
                <a:latin typeface="Arial" pitchFamily="34" charset="0"/>
                <a:cs typeface="Arial" pitchFamily="34" charset="0"/>
              </a:rPr>
              <a:t>GREEN</a:t>
            </a:r>
            <a:r>
              <a:rPr lang="en-US" smtClean="0">
                <a:solidFill>
                  <a:srgbClr val="00B050"/>
                </a:solidFill>
                <a:latin typeface="Arial" pitchFamily="34" charset="0"/>
                <a:cs typeface="Arial" pitchFamily="34" charset="0"/>
              </a:rPr>
              <a:t>, </a:t>
            </a:r>
            <a:r>
              <a:rPr lang="en-US" b="1" smtClean="0">
                <a:solidFill>
                  <a:srgbClr val="00B050"/>
                </a:solidFill>
                <a:latin typeface="Arial" pitchFamily="34" charset="0"/>
                <a:cs typeface="Arial" pitchFamily="34" charset="0"/>
              </a:rPr>
              <a:t>BLUE</a:t>
            </a:r>
            <a:r>
              <a:rPr lang="en-US" smtClean="0">
                <a:solidFill>
                  <a:srgbClr val="00B050"/>
                </a:solidFill>
                <a:latin typeface="Arial" pitchFamily="34" charset="0"/>
                <a:cs typeface="Arial" pitchFamily="34" charset="0"/>
              </a:rPr>
              <a:t>};</a:t>
            </a:r>
          </a:p>
          <a:p>
            <a:pPr lvl="2" algn="just"/>
            <a:r>
              <a:rPr lang="en-US" smtClean="0">
                <a:solidFill>
                  <a:srgbClr val="404040"/>
                </a:solidFill>
                <a:latin typeface="Arial" pitchFamily="34" charset="0"/>
                <a:cs typeface="Arial" pitchFamily="34" charset="0"/>
              </a:rPr>
              <a:t>(C++11 and above) prefer </a:t>
            </a:r>
            <a:r>
              <a:rPr lang="en-US" b="1" i="1" smtClean="0">
                <a:solidFill>
                  <a:srgbClr val="00B050"/>
                </a:solidFill>
                <a:latin typeface="Arial" pitchFamily="34" charset="0"/>
                <a:cs typeface="Arial" pitchFamily="34" charset="0"/>
              </a:rPr>
              <a:t>enum class</a:t>
            </a:r>
          </a:p>
          <a:p>
            <a:pPr lvl="2" algn="just"/>
            <a:endParaRPr lang="en-US" i="1" smtClean="0">
              <a:solidFill>
                <a:srgbClr val="C0000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649810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29200"/>
          </a:xfrm>
        </p:spPr>
        <p:txBody>
          <a:bodyPr>
            <a:normAutofit fontScale="77500" lnSpcReduction="20000"/>
          </a:bodyPr>
          <a:lstStyle/>
          <a:p>
            <a:pPr algn="just"/>
            <a:r>
              <a:rPr lang="en-US" smtClean="0">
                <a:solidFill>
                  <a:srgbClr val="404040"/>
                </a:solidFill>
                <a:latin typeface="Arial" pitchFamily="34" charset="0"/>
                <a:cs typeface="Arial" pitchFamily="34" charset="0"/>
              </a:rPr>
              <a:t>SRP for variables</a:t>
            </a:r>
          </a:p>
          <a:p>
            <a:pPr lvl="1" algn="just"/>
            <a:r>
              <a:rPr lang="en-US" smtClean="0">
                <a:solidFill>
                  <a:srgbClr val="404040"/>
                </a:solidFill>
                <a:latin typeface="Arial" pitchFamily="34" charset="0"/>
                <a:cs typeface="Arial" pitchFamily="34" charset="0"/>
              </a:rPr>
              <a:t>Each </a:t>
            </a:r>
            <a:r>
              <a:rPr lang="en-US" b="1" smtClean="0">
                <a:solidFill>
                  <a:srgbClr val="404040"/>
                </a:solidFill>
                <a:latin typeface="Arial" pitchFamily="34" charset="0"/>
                <a:cs typeface="Arial" pitchFamily="34" charset="0"/>
              </a:rPr>
              <a:t>variable</a:t>
            </a:r>
            <a:r>
              <a:rPr lang="en-US" smtClean="0">
                <a:solidFill>
                  <a:srgbClr val="404040"/>
                </a:solidFill>
                <a:latin typeface="Arial" pitchFamily="34" charset="0"/>
                <a:cs typeface="Arial" pitchFamily="34" charset="0"/>
              </a:rPr>
              <a:t> should have </a:t>
            </a:r>
            <a:r>
              <a:rPr lang="en-US" b="1" smtClean="0">
                <a:solidFill>
                  <a:srgbClr val="404040"/>
                </a:solidFill>
                <a:latin typeface="Arial" pitchFamily="34" charset="0"/>
                <a:cs typeface="Arial" pitchFamily="34" charset="0"/>
              </a:rPr>
              <a:t>only 1 purpose</a:t>
            </a:r>
          </a:p>
          <a:p>
            <a:pPr lvl="2" algn="just"/>
            <a:r>
              <a:rPr lang="en-US" smtClean="0">
                <a:solidFill>
                  <a:srgbClr val="404040"/>
                </a:solidFill>
                <a:latin typeface="Arial" pitchFamily="34" charset="0"/>
                <a:cs typeface="Arial" pitchFamily="34" charset="0"/>
              </a:rPr>
              <a:t>Avoid variable </a:t>
            </a:r>
            <a:r>
              <a:rPr lang="en-US" i="1" smtClean="0">
                <a:solidFill>
                  <a:srgbClr val="404040"/>
                </a:solidFill>
                <a:latin typeface="Arial" pitchFamily="34" charset="0"/>
                <a:cs typeface="Arial" pitchFamily="34" charset="0"/>
              </a:rPr>
              <a:t>“reuse”</a:t>
            </a:r>
          </a:p>
          <a:p>
            <a:pPr lvl="1" algn="just"/>
            <a:r>
              <a:rPr lang="en-US" smtClean="0">
                <a:solidFill>
                  <a:srgbClr val="404040"/>
                </a:solidFill>
                <a:latin typeface="Arial" pitchFamily="34" charset="0"/>
                <a:cs typeface="Arial" pitchFamily="34" charset="0"/>
              </a:rPr>
              <a:t>Avoid </a:t>
            </a:r>
            <a:r>
              <a:rPr lang="en-US" i="1" smtClean="0">
                <a:solidFill>
                  <a:srgbClr val="404040"/>
                </a:solidFill>
                <a:latin typeface="Arial" pitchFamily="34" charset="0"/>
                <a:cs typeface="Arial" pitchFamily="34" charset="0"/>
              </a:rPr>
              <a:t>“</a:t>
            </a:r>
            <a:r>
              <a:rPr lang="en-US" b="1" i="1" smtClean="0">
                <a:solidFill>
                  <a:srgbClr val="404040"/>
                </a:solidFill>
                <a:latin typeface="Arial" pitchFamily="34" charset="0"/>
                <a:cs typeface="Arial" pitchFamily="34" charset="0"/>
              </a:rPr>
              <a:t>temp</a:t>
            </a:r>
            <a:r>
              <a:rPr lang="en-US" i="1" smtClean="0">
                <a:solidFill>
                  <a:srgbClr val="404040"/>
                </a:solidFill>
                <a:latin typeface="Arial" pitchFamily="34" charset="0"/>
                <a:cs typeface="Arial" pitchFamily="34" charset="0"/>
              </a:rPr>
              <a:t>”</a:t>
            </a:r>
            <a:r>
              <a:rPr lang="en-US" smtClean="0">
                <a:solidFill>
                  <a:srgbClr val="404040"/>
                </a:solidFill>
                <a:latin typeface="Arial" pitchFamily="34" charset="0"/>
                <a:cs typeface="Arial" pitchFamily="34" charset="0"/>
              </a:rPr>
              <a:t> variables</a:t>
            </a:r>
          </a:p>
          <a:p>
            <a:pPr lvl="1" algn="just"/>
            <a:r>
              <a:rPr lang="en-US" smtClean="0">
                <a:solidFill>
                  <a:srgbClr val="404040"/>
                </a:solidFill>
                <a:latin typeface="Arial" pitchFamily="34" charset="0"/>
                <a:cs typeface="Arial" pitchFamily="34" charset="0"/>
              </a:rPr>
              <a:t>Use good descriptive names, and if they reveal multiple responsibilities – split into several variables!</a:t>
            </a:r>
          </a:p>
          <a:p>
            <a:pPr algn="just"/>
            <a:r>
              <a:rPr lang="en-US" smtClean="0">
                <a:solidFill>
                  <a:srgbClr val="404040"/>
                </a:solidFill>
                <a:latin typeface="Arial" pitchFamily="34" charset="0"/>
                <a:cs typeface="Arial" pitchFamily="34" charset="0"/>
              </a:rPr>
              <a:t>Names should reflect variable’s </a:t>
            </a:r>
            <a:r>
              <a:rPr lang="en-US" b="1" i="1" smtClean="0">
                <a:solidFill>
                  <a:srgbClr val="00B050"/>
                </a:solidFill>
                <a:latin typeface="Arial" pitchFamily="34" charset="0"/>
                <a:cs typeface="Arial" pitchFamily="34" charset="0"/>
              </a:rPr>
              <a:t>purpose</a:t>
            </a:r>
            <a:r>
              <a:rPr lang="en-US" smtClean="0">
                <a:solidFill>
                  <a:srgbClr val="404040"/>
                </a:solidFill>
                <a:latin typeface="Arial" pitchFamily="34" charset="0"/>
                <a:cs typeface="Arial" pitchFamily="34" charset="0"/>
              </a:rPr>
              <a:t>, not </a:t>
            </a:r>
            <a:r>
              <a:rPr lang="en-US" b="1" i="1" smtClean="0">
                <a:solidFill>
                  <a:srgbClr val="C00000"/>
                </a:solidFill>
                <a:latin typeface="Arial" pitchFamily="34" charset="0"/>
                <a:cs typeface="Arial" pitchFamily="34" charset="0"/>
              </a:rPr>
              <a:t>implementation details</a:t>
            </a:r>
          </a:p>
          <a:p>
            <a:pPr lvl="1" algn="just"/>
            <a:r>
              <a:rPr lang="en-US" b="1" i="1" smtClean="0">
                <a:solidFill>
                  <a:srgbClr val="C00000"/>
                </a:solidFill>
                <a:latin typeface="Arial" pitchFamily="34" charset="0"/>
                <a:cs typeface="Arial" pitchFamily="34" charset="0"/>
              </a:rPr>
              <a:t>std::string myString = …;</a:t>
            </a:r>
          </a:p>
          <a:p>
            <a:pPr lvl="1" algn="just"/>
            <a:r>
              <a:rPr lang="en-US" b="1" i="1" smtClean="0">
                <a:solidFill>
                  <a:srgbClr val="00B050"/>
                </a:solidFill>
                <a:latin typeface="Arial" pitchFamily="34" charset="0"/>
                <a:cs typeface="Arial" pitchFamily="34" charset="0"/>
              </a:rPr>
              <a:t>std::string userName = …;</a:t>
            </a:r>
          </a:p>
          <a:p>
            <a:pPr algn="just"/>
            <a:r>
              <a:rPr lang="en-US" smtClean="0">
                <a:solidFill>
                  <a:srgbClr val="404040"/>
                </a:solidFill>
                <a:latin typeface="Arial" pitchFamily="34" charset="0"/>
                <a:cs typeface="Arial" pitchFamily="34" charset="0"/>
              </a:rPr>
              <a:t>Avoid abbreviations unless widely accepted</a:t>
            </a:r>
          </a:p>
          <a:p>
            <a:pPr lvl="1" algn="just"/>
            <a:r>
              <a:rPr lang="en-US" b="1" i="1" smtClean="0">
                <a:solidFill>
                  <a:srgbClr val="00B050"/>
                </a:solidFill>
                <a:latin typeface="Arial" pitchFamily="34" charset="0"/>
                <a:cs typeface="Arial" pitchFamily="34" charset="0"/>
              </a:rPr>
              <a:t>usbPortNumber</a:t>
            </a:r>
            <a:r>
              <a:rPr lang="en-US" smtClean="0">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is OK, </a:t>
            </a:r>
            <a:r>
              <a:rPr lang="en-US" b="1" i="1" smtClean="0">
                <a:solidFill>
                  <a:srgbClr val="C00000"/>
                </a:solidFill>
                <a:latin typeface="Arial" pitchFamily="34" charset="0"/>
                <a:cs typeface="Arial" pitchFamily="34" charset="0"/>
              </a:rPr>
              <a:t>conPredNum</a:t>
            </a:r>
            <a:r>
              <a:rPr lang="en-US" smtClean="0">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is not</a:t>
            </a:r>
          </a:p>
          <a:p>
            <a:pPr algn="just"/>
            <a:r>
              <a:rPr lang="en-US" smtClean="0">
                <a:solidFill>
                  <a:srgbClr val="404040"/>
                </a:solidFill>
                <a:latin typeface="Arial" pitchFamily="34" charset="0"/>
                <a:cs typeface="Arial" pitchFamily="34" charset="0"/>
              </a:rPr>
              <a:t>Avoid very similar names: </a:t>
            </a:r>
            <a:r>
              <a:rPr lang="en-US" b="1" i="1" smtClean="0">
                <a:solidFill>
                  <a:srgbClr val="C00000"/>
                </a:solidFill>
                <a:latin typeface="Arial" pitchFamily="34" charset="0"/>
                <a:cs typeface="Arial" pitchFamily="34" charset="0"/>
              </a:rPr>
              <a:t>user, users, user1</a:t>
            </a:r>
          </a:p>
          <a:p>
            <a:pPr algn="just"/>
            <a:r>
              <a:rPr lang="en-US" smtClean="0">
                <a:solidFill>
                  <a:srgbClr val="404040"/>
                </a:solidFill>
                <a:latin typeface="Arial" pitchFamily="34" charset="0"/>
                <a:cs typeface="Arial" pitchFamily="34" charset="0"/>
              </a:rPr>
              <a:t>Given a choice, name Boolean variables </a:t>
            </a:r>
            <a:r>
              <a:rPr lang="en-US" b="1" i="1" smtClean="0">
                <a:solidFill>
                  <a:srgbClr val="00B050"/>
                </a:solidFill>
                <a:latin typeface="Arial" pitchFamily="34" charset="0"/>
                <a:cs typeface="Arial" pitchFamily="34" charset="0"/>
              </a:rPr>
              <a:t>positively</a:t>
            </a:r>
            <a:r>
              <a:rPr lang="en-US" i="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instead of </a:t>
            </a:r>
            <a:r>
              <a:rPr lang="en-US" b="1" i="1" smtClean="0">
                <a:solidFill>
                  <a:srgbClr val="C00000"/>
                </a:solidFill>
                <a:latin typeface="Arial" pitchFamily="34" charset="0"/>
                <a:cs typeface="Arial" pitchFamily="34" charset="0"/>
              </a:rPr>
              <a:t>negatively</a:t>
            </a:r>
          </a:p>
          <a:p>
            <a:pPr lvl="1" algn="just"/>
            <a:r>
              <a:rPr lang="en-US" b="1" i="1" smtClean="0">
                <a:solidFill>
                  <a:srgbClr val="00B050"/>
                </a:solidFill>
                <a:latin typeface="Arial" pitchFamily="34" charset="0"/>
                <a:cs typeface="Arial" pitchFamily="34" charset="0"/>
              </a:rPr>
              <a:t>bufferFull </a:t>
            </a:r>
            <a:r>
              <a:rPr lang="en-US" i="1" smtClean="0">
                <a:solidFill>
                  <a:srgbClr val="00B050"/>
                </a:solidFill>
                <a:latin typeface="Arial" pitchFamily="34" charset="0"/>
                <a:cs typeface="Arial" pitchFamily="34" charset="0"/>
              </a:rPr>
              <a:t>/</a:t>
            </a:r>
            <a:r>
              <a:rPr lang="en-US" b="1" i="1" smtClean="0">
                <a:solidFill>
                  <a:srgbClr val="00B050"/>
                </a:solidFill>
                <a:latin typeface="Arial" pitchFamily="34" charset="0"/>
                <a:cs typeface="Arial" pitchFamily="34" charset="0"/>
              </a:rPr>
              <a:t> bufferEmpty</a:t>
            </a:r>
          </a:p>
          <a:p>
            <a:pPr lvl="1" algn="just"/>
            <a:r>
              <a:rPr lang="en-US" b="1" i="1" smtClean="0">
                <a:solidFill>
                  <a:srgbClr val="C00000"/>
                </a:solidFill>
                <a:latin typeface="Arial" pitchFamily="34" charset="0"/>
                <a:cs typeface="Arial" pitchFamily="34" charset="0"/>
              </a:rPr>
              <a:t>bufferNotFull </a:t>
            </a:r>
            <a:r>
              <a:rPr lang="en-US" i="1" smtClean="0">
                <a:solidFill>
                  <a:srgbClr val="C00000"/>
                </a:solidFill>
                <a:latin typeface="Arial" pitchFamily="34" charset="0"/>
                <a:cs typeface="Arial" pitchFamily="34" charset="0"/>
              </a:rPr>
              <a:t>/ </a:t>
            </a:r>
            <a:r>
              <a:rPr lang="en-US" b="1" i="1" smtClean="0">
                <a:solidFill>
                  <a:srgbClr val="C00000"/>
                </a:solidFill>
                <a:latin typeface="Arial" pitchFamily="34" charset="0"/>
                <a:cs typeface="Arial" pitchFamily="34" charset="0"/>
              </a:rPr>
              <a:t>bufferNotEmpty</a:t>
            </a:r>
            <a:r>
              <a:rPr lang="en-US" b="1" smtClean="0">
                <a:solidFill>
                  <a:srgbClr val="404040"/>
                </a:solidFill>
                <a:latin typeface="Arial" pitchFamily="34" charset="0"/>
                <a:cs typeface="Arial" pitchFamily="34" charset="0"/>
              </a:rPr>
              <a:t> </a:t>
            </a:r>
            <a:endParaRPr lang="en-US" b="1" i="1" smtClean="0">
              <a:solidFill>
                <a:srgbClr val="00B05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36310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29200"/>
          </a:xfrm>
        </p:spPr>
        <p:txBody>
          <a:bodyPr>
            <a:normAutofit fontScale="92500"/>
          </a:bodyPr>
          <a:lstStyle/>
          <a:p>
            <a:pPr algn="just"/>
            <a:r>
              <a:rPr lang="en-US" i="1" smtClean="0">
                <a:solidFill>
                  <a:srgbClr val="404040"/>
                </a:solidFill>
                <a:latin typeface="Arial" pitchFamily="34" charset="0"/>
                <a:cs typeface="Arial" pitchFamily="34" charset="0"/>
              </a:rPr>
              <a:t>Boolean</a:t>
            </a:r>
            <a:r>
              <a:rPr lang="en-US">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variables should have names that correspond directly to “</a:t>
            </a:r>
            <a:r>
              <a:rPr lang="en-US" b="1" i="1" smtClean="0">
                <a:solidFill>
                  <a:srgbClr val="404040"/>
                </a:solidFill>
                <a:latin typeface="Arial" pitchFamily="34" charset="0"/>
                <a:cs typeface="Arial" pitchFamily="34" charset="0"/>
              </a:rPr>
              <a:t>true</a:t>
            </a:r>
            <a:r>
              <a:rPr lang="en-US" smtClean="0">
                <a:solidFill>
                  <a:srgbClr val="404040"/>
                </a:solidFill>
                <a:latin typeface="Arial" pitchFamily="34" charset="0"/>
                <a:cs typeface="Arial" pitchFamily="34" charset="0"/>
              </a:rPr>
              <a:t>” or “</a:t>
            </a:r>
            <a:r>
              <a:rPr lang="en-US" b="1" i="1" smtClean="0">
                <a:solidFill>
                  <a:srgbClr val="404040"/>
                </a:solidFill>
                <a:latin typeface="Arial" pitchFamily="34" charset="0"/>
                <a:cs typeface="Arial" pitchFamily="34" charset="0"/>
              </a:rPr>
              <a:t>false</a:t>
            </a:r>
            <a:r>
              <a:rPr lang="en-US" smtClean="0">
                <a:solidFill>
                  <a:srgbClr val="404040"/>
                </a:solidFill>
                <a:latin typeface="Arial" pitchFamily="34" charset="0"/>
                <a:cs typeface="Arial" pitchFamily="34" charset="0"/>
              </a:rPr>
              <a:t>”:</a:t>
            </a:r>
          </a:p>
          <a:p>
            <a:pPr lvl="1" algn="just"/>
            <a:r>
              <a:rPr lang="en-US" b="1" i="1" smtClean="0">
                <a:solidFill>
                  <a:srgbClr val="C00000"/>
                </a:solidFill>
                <a:latin typeface="Arial" pitchFamily="34" charset="0"/>
                <a:cs typeface="Arial" pitchFamily="34" charset="0"/>
              </a:rPr>
              <a:t>bool status </a:t>
            </a:r>
            <a:r>
              <a:rPr lang="en-US" i="1" smtClean="0">
                <a:solidFill>
                  <a:srgbClr val="404040"/>
                </a:solidFill>
                <a:latin typeface="Arial" pitchFamily="34" charset="0"/>
                <a:cs typeface="Arial" pitchFamily="34" charset="0"/>
              </a:rPr>
              <a:t>= remove(contact); </a:t>
            </a:r>
            <a:r>
              <a:rPr lang="en-US" b="1" i="1" smtClean="0">
                <a:solidFill>
                  <a:srgbClr val="C00000"/>
                </a:solidFill>
                <a:latin typeface="Arial" pitchFamily="34" charset="0"/>
                <a:cs typeface="Arial" pitchFamily="34" charset="0"/>
              </a:rPr>
              <a:t>if (status)	// ?!?!</a:t>
            </a:r>
          </a:p>
          <a:p>
            <a:pPr lvl="1" algn="just"/>
            <a:r>
              <a:rPr lang="en-US" b="1" i="1" smtClean="0">
                <a:solidFill>
                  <a:srgbClr val="00B050"/>
                </a:solidFill>
                <a:latin typeface="Arial" pitchFamily="34" charset="0"/>
                <a:cs typeface="Arial" pitchFamily="34" charset="0"/>
              </a:rPr>
              <a:t>bool success </a:t>
            </a:r>
            <a:r>
              <a:rPr lang="en-US" i="1" smtClean="0">
                <a:solidFill>
                  <a:srgbClr val="404040"/>
                </a:solidFill>
                <a:latin typeface="Arial" pitchFamily="34" charset="0"/>
                <a:cs typeface="Arial" pitchFamily="34" charset="0"/>
              </a:rPr>
              <a:t>= remove(contact); </a:t>
            </a:r>
            <a:r>
              <a:rPr lang="en-US" b="1" i="1" smtClean="0">
                <a:solidFill>
                  <a:srgbClr val="00B050"/>
                </a:solidFill>
                <a:latin typeface="Arial" pitchFamily="34" charset="0"/>
                <a:cs typeface="Arial" pitchFamily="34" charset="0"/>
              </a:rPr>
              <a:t>if (success)	// OK!</a:t>
            </a:r>
          </a:p>
          <a:p>
            <a:pPr lvl="1" algn="just"/>
            <a:r>
              <a:rPr lang="en-US" b="1" i="1" smtClean="0">
                <a:solidFill>
                  <a:srgbClr val="00B050"/>
                </a:solidFill>
                <a:latin typeface="Arial" pitchFamily="34" charset="0"/>
                <a:cs typeface="Arial" pitchFamily="34" charset="0"/>
              </a:rPr>
              <a:t>bool removeSuccessful </a:t>
            </a:r>
            <a:r>
              <a:rPr lang="en-US" i="1">
                <a:solidFill>
                  <a:srgbClr val="404040"/>
                </a:solidFill>
                <a:latin typeface="Arial" pitchFamily="34" charset="0"/>
                <a:cs typeface="Arial" pitchFamily="34" charset="0"/>
              </a:rPr>
              <a:t>= remove(contact</a:t>
            </a:r>
            <a:r>
              <a:rPr lang="en-US" i="1" smtClean="0">
                <a:solidFill>
                  <a:srgbClr val="404040"/>
                </a:solidFill>
                <a:latin typeface="Arial" pitchFamily="34" charset="0"/>
                <a:cs typeface="Arial" pitchFamily="34" charset="0"/>
              </a:rPr>
              <a:t>);</a:t>
            </a:r>
          </a:p>
          <a:p>
            <a:pPr marL="274320" lvl="1" indent="0" algn="just">
              <a:buNone/>
            </a:pPr>
            <a:r>
              <a:rPr lang="en-US" i="1" smtClean="0">
                <a:solidFill>
                  <a:srgbClr val="00B050"/>
                </a:solidFill>
                <a:latin typeface="Arial" pitchFamily="34" charset="0"/>
                <a:cs typeface="Arial" pitchFamily="34" charset="0"/>
              </a:rPr>
              <a:t>	</a:t>
            </a:r>
            <a:r>
              <a:rPr lang="en-US" b="1" i="1" smtClean="0">
                <a:solidFill>
                  <a:srgbClr val="00B050"/>
                </a:solidFill>
                <a:latin typeface="Arial" pitchFamily="34" charset="0"/>
                <a:cs typeface="Arial" pitchFamily="34" charset="0"/>
              </a:rPr>
              <a:t>if</a:t>
            </a:r>
            <a:r>
              <a:rPr lang="en-US" i="1" smtClean="0">
                <a:solidFill>
                  <a:srgbClr val="00B050"/>
                </a:solidFill>
                <a:latin typeface="Arial" pitchFamily="34" charset="0"/>
                <a:cs typeface="Arial" pitchFamily="34" charset="0"/>
              </a:rPr>
              <a:t> (</a:t>
            </a:r>
            <a:r>
              <a:rPr lang="en-US" b="1" i="1">
                <a:solidFill>
                  <a:srgbClr val="00B050"/>
                </a:solidFill>
                <a:latin typeface="Arial" pitchFamily="34" charset="0"/>
                <a:cs typeface="Arial" pitchFamily="34" charset="0"/>
              </a:rPr>
              <a:t>removeSuccessful </a:t>
            </a:r>
            <a:r>
              <a:rPr lang="en-US" i="1" smtClean="0">
                <a:solidFill>
                  <a:srgbClr val="00B050"/>
                </a:solidFill>
                <a:latin typeface="Arial" pitchFamily="34" charset="0"/>
                <a:cs typeface="Arial" pitchFamily="34" charset="0"/>
              </a:rPr>
              <a:t>)</a:t>
            </a:r>
            <a:r>
              <a:rPr lang="en-US" i="1">
                <a:solidFill>
                  <a:srgbClr val="00B050"/>
                </a:solidFill>
                <a:latin typeface="Arial" pitchFamily="34" charset="0"/>
                <a:cs typeface="Arial" pitchFamily="34" charset="0"/>
              </a:rPr>
              <a:t>	</a:t>
            </a:r>
            <a:r>
              <a:rPr lang="en-US" i="1" smtClean="0">
                <a:solidFill>
                  <a:srgbClr val="00B050"/>
                </a:solidFill>
                <a:latin typeface="Arial" pitchFamily="34" charset="0"/>
                <a:cs typeface="Arial" pitchFamily="34" charset="0"/>
              </a:rPr>
              <a:t>// Even better readability</a:t>
            </a:r>
            <a:endParaRPr lang="en-US" i="1">
              <a:solidFill>
                <a:srgbClr val="00B05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Use (or create) the most correct </a:t>
            </a:r>
            <a:r>
              <a:rPr lang="en-US" b="1" i="1" smtClean="0">
                <a:solidFill>
                  <a:srgbClr val="404040"/>
                </a:solidFill>
                <a:latin typeface="Arial" pitchFamily="34" charset="0"/>
                <a:cs typeface="Arial" pitchFamily="34" charset="0"/>
              </a:rPr>
              <a:t>type</a:t>
            </a:r>
            <a:r>
              <a:rPr lang="en-US" smtClean="0">
                <a:solidFill>
                  <a:srgbClr val="404040"/>
                </a:solidFill>
                <a:latin typeface="Arial" pitchFamily="34" charset="0"/>
                <a:cs typeface="Arial" pitchFamily="34" charset="0"/>
              </a:rPr>
              <a:t> for a variable</a:t>
            </a:r>
          </a:p>
          <a:p>
            <a:pPr lvl="1" algn="just"/>
            <a:r>
              <a:rPr lang="en-US" smtClean="0">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too low abstraction</a:t>
            </a:r>
          </a:p>
          <a:p>
            <a:pPr lvl="2" algn="just"/>
            <a:r>
              <a:rPr lang="en-US" b="1" i="1" smtClean="0">
                <a:solidFill>
                  <a:srgbClr val="404040"/>
                </a:solidFill>
                <a:latin typeface="Arial" pitchFamily="34" charset="0"/>
                <a:cs typeface="Arial" pitchFamily="34" charset="0"/>
              </a:rPr>
              <a:t>Primitive obsession</a:t>
            </a:r>
            <a:r>
              <a:rPr lang="en-US">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is a </a:t>
            </a:r>
            <a:r>
              <a:rPr lang="en-US" i="1" smtClean="0">
                <a:solidFill>
                  <a:srgbClr val="C00000"/>
                </a:solidFill>
                <a:latin typeface="Arial" pitchFamily="34" charset="0"/>
                <a:cs typeface="Arial" pitchFamily="34" charset="0"/>
              </a:rPr>
              <a:t>code smell</a:t>
            </a:r>
            <a:r>
              <a:rPr lang="en-US" smtClean="0">
                <a:solidFill>
                  <a:srgbClr val="404040"/>
                </a:solidFill>
                <a:latin typeface="Arial" pitchFamily="34" charset="0"/>
                <a:cs typeface="Arial" pitchFamily="34" charset="0"/>
              </a:rPr>
              <a:t>, i.e. using </a:t>
            </a:r>
            <a:r>
              <a:rPr lang="en-US" b="1" i="1" smtClean="0">
                <a:solidFill>
                  <a:srgbClr val="C00000"/>
                </a:solidFill>
                <a:latin typeface="Arial" pitchFamily="34" charset="0"/>
                <a:cs typeface="Arial" pitchFamily="34" charset="0"/>
              </a:rPr>
              <a:t>int</a:t>
            </a:r>
            <a:r>
              <a:rPr lang="en-US" smtClean="0">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for </a:t>
            </a:r>
            <a:r>
              <a:rPr lang="en-US" i="1" smtClean="0">
                <a:solidFill>
                  <a:srgbClr val="C00000"/>
                </a:solidFill>
                <a:latin typeface="Arial" pitchFamily="34" charset="0"/>
                <a:cs typeface="Arial" pitchFamily="34" charset="0"/>
              </a:rPr>
              <a:t>coordinate, angle, speed, weight, energy, volume, …</a:t>
            </a:r>
          </a:p>
          <a:p>
            <a:pPr lvl="2" algn="just"/>
            <a:r>
              <a:rPr lang="en-US" b="1" i="1" smtClean="0">
                <a:solidFill>
                  <a:srgbClr val="404040"/>
                </a:solidFill>
                <a:latin typeface="Arial" pitchFamily="34" charset="0"/>
                <a:cs typeface="Arial" pitchFamily="34" charset="0"/>
              </a:rPr>
              <a:t>typedef</a:t>
            </a:r>
            <a:r>
              <a:rPr lang="en-US" smtClean="0">
                <a:solidFill>
                  <a:srgbClr val="404040"/>
                </a:solidFill>
                <a:latin typeface="Arial" pitchFamily="34" charset="0"/>
                <a:cs typeface="Arial" pitchFamily="34" charset="0"/>
              </a:rPr>
              <a:t> does</a:t>
            </a:r>
            <a:r>
              <a:rPr lang="en-US" b="1" i="1" smtClean="0">
                <a:solidFill>
                  <a:srgbClr val="404040"/>
                </a:solidFill>
                <a:latin typeface="Arial" pitchFamily="34" charset="0"/>
                <a:cs typeface="Arial" pitchFamily="34" charset="0"/>
              </a:rPr>
              <a:t> </a:t>
            </a:r>
            <a:r>
              <a:rPr lang="en-US" b="1" i="1" smtClean="0">
                <a:solidFill>
                  <a:srgbClr val="C00000"/>
                </a:solidFill>
                <a:latin typeface="Arial" pitchFamily="34" charset="0"/>
                <a:cs typeface="Arial" pitchFamily="34" charset="0"/>
              </a:rPr>
              <a:t>not</a:t>
            </a:r>
            <a:r>
              <a:rPr lang="en-US">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create a new type!</a:t>
            </a:r>
          </a:p>
          <a:p>
            <a:pPr lvl="1" algn="just"/>
            <a:r>
              <a:rPr lang="en-US" smtClean="0">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too high abstraction</a:t>
            </a:r>
          </a:p>
          <a:p>
            <a:pPr lvl="2" algn="just"/>
            <a:r>
              <a:rPr lang="en-US" b="1" i="1" smtClean="0">
                <a:solidFill>
                  <a:srgbClr val="C00000"/>
                </a:solidFill>
                <a:latin typeface="Arial" pitchFamily="34" charset="0"/>
                <a:cs typeface="Arial" pitchFamily="34" charset="0"/>
              </a:rPr>
              <a:t>void* (C++), Object (C#/Java), …</a:t>
            </a:r>
            <a:endParaRPr lang="en-US" smtClean="0">
              <a:solidFill>
                <a:srgbClr val="C0000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97967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29200"/>
          </a:xfrm>
        </p:spPr>
        <p:txBody>
          <a:bodyPr>
            <a:normAutofit fontScale="92500" lnSpcReduction="10000"/>
          </a:bodyPr>
          <a:lstStyle/>
          <a:p>
            <a:pPr algn="just"/>
            <a:r>
              <a:rPr lang="en-US" smtClean="0">
                <a:solidFill>
                  <a:srgbClr val="404040"/>
                </a:solidFill>
                <a:latin typeface="Arial" pitchFamily="34" charset="0"/>
                <a:cs typeface="Arial" pitchFamily="34" charset="0"/>
              </a:rPr>
              <a:t>Don’t overuse typedef</a:t>
            </a:r>
          </a:p>
          <a:p>
            <a:pPr lvl="1" algn="just"/>
            <a:r>
              <a:rPr lang="en-US" b="1" i="1" smtClean="0">
                <a:solidFill>
                  <a:srgbClr val="404040"/>
                </a:solidFill>
                <a:latin typeface="Arial" pitchFamily="34" charset="0"/>
                <a:cs typeface="Arial" pitchFamily="34" charset="0"/>
              </a:rPr>
              <a:t>typedef </a:t>
            </a:r>
            <a:r>
              <a:rPr lang="en-US" smtClean="0">
                <a:solidFill>
                  <a:srgbClr val="404040"/>
                </a:solidFill>
                <a:latin typeface="Arial" pitchFamily="34" charset="0"/>
                <a:cs typeface="Arial" pitchFamily="34" charset="0"/>
              </a:rPr>
              <a:t>does </a:t>
            </a:r>
            <a:r>
              <a:rPr lang="en-US" b="1" smtClean="0">
                <a:solidFill>
                  <a:srgbClr val="404040"/>
                </a:solidFill>
                <a:latin typeface="Arial" pitchFamily="34" charset="0"/>
                <a:cs typeface="Arial" pitchFamily="34" charset="0"/>
              </a:rPr>
              <a:t>not </a:t>
            </a:r>
            <a:r>
              <a:rPr lang="en-US" smtClean="0">
                <a:solidFill>
                  <a:srgbClr val="404040"/>
                </a:solidFill>
                <a:latin typeface="Arial" pitchFamily="34" charset="0"/>
                <a:cs typeface="Arial" pitchFamily="34" charset="0"/>
              </a:rPr>
              <a:t>create a new type!</a:t>
            </a:r>
            <a:r>
              <a:rPr lang="en-US" i="1" smtClean="0">
                <a:solidFill>
                  <a:srgbClr val="404040"/>
                </a:solidFill>
                <a:latin typeface="Arial" pitchFamily="34" charset="0"/>
                <a:cs typeface="Arial" pitchFamily="34" charset="0"/>
              </a:rPr>
              <a:t> (example/</a:t>
            </a:r>
            <a:r>
              <a:rPr lang="en-US" i="1" u="sng" smtClean="0">
                <a:solidFill>
                  <a:srgbClr val="404040"/>
                </a:solidFill>
                <a:latin typeface="Arial" pitchFamily="34" charset="0"/>
                <a:cs typeface="Arial" pitchFamily="34" charset="0"/>
              </a:rPr>
              <a:t>exercise T/L</a:t>
            </a:r>
            <a:r>
              <a:rPr lang="en-US" i="1" smtClean="0">
                <a:solidFill>
                  <a:srgbClr val="404040"/>
                </a:solidFill>
                <a:latin typeface="Arial" pitchFamily="34" charset="0"/>
                <a:cs typeface="Arial" pitchFamily="34" charset="0"/>
              </a:rPr>
              <a:t>)</a:t>
            </a:r>
            <a:endParaRPr lang="en-US" b="1" i="1" smtClean="0">
              <a:solidFill>
                <a:srgbClr val="404040"/>
              </a:solidFill>
              <a:latin typeface="Arial" pitchFamily="34" charset="0"/>
              <a:cs typeface="Arial" pitchFamily="34" charset="0"/>
            </a:endParaRPr>
          </a:p>
          <a:p>
            <a:pPr lvl="1" algn="just"/>
            <a:r>
              <a:rPr lang="en-US" b="1" i="1" smtClean="0">
                <a:solidFill>
                  <a:srgbClr val="404040"/>
                </a:solidFill>
                <a:latin typeface="Arial" pitchFamily="34" charset="0"/>
                <a:cs typeface="Arial" pitchFamily="34" charset="0"/>
              </a:rPr>
              <a:t>typedef</a:t>
            </a:r>
            <a:r>
              <a:rPr lang="en-US" smtClean="0">
                <a:solidFill>
                  <a:srgbClr val="404040"/>
                </a:solidFill>
                <a:latin typeface="Arial" pitchFamily="34" charset="0"/>
                <a:cs typeface="Arial" pitchFamily="34" charset="0"/>
              </a:rPr>
              <a:t>-ing primitive types is often useless and even harmful:</a:t>
            </a:r>
          </a:p>
          <a:p>
            <a:pPr lvl="2" algn="just"/>
            <a:r>
              <a:rPr lang="en-US" b="1" i="1" smtClean="0">
                <a:solidFill>
                  <a:srgbClr val="C00000"/>
                </a:solidFill>
                <a:latin typeface="Arial" pitchFamily="34" charset="0"/>
                <a:cs typeface="Arial" pitchFamily="34" charset="0"/>
              </a:rPr>
              <a:t>typedef char Char;</a:t>
            </a:r>
          </a:p>
          <a:p>
            <a:pPr lvl="2" algn="just"/>
            <a:r>
              <a:rPr lang="en-US" b="1" i="1" smtClean="0">
                <a:solidFill>
                  <a:srgbClr val="C00000"/>
                </a:solidFill>
                <a:latin typeface="Arial" pitchFamily="34" charset="0"/>
                <a:cs typeface="Arial" pitchFamily="34" charset="0"/>
              </a:rPr>
              <a:t>typedef bool Bool;</a:t>
            </a:r>
          </a:p>
          <a:p>
            <a:pPr lvl="1" algn="just"/>
            <a:r>
              <a:rPr lang="en-US" smtClean="0">
                <a:solidFill>
                  <a:srgbClr val="404040"/>
                </a:solidFill>
                <a:latin typeface="Arial" pitchFamily="34" charset="0"/>
                <a:cs typeface="Arial" pitchFamily="34" charset="0"/>
              </a:rPr>
              <a:t>There are (rare!) occasions when a certain width/signedness has to be enforced. Only then it’s OK to do that:</a:t>
            </a:r>
          </a:p>
          <a:p>
            <a:pPr lvl="2" algn="just"/>
            <a:r>
              <a:rPr lang="en-US" b="1" i="1" smtClean="0">
                <a:solidFill>
                  <a:srgbClr val="00B050"/>
                </a:solidFill>
                <a:latin typeface="Arial" pitchFamily="34" charset="0"/>
                <a:cs typeface="Arial" pitchFamily="34" charset="0"/>
              </a:rPr>
              <a:t>U8 </a:t>
            </a:r>
            <a:r>
              <a:rPr lang="en-US" b="1" i="1" smtClean="0">
                <a:solidFill>
                  <a:schemeClr val="tx2"/>
                </a:solidFill>
                <a:latin typeface="Arial" pitchFamily="34" charset="0"/>
                <a:cs typeface="Arial" pitchFamily="34" charset="0"/>
              </a:rPr>
              <a:t>receivedByte = 0;</a:t>
            </a:r>
          </a:p>
          <a:p>
            <a:pPr lvl="2" algn="just"/>
            <a:r>
              <a:rPr lang="en-US" b="1" i="1" smtClean="0">
                <a:solidFill>
                  <a:srgbClr val="00B050"/>
                </a:solidFill>
                <a:latin typeface="Arial" pitchFamily="34" charset="0"/>
                <a:cs typeface="Arial" pitchFamily="34" charset="0"/>
              </a:rPr>
              <a:t>S32 </a:t>
            </a:r>
            <a:r>
              <a:rPr lang="en-US" b="1" i="1" smtClean="0">
                <a:solidFill>
                  <a:schemeClr val="tx2"/>
                </a:solidFill>
                <a:latin typeface="Arial" pitchFamily="34" charset="0"/>
                <a:cs typeface="Arial" pitchFamily="34" charset="0"/>
              </a:rPr>
              <a:t>currentAudioSample = 0;</a:t>
            </a:r>
          </a:p>
          <a:p>
            <a:pPr algn="just"/>
            <a:r>
              <a:rPr lang="en-US" smtClean="0">
                <a:solidFill>
                  <a:srgbClr val="404040"/>
                </a:solidFill>
                <a:latin typeface="Arial" pitchFamily="34" charset="0"/>
                <a:cs typeface="Arial" pitchFamily="34" charset="0"/>
              </a:rPr>
              <a:t>For C++11 and above, </a:t>
            </a:r>
            <a:r>
              <a:rPr lang="en-US" b="1" smtClean="0">
                <a:solidFill>
                  <a:srgbClr val="404040"/>
                </a:solidFill>
                <a:latin typeface="Arial" pitchFamily="34" charset="0"/>
                <a:cs typeface="Arial" pitchFamily="34" charset="0"/>
              </a:rPr>
              <a:t>use auto</a:t>
            </a:r>
            <a:r>
              <a:rPr lang="en-US" smtClean="0">
                <a:solidFill>
                  <a:srgbClr val="404040"/>
                </a:solidFill>
                <a:latin typeface="Arial" pitchFamily="34" charset="0"/>
                <a:cs typeface="Arial" pitchFamily="34" charset="0"/>
              </a:rPr>
              <a:t> wherever you can!</a:t>
            </a:r>
          </a:p>
          <a:p>
            <a:pPr lvl="1" algn="just"/>
            <a:r>
              <a:rPr lang="en-US" smtClean="0">
                <a:solidFill>
                  <a:srgbClr val="404040"/>
                </a:solidFill>
                <a:latin typeface="Arial" pitchFamily="34" charset="0"/>
                <a:cs typeface="Arial" pitchFamily="34" charset="0"/>
              </a:rPr>
              <a:t>It is definitely a good practice:</a:t>
            </a:r>
          </a:p>
          <a:p>
            <a:pPr lvl="2" algn="just"/>
            <a:r>
              <a:rPr lang="en-US" b="1" i="1" smtClean="0">
                <a:solidFill>
                  <a:srgbClr val="00B050"/>
                </a:solidFill>
                <a:latin typeface="Arial" pitchFamily="34" charset="0"/>
                <a:cs typeface="Arial" pitchFamily="34" charset="0"/>
              </a:rPr>
              <a:t>auto </a:t>
            </a:r>
            <a:r>
              <a:rPr lang="en-US" i="1" smtClean="0">
                <a:solidFill>
                  <a:srgbClr val="404040"/>
                </a:solidFill>
                <a:latin typeface="Arial" pitchFamily="34" charset="0"/>
                <a:cs typeface="Arial" pitchFamily="34" charset="0"/>
              </a:rPr>
              <a:t>contactIterator = contacts.find(contactName);</a:t>
            </a:r>
          </a:p>
          <a:p>
            <a:pPr lvl="1" algn="just"/>
            <a:r>
              <a:rPr lang="en-US" b="1" smtClean="0">
                <a:solidFill>
                  <a:srgbClr val="404040"/>
                </a:solidFill>
                <a:latin typeface="Arial" pitchFamily="34" charset="0"/>
                <a:cs typeface="Arial" pitchFamily="34" charset="0"/>
              </a:rPr>
              <a:t>Sometimes</a:t>
            </a:r>
            <a:r>
              <a:rPr lang="en-US" smtClean="0">
                <a:solidFill>
                  <a:srgbClr val="404040"/>
                </a:solidFill>
                <a:latin typeface="Arial" pitchFamily="34" charset="0"/>
                <a:cs typeface="Arial" pitchFamily="34" charset="0"/>
              </a:rPr>
              <a:t> however you need to </a:t>
            </a:r>
            <a:r>
              <a:rPr lang="en-US" b="1" smtClean="0">
                <a:solidFill>
                  <a:srgbClr val="404040"/>
                </a:solidFill>
                <a:latin typeface="Arial" pitchFamily="34" charset="0"/>
                <a:cs typeface="Arial" pitchFamily="34" charset="0"/>
              </a:rPr>
              <a:t>stick</a:t>
            </a:r>
            <a:r>
              <a:rPr lang="en-US" smtClean="0">
                <a:solidFill>
                  <a:srgbClr val="404040"/>
                </a:solidFill>
                <a:latin typeface="Arial" pitchFamily="34" charset="0"/>
                <a:cs typeface="Arial" pitchFamily="34" charset="0"/>
              </a:rPr>
              <a:t> with a </a:t>
            </a:r>
            <a:r>
              <a:rPr lang="en-US" b="1" smtClean="0">
                <a:solidFill>
                  <a:srgbClr val="404040"/>
                </a:solidFill>
                <a:latin typeface="Arial" pitchFamily="34" charset="0"/>
                <a:cs typeface="Arial" pitchFamily="34" charset="0"/>
              </a:rPr>
              <a:t>type</a:t>
            </a:r>
            <a:r>
              <a:rPr lang="en-US" smtClean="0">
                <a:solidFill>
                  <a:srgbClr val="404040"/>
                </a:solidFill>
                <a:latin typeface="Arial" pitchFamily="34" charset="0"/>
                <a:cs typeface="Arial" pitchFamily="34" charset="0"/>
              </a:rPr>
              <a:t>:</a:t>
            </a:r>
          </a:p>
          <a:p>
            <a:pPr lvl="2" algn="just"/>
            <a:r>
              <a:rPr lang="en-US" b="1" i="1" smtClean="0">
                <a:solidFill>
                  <a:srgbClr val="00B050"/>
                </a:solidFill>
                <a:latin typeface="Arial" pitchFamily="34" charset="0"/>
                <a:cs typeface="Arial" pitchFamily="34" charset="0"/>
              </a:rPr>
              <a:t>Shape</a:t>
            </a:r>
            <a:r>
              <a:rPr lang="en-US" b="1" i="1" smtClean="0">
                <a:solidFill>
                  <a:srgbClr val="404040"/>
                </a:solidFill>
                <a:latin typeface="Arial" pitchFamily="34" charset="0"/>
                <a:cs typeface="Arial" pitchFamily="34" charset="0"/>
              </a:rPr>
              <a:t>* shape = new </a:t>
            </a:r>
            <a:r>
              <a:rPr lang="en-US" b="1" i="1" smtClean="0">
                <a:solidFill>
                  <a:srgbClr val="00B050"/>
                </a:solidFill>
                <a:latin typeface="Arial" pitchFamily="34" charset="0"/>
                <a:cs typeface="Arial" pitchFamily="34" charset="0"/>
              </a:rPr>
              <a:t>Rectangle</a:t>
            </a:r>
            <a:r>
              <a:rPr lang="en-US" b="1" i="1" smtClean="0">
                <a:solidFill>
                  <a:srgbClr val="404040"/>
                </a:solidFill>
                <a:latin typeface="Arial" pitchFamily="34" charset="0"/>
                <a:cs typeface="Arial" pitchFamily="34" charset="0"/>
              </a:rPr>
              <a:t>();	// OK</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8613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Contents</a:t>
            </a:r>
            <a:endParaRPr lang="en-US">
              <a:solidFill>
                <a:srgbClr val="404040"/>
              </a:solidFill>
              <a:latin typeface="Century" pitchFamily="18" charset="0"/>
            </a:endParaRPr>
          </a:p>
        </p:txBody>
      </p:sp>
      <p:sp>
        <p:nvSpPr>
          <p:cNvPr id="3" name="Content Placeholder 2"/>
          <p:cNvSpPr>
            <a:spLocks noGrp="1"/>
          </p:cNvSpPr>
          <p:nvPr>
            <p:ph sz="quarter" idx="1"/>
          </p:nvPr>
        </p:nvSpPr>
        <p:spPr>
          <a:xfrm>
            <a:off x="457200" y="1219200"/>
            <a:ext cx="8229600" cy="5029200"/>
          </a:xfrm>
        </p:spPr>
        <p:txBody>
          <a:bodyPr>
            <a:normAutofit/>
          </a:bodyPr>
          <a:lstStyle/>
          <a:p>
            <a:pPr marL="514350" indent="-514350">
              <a:buFont typeface="+mj-lt"/>
              <a:buAutoNum type="arabicPeriod"/>
            </a:pPr>
            <a:r>
              <a:rPr lang="en-US" smtClean="0">
                <a:solidFill>
                  <a:srgbClr val="00869F"/>
                </a:solidFill>
                <a:latin typeface="Century" pitchFamily="18" charset="0"/>
                <a:hlinkClick r:id="rId4" action="ppaction://hlinksldjump"/>
              </a:rPr>
              <a:t>Introduction</a:t>
            </a:r>
            <a:endParaRPr lang="en-US" smtClean="0">
              <a:solidFill>
                <a:srgbClr val="00869F"/>
              </a:solidFill>
              <a:latin typeface="Century" pitchFamily="18" charset="0"/>
            </a:endParaRPr>
          </a:p>
          <a:p>
            <a:pPr marL="822960" lvl="3" indent="0">
              <a:buNone/>
            </a:pPr>
            <a:r>
              <a:rPr lang="en-US" smtClean="0">
                <a:solidFill>
                  <a:srgbClr val="00869F"/>
                </a:solidFill>
                <a:latin typeface="Century" pitchFamily="18" charset="0"/>
                <a:hlinkClick r:id="rId5" action="ppaction://hlinksldjump"/>
              </a:rPr>
              <a:t>Complexity </a:t>
            </a:r>
            <a:r>
              <a:rPr lang="en-US">
                <a:solidFill>
                  <a:srgbClr val="00869F"/>
                </a:solidFill>
                <a:latin typeface="Century" pitchFamily="18" charset="0"/>
                <a:hlinkClick r:id="rId5" action="ppaction://hlinksldjump"/>
              </a:rPr>
              <a:t>in Software</a:t>
            </a:r>
            <a:endParaRPr lang="en-US">
              <a:solidFill>
                <a:srgbClr val="00869F"/>
              </a:solidFill>
              <a:latin typeface="Century" pitchFamily="18" charset="0"/>
            </a:endParaRPr>
          </a:p>
          <a:p>
            <a:pPr marL="514350" indent="-514350">
              <a:buFont typeface="+mj-lt"/>
              <a:buAutoNum type="arabicPeriod"/>
            </a:pPr>
            <a:r>
              <a:rPr lang="en-US" smtClean="0">
                <a:solidFill>
                  <a:srgbClr val="00869F"/>
                </a:solidFill>
                <a:latin typeface="Century" pitchFamily="18" charset="0"/>
                <a:hlinkClick r:id="rId6" action="ppaction://hlinksldjump"/>
              </a:rPr>
              <a:t>Code </a:t>
            </a:r>
            <a:r>
              <a:rPr lang="en-US">
                <a:solidFill>
                  <a:srgbClr val="00869F"/>
                </a:solidFill>
                <a:latin typeface="Century" pitchFamily="18" charset="0"/>
                <a:hlinkClick r:id="rId6" action="ppaction://hlinksldjump"/>
              </a:rPr>
              <a:t>Formatting</a:t>
            </a:r>
            <a:endParaRPr lang="en-US">
              <a:solidFill>
                <a:srgbClr val="00869F"/>
              </a:solidFill>
              <a:latin typeface="Century" pitchFamily="18" charset="0"/>
            </a:endParaRPr>
          </a:p>
          <a:p>
            <a:pPr marL="514350" indent="-514350">
              <a:buFont typeface="+mj-lt"/>
              <a:buAutoNum type="arabicPeriod"/>
            </a:pPr>
            <a:r>
              <a:rPr lang="en-US">
                <a:solidFill>
                  <a:srgbClr val="00869F"/>
                </a:solidFill>
                <a:latin typeface="Century" pitchFamily="18" charset="0"/>
                <a:hlinkClick r:id="rId7" action="ppaction://hlinksldjump"/>
              </a:rPr>
              <a:t>Comments &amp; Documentation</a:t>
            </a:r>
            <a:endParaRPr lang="en-US">
              <a:solidFill>
                <a:srgbClr val="00869F"/>
              </a:solidFill>
              <a:latin typeface="Century" pitchFamily="18" charset="0"/>
            </a:endParaRPr>
          </a:p>
          <a:p>
            <a:pPr marL="514350" indent="-514350">
              <a:buFont typeface="+mj-lt"/>
              <a:buAutoNum type="arabicPeriod"/>
            </a:pPr>
            <a:r>
              <a:rPr lang="en-US" smtClean="0">
                <a:solidFill>
                  <a:srgbClr val="00869F"/>
                </a:solidFill>
                <a:latin typeface="Century" pitchFamily="18" charset="0"/>
                <a:hlinkClick r:id="rId8" action="ppaction://hlinksldjump"/>
              </a:rPr>
              <a:t>Names</a:t>
            </a:r>
            <a:endParaRPr lang="en-US">
              <a:solidFill>
                <a:srgbClr val="00869F"/>
              </a:solidFill>
              <a:latin typeface="Century" pitchFamily="18" charset="0"/>
            </a:endParaRPr>
          </a:p>
          <a:p>
            <a:pPr marL="514350" indent="-514350">
              <a:buFont typeface="+mj-lt"/>
              <a:buAutoNum type="arabicPeriod"/>
            </a:pPr>
            <a:r>
              <a:rPr lang="en-US" smtClean="0">
                <a:solidFill>
                  <a:srgbClr val="00869F"/>
                </a:solidFill>
                <a:latin typeface="Century" pitchFamily="18" charset="0"/>
                <a:hlinkClick r:id="rId9" action="ppaction://hlinksldjump"/>
              </a:rPr>
              <a:t>Variables</a:t>
            </a:r>
            <a:endParaRPr lang="en-US" smtClean="0">
              <a:solidFill>
                <a:srgbClr val="00869F"/>
              </a:solidFill>
              <a:latin typeface="Century" pitchFamily="18" charset="0"/>
            </a:endParaRPr>
          </a:p>
          <a:p>
            <a:pPr marL="822960" lvl="3" indent="0">
              <a:buNone/>
            </a:pPr>
            <a:r>
              <a:rPr lang="en-US" i="1" smtClean="0">
                <a:solidFill>
                  <a:srgbClr val="00869F"/>
                </a:solidFill>
                <a:latin typeface="Century" pitchFamily="18" charset="0"/>
              </a:rPr>
              <a:t>… </a:t>
            </a:r>
            <a:r>
              <a:rPr lang="en-US" i="1">
                <a:solidFill>
                  <a:srgbClr val="00869F"/>
                </a:solidFill>
                <a:latin typeface="Century" pitchFamily="18" charset="0"/>
              </a:rPr>
              <a:t>+ attributes, constants, literals</a:t>
            </a:r>
            <a:r>
              <a:rPr lang="en-US" i="1" smtClean="0">
                <a:solidFill>
                  <a:srgbClr val="00869F"/>
                </a:solidFill>
                <a:latin typeface="Century" pitchFamily="18" charset="0"/>
              </a:rPr>
              <a:t>…</a:t>
            </a:r>
            <a:endParaRPr lang="en-US">
              <a:solidFill>
                <a:srgbClr val="00869F"/>
              </a:solidFill>
              <a:latin typeface="Century" pitchFamily="18" charset="0"/>
            </a:endParaRPr>
          </a:p>
          <a:p>
            <a:pPr marL="514350" indent="-514350">
              <a:buFont typeface="+mj-lt"/>
              <a:buAutoNum type="arabicPeriod"/>
            </a:pPr>
            <a:r>
              <a:rPr lang="en-US">
                <a:solidFill>
                  <a:srgbClr val="00869F"/>
                </a:solidFill>
                <a:latin typeface="Century" pitchFamily="18" charset="0"/>
                <a:hlinkClick r:id="rId10" action="ppaction://hlinksldjump"/>
              </a:rPr>
              <a:t>Expressions</a:t>
            </a:r>
            <a:endParaRPr lang="en-US">
              <a:solidFill>
                <a:srgbClr val="00869F"/>
              </a:solidFill>
              <a:latin typeface="Century" pitchFamily="18" charset="0"/>
            </a:endParaRPr>
          </a:p>
          <a:p>
            <a:pPr marL="514350" indent="-514350">
              <a:buFont typeface="+mj-lt"/>
              <a:buAutoNum type="arabicPeriod"/>
            </a:pPr>
            <a:r>
              <a:rPr lang="en-US">
                <a:solidFill>
                  <a:srgbClr val="00869F"/>
                </a:solidFill>
                <a:latin typeface="Century" pitchFamily="18" charset="0"/>
                <a:hlinkClick r:id="rId11" action="ppaction://hlinksldjump"/>
              </a:rPr>
              <a:t>Control Structures</a:t>
            </a:r>
            <a:endParaRPr lang="en-US">
              <a:solidFill>
                <a:srgbClr val="00869F"/>
              </a:solidFill>
              <a:latin typeface="Century" pitchFamily="18" charset="0"/>
            </a:endParaRPr>
          </a:p>
          <a:p>
            <a:pPr marL="1165860" lvl="3" indent="-342900">
              <a:buFont typeface="+mj-lt"/>
              <a:buAutoNum type="arabicPeriod"/>
            </a:pPr>
            <a:r>
              <a:rPr lang="en-US">
                <a:solidFill>
                  <a:srgbClr val="00869F"/>
                </a:solidFill>
                <a:latin typeface="Century" pitchFamily="18" charset="0"/>
                <a:hlinkClick r:id="rId12" action="ppaction://hlinksldjump"/>
              </a:rPr>
              <a:t>Conditionals</a:t>
            </a:r>
            <a:endParaRPr lang="en-US">
              <a:solidFill>
                <a:srgbClr val="00869F"/>
              </a:solidFill>
              <a:latin typeface="Century" pitchFamily="18" charset="0"/>
            </a:endParaRPr>
          </a:p>
          <a:p>
            <a:pPr marL="1165860" lvl="3" indent="-342900">
              <a:buFont typeface="+mj-lt"/>
              <a:buAutoNum type="arabicPeriod"/>
            </a:pPr>
            <a:r>
              <a:rPr lang="en-US">
                <a:solidFill>
                  <a:srgbClr val="00869F"/>
                </a:solidFill>
                <a:latin typeface="Century" pitchFamily="18" charset="0"/>
                <a:hlinkClick r:id="rId13" action="ppaction://hlinksldjump"/>
              </a:rPr>
              <a:t>Loops</a:t>
            </a:r>
            <a:endParaRPr lang="en-US">
              <a:solidFill>
                <a:srgbClr val="00869F"/>
              </a:solidFill>
              <a:latin typeface="Century" pitchFamily="18" charset="0"/>
            </a:endParaRPr>
          </a:p>
          <a:p>
            <a:pPr marL="822960" lvl="3" indent="0">
              <a:buNone/>
            </a:pPr>
            <a:endParaRPr lang="en-US" i="1" smtClean="0">
              <a:solidFill>
                <a:srgbClr val="00869F"/>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99113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29200"/>
          </a:xfrm>
        </p:spPr>
        <p:txBody>
          <a:bodyPr>
            <a:normAutofit/>
          </a:bodyPr>
          <a:lstStyle/>
          <a:p>
            <a:pPr algn="just"/>
            <a:r>
              <a:rPr lang="en-US" smtClean="0">
                <a:solidFill>
                  <a:srgbClr val="404040"/>
                </a:solidFill>
                <a:latin typeface="Arial" pitchFamily="34" charset="0"/>
                <a:cs typeface="Arial" pitchFamily="34" charset="0"/>
              </a:rPr>
              <a:t>Always initialize variables!</a:t>
            </a:r>
          </a:p>
          <a:p>
            <a:pPr lvl="1" algn="just"/>
            <a:r>
              <a:rPr lang="en-US" b="1" i="1" smtClean="0">
                <a:solidFill>
                  <a:srgbClr val="C00000"/>
                </a:solidFill>
                <a:latin typeface="Arial" pitchFamily="34" charset="0"/>
                <a:cs typeface="Arial" pitchFamily="34" charset="0"/>
              </a:rPr>
              <a:t>int bufferIndex;</a:t>
            </a:r>
          </a:p>
          <a:p>
            <a:pPr lvl="1" algn="just"/>
            <a:r>
              <a:rPr lang="en-US" b="1" i="1" smtClean="0">
                <a:solidFill>
                  <a:srgbClr val="00B050"/>
                </a:solidFill>
                <a:latin typeface="Arial" pitchFamily="34" charset="0"/>
                <a:cs typeface="Arial" pitchFamily="34" charset="0"/>
              </a:rPr>
              <a:t>auto bufferIterator = std::begin(buffer);</a:t>
            </a:r>
          </a:p>
          <a:p>
            <a:pPr algn="just"/>
            <a:r>
              <a:rPr lang="en-US" smtClean="0">
                <a:solidFill>
                  <a:srgbClr val="404040"/>
                </a:solidFill>
                <a:latin typeface="Arial" pitchFamily="34" charset="0"/>
                <a:cs typeface="Arial" pitchFamily="34" charset="0"/>
              </a:rPr>
              <a:t>For </a:t>
            </a:r>
            <a:r>
              <a:rPr lang="en-US" b="1" i="1" smtClean="0">
                <a:solidFill>
                  <a:srgbClr val="404040"/>
                </a:solidFill>
                <a:latin typeface="Arial" pitchFamily="34" charset="0"/>
                <a:cs typeface="Arial" pitchFamily="34" charset="0"/>
              </a:rPr>
              <a:t>data members</a:t>
            </a:r>
            <a:r>
              <a:rPr lang="en-US" smtClean="0">
                <a:solidFill>
                  <a:srgbClr val="404040"/>
                </a:solidFill>
                <a:latin typeface="Arial" pitchFamily="34" charset="0"/>
                <a:cs typeface="Arial" pitchFamily="34" charset="0"/>
              </a:rPr>
              <a:t>, C++ </a:t>
            </a:r>
            <a:r>
              <a:rPr lang="en-US" b="1" i="1" smtClean="0">
                <a:solidFill>
                  <a:srgbClr val="404040"/>
                </a:solidFill>
                <a:latin typeface="Arial" pitchFamily="34" charset="0"/>
                <a:cs typeface="Arial" pitchFamily="34" charset="0"/>
              </a:rPr>
              <a:t>initializer lists</a:t>
            </a:r>
            <a:r>
              <a:rPr lang="en-US">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are the true place of initialization</a:t>
            </a:r>
          </a:p>
          <a:p>
            <a:pPr lvl="1" algn="just"/>
            <a:r>
              <a:rPr lang="en-US" i="1" smtClean="0">
                <a:solidFill>
                  <a:srgbClr val="404040"/>
                </a:solidFill>
                <a:latin typeface="Arial" pitchFamily="34" charset="0"/>
                <a:cs typeface="Arial" pitchFamily="34" charset="0"/>
              </a:rPr>
              <a:t>class Star {Star() {</a:t>
            </a:r>
            <a:r>
              <a:rPr lang="en-US" i="1" smtClean="0">
                <a:solidFill>
                  <a:srgbClr val="C00000"/>
                </a:solidFill>
                <a:latin typeface="Arial" pitchFamily="34" charset="0"/>
                <a:cs typeface="Arial" pitchFamily="34" charset="0"/>
              </a:rPr>
              <a:t>brightness = 0;</a:t>
            </a:r>
            <a:r>
              <a:rPr lang="en-US" i="1" smtClean="0">
                <a:solidFill>
                  <a:srgbClr val="404040"/>
                </a:solidFill>
                <a:latin typeface="Arial" pitchFamily="34" charset="0"/>
                <a:cs typeface="Arial" pitchFamily="34" charset="0"/>
              </a:rPr>
              <a:t>} };	// </a:t>
            </a:r>
            <a:r>
              <a:rPr lang="en-US" i="1" smtClean="0">
                <a:solidFill>
                  <a:srgbClr val="C00000"/>
                </a:solidFill>
                <a:latin typeface="Arial" pitchFamily="34" charset="0"/>
                <a:cs typeface="Arial" pitchFamily="34" charset="0"/>
              </a:rPr>
              <a:t>BAD</a:t>
            </a:r>
          </a:p>
          <a:p>
            <a:pPr lvl="1" algn="just"/>
            <a:r>
              <a:rPr lang="en-US" i="1">
                <a:solidFill>
                  <a:srgbClr val="404040"/>
                </a:solidFill>
                <a:latin typeface="Arial" pitchFamily="34" charset="0"/>
                <a:cs typeface="Arial" pitchFamily="34" charset="0"/>
              </a:rPr>
              <a:t>class Star {Star() </a:t>
            </a:r>
            <a:r>
              <a:rPr lang="en-US" i="1" smtClean="0">
                <a:solidFill>
                  <a:srgbClr val="404040"/>
                </a:solidFill>
                <a:latin typeface="Arial" pitchFamily="34" charset="0"/>
                <a:cs typeface="Arial" pitchFamily="34" charset="0"/>
              </a:rPr>
              <a:t>: </a:t>
            </a:r>
            <a:r>
              <a:rPr lang="en-US" i="1" smtClean="0">
                <a:solidFill>
                  <a:srgbClr val="00B050"/>
                </a:solidFill>
                <a:latin typeface="Arial" pitchFamily="34" charset="0"/>
                <a:cs typeface="Arial" pitchFamily="34" charset="0"/>
              </a:rPr>
              <a:t>brightness(0) </a:t>
            </a:r>
            <a:r>
              <a:rPr lang="en-US" i="1" smtClean="0">
                <a:solidFill>
                  <a:srgbClr val="404040"/>
                </a:solidFill>
                <a:latin typeface="Arial" pitchFamily="34" charset="0"/>
                <a:cs typeface="Arial" pitchFamily="34" charset="0"/>
              </a:rPr>
              <a:t>{} };	// </a:t>
            </a:r>
            <a:r>
              <a:rPr lang="en-US" i="1" smtClean="0">
                <a:solidFill>
                  <a:srgbClr val="00B050"/>
                </a:solidFill>
                <a:latin typeface="Arial" pitchFamily="34" charset="0"/>
                <a:cs typeface="Arial" pitchFamily="34" charset="0"/>
              </a:rPr>
              <a:t>GOOD</a:t>
            </a:r>
          </a:p>
          <a:p>
            <a:pPr algn="just"/>
            <a:r>
              <a:rPr lang="en-US" smtClean="0">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magic numbers</a:t>
            </a:r>
            <a:r>
              <a:rPr lang="en-US" i="1" smtClean="0">
                <a:solidFill>
                  <a:srgbClr val="404040"/>
                </a:solidFill>
                <a:latin typeface="Arial" pitchFamily="34" charset="0"/>
                <a:cs typeface="Arial" pitchFamily="34" charset="0"/>
              </a:rPr>
              <a:t> (with a few exceptions)</a:t>
            </a:r>
          </a:p>
          <a:p>
            <a:pPr lvl="1" algn="just"/>
            <a:r>
              <a:rPr lang="en-US" i="1" smtClean="0">
                <a:solidFill>
                  <a:srgbClr val="00B050"/>
                </a:solidFill>
                <a:latin typeface="Arial" pitchFamily="34" charset="0"/>
                <a:cs typeface="Arial" pitchFamily="34" charset="0"/>
              </a:rPr>
              <a:t>0, 1, -1, “”, nullptr </a:t>
            </a:r>
            <a:r>
              <a:rPr lang="en-US" i="1" smtClean="0">
                <a:solidFill>
                  <a:srgbClr val="404040"/>
                </a:solidFill>
                <a:latin typeface="Arial" pitchFamily="34" charset="0"/>
                <a:cs typeface="Arial" pitchFamily="34" charset="0"/>
              </a:rPr>
              <a:t>– OK</a:t>
            </a:r>
          </a:p>
          <a:p>
            <a:pPr lvl="1" algn="just"/>
            <a:r>
              <a:rPr lang="en-US" i="1" smtClean="0">
                <a:solidFill>
                  <a:schemeClr val="tx1"/>
                </a:solidFill>
                <a:latin typeface="Arial" pitchFamily="34" charset="0"/>
                <a:cs typeface="Arial" pitchFamily="34" charset="0"/>
              </a:rPr>
              <a:t>if (</a:t>
            </a:r>
            <a:r>
              <a:rPr lang="en-US" i="1" smtClean="0">
                <a:solidFill>
                  <a:srgbClr val="C00000"/>
                </a:solidFill>
                <a:latin typeface="Arial" pitchFamily="34" charset="0"/>
                <a:cs typeface="Arial" pitchFamily="34" charset="0"/>
              </a:rPr>
              <a:t>“New folder” </a:t>
            </a:r>
            <a:r>
              <a:rPr lang="en-US" i="1" smtClean="0">
                <a:solidFill>
                  <a:schemeClr val="tx1"/>
                </a:solidFill>
                <a:latin typeface="Arial" pitchFamily="34" charset="0"/>
                <a:cs typeface="Arial" pitchFamily="34" charset="0"/>
              </a:rPr>
              <a:t>== name) {…}	</a:t>
            </a:r>
            <a:r>
              <a:rPr lang="en-US" i="1" smtClean="0">
                <a:solidFill>
                  <a:srgbClr val="C00000"/>
                </a:solidFill>
                <a:latin typeface="Arial" pitchFamily="34" charset="0"/>
                <a:cs typeface="Arial" pitchFamily="34" charset="0"/>
              </a:rPr>
              <a:t>		 // NOK</a:t>
            </a:r>
          </a:p>
          <a:p>
            <a:pPr lvl="1" algn="just"/>
            <a:r>
              <a:rPr lang="en-US" i="1">
                <a:solidFill>
                  <a:schemeClr val="tx1"/>
                </a:solidFill>
                <a:latin typeface="Arial" pitchFamily="34" charset="0"/>
                <a:cs typeface="Arial" pitchFamily="34" charset="0"/>
              </a:rPr>
              <a:t>if </a:t>
            </a:r>
            <a:r>
              <a:rPr lang="en-US" i="1" smtClean="0">
                <a:solidFill>
                  <a:schemeClr val="tx1"/>
                </a:solidFill>
                <a:latin typeface="Arial" pitchFamily="34" charset="0"/>
                <a:cs typeface="Arial" pitchFamily="34" charset="0"/>
              </a:rPr>
              <a:t>(</a:t>
            </a:r>
            <a:r>
              <a:rPr lang="en-US" i="1" smtClean="0">
                <a:solidFill>
                  <a:srgbClr val="00B050"/>
                </a:solidFill>
                <a:latin typeface="Arial" pitchFamily="34" charset="0"/>
                <a:cs typeface="Arial" pitchFamily="34" charset="0"/>
              </a:rPr>
              <a:t>DEFAULT_FOLDER_NAME</a:t>
            </a:r>
            <a:r>
              <a:rPr lang="en-US" i="1" smtClean="0">
                <a:solidFill>
                  <a:schemeClr val="tx1"/>
                </a:solidFill>
                <a:latin typeface="Arial" pitchFamily="34" charset="0"/>
                <a:cs typeface="Arial" pitchFamily="34" charset="0"/>
              </a:rPr>
              <a:t> == name) {…} // </a:t>
            </a:r>
            <a:r>
              <a:rPr lang="en-US" i="1" smtClean="0">
                <a:solidFill>
                  <a:srgbClr val="00B050"/>
                </a:solidFill>
                <a:latin typeface="Arial" pitchFamily="34" charset="0"/>
                <a:cs typeface="Arial" pitchFamily="34" charset="0"/>
              </a:rPr>
              <a:t>OK</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91163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85000" lnSpcReduction="20000"/>
          </a:bodyPr>
          <a:lstStyle/>
          <a:p>
            <a:pPr algn="just"/>
            <a:r>
              <a:rPr lang="en-US" smtClean="0">
                <a:solidFill>
                  <a:srgbClr val="404040"/>
                </a:solidFill>
                <a:latin typeface="Arial" pitchFamily="34" charset="0"/>
                <a:cs typeface="Arial" pitchFamily="34" charset="0"/>
              </a:rPr>
              <a:t>Scope &amp; lifetime</a:t>
            </a:r>
          </a:p>
          <a:p>
            <a:pPr lvl="1" algn="just"/>
            <a:r>
              <a:rPr lang="en-US" b="1" smtClean="0">
                <a:solidFill>
                  <a:srgbClr val="404040"/>
                </a:solidFill>
                <a:latin typeface="Arial" pitchFamily="34" charset="0"/>
                <a:cs typeface="Arial" pitchFamily="34" charset="0"/>
              </a:rPr>
              <a:t>Avoid </a:t>
            </a:r>
            <a:r>
              <a:rPr lang="en-US" b="1" smtClean="0">
                <a:solidFill>
                  <a:srgbClr val="C00000"/>
                </a:solidFill>
                <a:latin typeface="Arial" pitchFamily="34" charset="0"/>
                <a:cs typeface="Arial" pitchFamily="34" charset="0"/>
              </a:rPr>
              <a:t>globals</a:t>
            </a:r>
            <a:r>
              <a:rPr lang="en-US" b="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&amp; </a:t>
            </a:r>
            <a:r>
              <a:rPr lang="en-US" b="1" smtClean="0">
                <a:solidFill>
                  <a:srgbClr val="C00000"/>
                </a:solidFill>
                <a:latin typeface="Arial" pitchFamily="34" charset="0"/>
                <a:cs typeface="Arial" pitchFamily="34" charset="0"/>
              </a:rPr>
              <a:t>static</a:t>
            </a:r>
            <a:r>
              <a:rPr lang="en-US" b="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non-const variables</a:t>
            </a:r>
          </a:p>
          <a:p>
            <a:pPr algn="just"/>
            <a:r>
              <a:rPr lang="en-US" smtClean="0">
                <a:solidFill>
                  <a:srgbClr val="404040"/>
                </a:solidFill>
                <a:latin typeface="Arial" pitchFamily="34" charset="0"/>
                <a:cs typeface="Arial" pitchFamily="34" charset="0"/>
              </a:rPr>
              <a:t>Span (Lines of Code, LoC)</a:t>
            </a:r>
            <a:endParaRPr lang="en-US" i="1" smtClean="0">
              <a:solidFill>
                <a:srgbClr val="404040"/>
              </a:solidFill>
              <a:latin typeface="Arial" pitchFamily="34" charset="0"/>
              <a:cs typeface="Arial" pitchFamily="34" charset="0"/>
            </a:endParaRPr>
          </a:p>
          <a:p>
            <a:pPr lvl="1" algn="just"/>
            <a:r>
              <a:rPr lang="en-US" i="1" smtClean="0">
                <a:solidFill>
                  <a:srgbClr val="00B050"/>
                </a:solidFill>
                <a:latin typeface="Arial" pitchFamily="34" charset="0"/>
                <a:cs typeface="Arial" pitchFamily="34" charset="0"/>
              </a:rPr>
              <a:t>Keep as </a:t>
            </a:r>
            <a:r>
              <a:rPr lang="en-US" b="1" i="1" smtClean="0">
                <a:solidFill>
                  <a:srgbClr val="00B050"/>
                </a:solidFill>
                <a:latin typeface="Arial" pitchFamily="34" charset="0"/>
                <a:cs typeface="Arial" pitchFamily="34" charset="0"/>
              </a:rPr>
              <a:t>small</a:t>
            </a:r>
            <a:r>
              <a:rPr lang="en-US" i="1" smtClean="0">
                <a:solidFill>
                  <a:srgbClr val="00B050"/>
                </a:solidFill>
                <a:latin typeface="Arial" pitchFamily="34" charset="0"/>
                <a:cs typeface="Arial" pitchFamily="34" charset="0"/>
              </a:rPr>
              <a:t> as possible</a:t>
            </a:r>
          </a:p>
          <a:p>
            <a:pPr lvl="1" algn="just"/>
            <a:r>
              <a:rPr lang="en-US" i="1" smtClean="0">
                <a:solidFill>
                  <a:srgbClr val="00B050"/>
                </a:solidFill>
                <a:latin typeface="Arial" pitchFamily="34" charset="0"/>
                <a:cs typeface="Arial" pitchFamily="34" charset="0"/>
              </a:rPr>
              <a:t>Declare as </a:t>
            </a:r>
            <a:r>
              <a:rPr lang="en-US" b="1" i="1" smtClean="0">
                <a:solidFill>
                  <a:srgbClr val="00B050"/>
                </a:solidFill>
                <a:latin typeface="Arial" pitchFamily="34" charset="0"/>
                <a:cs typeface="Arial" pitchFamily="34" charset="0"/>
              </a:rPr>
              <a:t>close</a:t>
            </a:r>
            <a:r>
              <a:rPr lang="en-US" i="1" smtClean="0">
                <a:solidFill>
                  <a:srgbClr val="00B050"/>
                </a:solidFill>
                <a:latin typeface="Arial" pitchFamily="34" charset="0"/>
                <a:cs typeface="Arial" pitchFamily="34" charset="0"/>
              </a:rPr>
              <a:t> to the first use as possible</a:t>
            </a:r>
            <a:endParaRPr lang="en-US" i="1" smtClean="0">
              <a:solidFill>
                <a:srgbClr val="404040"/>
              </a:solidFill>
              <a:latin typeface="Arial" pitchFamily="34" charset="0"/>
              <a:cs typeface="Arial" pitchFamily="34" charset="0"/>
            </a:endParaRPr>
          </a:p>
          <a:p>
            <a:pPr lvl="2" algn="just"/>
            <a:r>
              <a:rPr lang="en-US" i="1">
                <a:solidFill>
                  <a:srgbClr val="C00000"/>
                </a:solidFill>
                <a:latin typeface="Arial" pitchFamily="34" charset="0"/>
                <a:cs typeface="Arial" pitchFamily="34" charset="0"/>
              </a:rPr>
              <a:t>s</a:t>
            </a:r>
            <a:r>
              <a:rPr lang="en-US" i="1" smtClean="0">
                <a:solidFill>
                  <a:srgbClr val="C00000"/>
                </a:solidFill>
                <a:latin typeface="Arial" pitchFamily="34" charset="0"/>
                <a:cs typeface="Arial" pitchFamily="34" charset="0"/>
              </a:rPr>
              <a:t>td::string name; </a:t>
            </a:r>
          </a:p>
          <a:p>
            <a:pPr marL="274320" lvl="1" indent="0" algn="just">
              <a:buNone/>
            </a:pPr>
            <a:r>
              <a:rPr lang="en-US" sz="2000" i="1">
                <a:solidFill>
                  <a:srgbClr val="C00000"/>
                </a:solidFill>
                <a:latin typeface="Arial" pitchFamily="34" charset="0"/>
                <a:cs typeface="Arial" pitchFamily="34" charset="0"/>
              </a:rPr>
              <a:t>	</a:t>
            </a:r>
            <a:r>
              <a:rPr lang="en-US" sz="2000" i="1" smtClean="0">
                <a:solidFill>
                  <a:srgbClr val="C00000"/>
                </a:solidFill>
                <a:latin typeface="Arial" pitchFamily="34" charset="0"/>
                <a:cs typeface="Arial" pitchFamily="34" charset="0"/>
              </a:rPr>
              <a:t>/*… Multiple lines of code …*/</a:t>
            </a:r>
          </a:p>
          <a:p>
            <a:pPr marL="274320" lvl="1" indent="0" algn="just">
              <a:buNone/>
            </a:pPr>
            <a:r>
              <a:rPr lang="en-US" sz="2000" i="1" smtClean="0">
                <a:solidFill>
                  <a:srgbClr val="C00000"/>
                </a:solidFill>
                <a:latin typeface="Arial" pitchFamily="34" charset="0"/>
                <a:cs typeface="Arial" pitchFamily="34" charset="0"/>
              </a:rPr>
              <a:t>	name = generateUniqueName()</a:t>
            </a:r>
            <a:r>
              <a:rPr lang="en-US" sz="2000" b="1" i="1" smtClean="0">
                <a:solidFill>
                  <a:srgbClr val="C00000"/>
                </a:solidFill>
                <a:latin typeface="Arial" pitchFamily="34" charset="0"/>
                <a:cs typeface="Arial" pitchFamily="34" charset="0"/>
              </a:rPr>
              <a:t>;</a:t>
            </a:r>
            <a:r>
              <a:rPr lang="en-US" sz="2000" i="1" smtClean="0">
                <a:solidFill>
                  <a:srgbClr val="C00000"/>
                </a:solidFill>
                <a:latin typeface="Arial" pitchFamily="34" charset="0"/>
                <a:cs typeface="Arial" pitchFamily="34" charset="0"/>
              </a:rPr>
              <a:t>		// </a:t>
            </a:r>
            <a:r>
              <a:rPr lang="en-US" sz="2000" b="1" i="1" smtClean="0">
                <a:solidFill>
                  <a:srgbClr val="C00000"/>
                </a:solidFill>
                <a:latin typeface="Arial" pitchFamily="34" charset="0"/>
                <a:cs typeface="Arial" pitchFamily="34" charset="0"/>
              </a:rPr>
              <a:t>NOK</a:t>
            </a:r>
            <a:r>
              <a:rPr lang="en-US" sz="2000" i="1" smtClean="0">
                <a:solidFill>
                  <a:srgbClr val="C00000"/>
                </a:solidFill>
                <a:latin typeface="Arial" pitchFamily="34" charset="0"/>
                <a:cs typeface="Arial" pitchFamily="34" charset="0"/>
              </a:rPr>
              <a:t>!</a:t>
            </a:r>
          </a:p>
          <a:p>
            <a:pPr lvl="2" algn="just"/>
            <a:r>
              <a:rPr lang="en-US" i="1" smtClean="0">
                <a:solidFill>
                  <a:srgbClr val="00B050"/>
                </a:solidFill>
                <a:latin typeface="Arial" pitchFamily="34" charset="0"/>
                <a:cs typeface="Arial" pitchFamily="34" charset="0"/>
              </a:rPr>
              <a:t>std::string name = generateUniqueName();	// </a:t>
            </a:r>
            <a:r>
              <a:rPr lang="en-US" b="1" i="1" smtClean="0">
                <a:solidFill>
                  <a:srgbClr val="00B050"/>
                </a:solidFill>
                <a:latin typeface="Arial" pitchFamily="34" charset="0"/>
                <a:cs typeface="Arial" pitchFamily="34" charset="0"/>
              </a:rPr>
              <a:t>OK</a:t>
            </a:r>
            <a:r>
              <a:rPr lang="en-US" i="1" smtClean="0">
                <a:solidFill>
                  <a:srgbClr val="00B050"/>
                </a:solidFill>
                <a:latin typeface="Arial" pitchFamily="34" charset="0"/>
                <a:cs typeface="Arial" pitchFamily="34" charset="0"/>
              </a:rPr>
              <a:t>!</a:t>
            </a:r>
          </a:p>
          <a:p>
            <a:pPr algn="just"/>
            <a:r>
              <a:rPr lang="en-US" smtClean="0">
                <a:solidFill>
                  <a:srgbClr val="404040"/>
                </a:solidFill>
                <a:latin typeface="Arial" pitchFamily="34" charset="0"/>
                <a:cs typeface="Arial" pitchFamily="34" charset="0"/>
              </a:rPr>
              <a:t>Access (for class attributes)</a:t>
            </a:r>
          </a:p>
          <a:p>
            <a:pPr lvl="1" algn="just"/>
            <a:r>
              <a:rPr lang="en-US" smtClean="0">
                <a:solidFill>
                  <a:srgbClr val="404040"/>
                </a:solidFill>
                <a:latin typeface="Arial" pitchFamily="34" charset="0"/>
                <a:cs typeface="Arial" pitchFamily="34" charset="0"/>
              </a:rPr>
              <a:t>Ideally, keep </a:t>
            </a:r>
            <a:r>
              <a:rPr lang="en-US" b="1" smtClean="0">
                <a:solidFill>
                  <a:srgbClr val="404040"/>
                </a:solidFill>
                <a:latin typeface="Arial" pitchFamily="34" charset="0"/>
                <a:cs typeface="Arial" pitchFamily="34" charset="0"/>
              </a:rPr>
              <a:t>variables</a:t>
            </a:r>
            <a:r>
              <a:rPr lang="en-US"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private</a:t>
            </a:r>
          </a:p>
          <a:p>
            <a:pPr lvl="2" algn="just"/>
            <a:r>
              <a:rPr lang="en-US" smtClean="0">
                <a:solidFill>
                  <a:srgbClr val="404040"/>
                </a:solidFill>
                <a:latin typeface="Arial" pitchFamily="34" charset="0"/>
                <a:cs typeface="Arial" pitchFamily="34" charset="0"/>
              </a:rPr>
              <a:t>Exercise on AStar_fixme.cpp – make ALL data members private!</a:t>
            </a:r>
            <a:endParaRPr lang="en-US" smtClean="0">
              <a:solidFill>
                <a:srgbClr val="404040"/>
              </a:solidFill>
              <a:latin typeface="Arial" pitchFamily="34" charset="0"/>
              <a:cs typeface="Arial" pitchFamily="34" charset="0"/>
            </a:endParaRPr>
          </a:p>
          <a:p>
            <a:pPr lvl="1" algn="just"/>
            <a:r>
              <a:rPr lang="en-US" b="1" smtClean="0">
                <a:solidFill>
                  <a:srgbClr val="404040"/>
                </a:solidFill>
                <a:latin typeface="Arial" pitchFamily="34" charset="0"/>
                <a:cs typeface="Arial" pitchFamily="34" charset="0"/>
              </a:rPr>
              <a:t>const</a:t>
            </a:r>
            <a:r>
              <a:rPr lang="en-US" smtClean="0">
                <a:solidFill>
                  <a:srgbClr val="404040"/>
                </a:solidFill>
                <a:latin typeface="Arial" pitchFamily="34" charset="0"/>
                <a:cs typeface="Arial" pitchFamily="34" charset="0"/>
              </a:rPr>
              <a:t> may be public (part of an interface)</a:t>
            </a:r>
          </a:p>
          <a:p>
            <a:pPr lvl="1" algn="just"/>
            <a:r>
              <a:rPr lang="en-US" smtClean="0">
                <a:solidFill>
                  <a:srgbClr val="404040"/>
                </a:solidFill>
                <a:latin typeface="Arial" pitchFamily="34" charset="0"/>
                <a:cs typeface="Arial" pitchFamily="34" charset="0"/>
              </a:rPr>
              <a:t>In simplest cases you can afford public attributes:</a:t>
            </a:r>
          </a:p>
          <a:p>
            <a:pPr lvl="2" algn="just"/>
            <a:r>
              <a:rPr lang="en-US" i="1" smtClean="0">
                <a:solidFill>
                  <a:srgbClr val="00B050"/>
                </a:solidFill>
                <a:latin typeface="Arial" pitchFamily="34" charset="0"/>
                <a:cs typeface="Arial" pitchFamily="34" charset="0"/>
              </a:rPr>
              <a:t>struct Point {double x; double y;};	// Maybe OK… depends!</a:t>
            </a:r>
          </a:p>
          <a:p>
            <a:pPr lvl="1" algn="just"/>
            <a:r>
              <a:rPr lang="en-US" smtClean="0">
                <a:solidFill>
                  <a:srgbClr val="404040"/>
                </a:solidFill>
                <a:latin typeface="Arial" pitchFamily="34" charset="0"/>
                <a:cs typeface="Arial" pitchFamily="34" charset="0"/>
              </a:rPr>
              <a:t>What about </a:t>
            </a:r>
            <a:r>
              <a:rPr lang="en-US" b="1" i="1" smtClean="0">
                <a:solidFill>
                  <a:srgbClr val="404040"/>
                </a:solidFill>
                <a:latin typeface="Arial" pitchFamily="34" charset="0"/>
                <a:cs typeface="Arial" pitchFamily="34" charset="0"/>
              </a:rPr>
              <a:t>protected attributes?</a:t>
            </a:r>
          </a:p>
          <a:p>
            <a:pPr lvl="2" algn="just"/>
            <a:r>
              <a:rPr lang="en-US" b="1" i="1" smtClean="0">
                <a:solidFill>
                  <a:srgbClr val="404040"/>
                </a:solidFill>
                <a:latin typeface="Arial" pitchFamily="34" charset="0"/>
                <a:cs typeface="Arial" pitchFamily="34" charset="0"/>
              </a:rPr>
              <a:t>Bridge </a:t>
            </a:r>
            <a:r>
              <a:rPr lang="en-US" i="1" smtClean="0">
                <a:solidFill>
                  <a:srgbClr val="404040"/>
                </a:solidFill>
                <a:latin typeface="Arial" pitchFamily="34" charset="0"/>
                <a:cs typeface="Arial" pitchFamily="34" charset="0"/>
              </a:rPr>
              <a:t>example</a:t>
            </a:r>
            <a:endParaRPr lang="en-US" i="1" smtClean="0">
              <a:solidFill>
                <a:srgbClr val="00B05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Variables, Constants, Literals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94058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Expressions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Express yourself</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58722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92500" lnSpcReduction="20000"/>
          </a:bodyPr>
          <a:lstStyle/>
          <a:p>
            <a:pPr algn="just"/>
            <a:r>
              <a:rPr lang="en-US" smtClean="0">
                <a:solidFill>
                  <a:srgbClr val="404040"/>
                </a:solidFill>
                <a:latin typeface="Arial" pitchFamily="34" charset="0"/>
                <a:cs typeface="Arial" pitchFamily="34" charset="0"/>
              </a:rPr>
              <a:t>Extract complex expressions as separate, </a:t>
            </a:r>
            <a:r>
              <a:rPr lang="en-US" b="1" smtClean="0">
                <a:solidFill>
                  <a:srgbClr val="404040"/>
                </a:solidFill>
                <a:latin typeface="Arial" pitchFamily="34" charset="0"/>
                <a:cs typeface="Arial" pitchFamily="34" charset="0"/>
              </a:rPr>
              <a:t>well-named</a:t>
            </a:r>
            <a:r>
              <a:rPr lang="en-US" i="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functions / methods</a:t>
            </a:r>
          </a:p>
          <a:p>
            <a:pPr lvl="1" algn="just"/>
            <a:r>
              <a:rPr lang="en-US" i="1">
                <a:solidFill>
                  <a:srgbClr val="C00000"/>
                </a:solidFill>
                <a:latin typeface="Arial" pitchFamily="34" charset="0"/>
                <a:cs typeface="Arial" pitchFamily="34" charset="0"/>
              </a:rPr>
              <a:t>if (T &gt; 20 &amp;&amp; T &lt; 28 &amp;&amp; relativeHumidity &gt; 50 &amp;&amp; relativeHumidity &lt; </a:t>
            </a:r>
            <a:r>
              <a:rPr lang="en-US" i="1" smtClean="0">
                <a:solidFill>
                  <a:srgbClr val="C00000"/>
                </a:solidFill>
                <a:latin typeface="Arial" pitchFamily="34" charset="0"/>
                <a:cs typeface="Arial" pitchFamily="34" charset="0"/>
              </a:rPr>
              <a:t>75 </a:t>
            </a:r>
            <a:r>
              <a:rPr lang="en-US" i="1">
                <a:solidFill>
                  <a:srgbClr val="C00000"/>
                </a:solidFill>
                <a:latin typeface="Arial" pitchFamily="34" charset="0"/>
                <a:cs typeface="Arial" pitchFamily="34" charset="0"/>
              </a:rPr>
              <a:t>&amp;&amp; dust &lt; 30 &amp;&amp; ion &gt; 900 &amp;&amp; ion &lt; 1100) …</a:t>
            </a:r>
          </a:p>
          <a:p>
            <a:pPr lvl="1" algn="just"/>
            <a:r>
              <a:rPr lang="en-US" i="1" smtClean="0">
                <a:solidFill>
                  <a:srgbClr val="00B050"/>
                </a:solidFill>
                <a:latin typeface="Arial" pitchFamily="34" charset="0"/>
                <a:cs typeface="Arial" pitchFamily="34" charset="0"/>
              </a:rPr>
              <a:t>if </a:t>
            </a:r>
            <a:r>
              <a:rPr lang="en-US" i="1">
                <a:solidFill>
                  <a:srgbClr val="00B050"/>
                </a:solidFill>
                <a:latin typeface="Arial" pitchFamily="34" charset="0"/>
                <a:cs typeface="Arial" pitchFamily="34" charset="0"/>
              </a:rPr>
              <a:t>(airConditionsOK()) </a:t>
            </a:r>
            <a:r>
              <a:rPr lang="en-US">
                <a:solidFill>
                  <a:srgbClr val="00B050"/>
                </a:solidFill>
                <a:latin typeface="Arial" pitchFamily="34" charset="0"/>
                <a:cs typeface="Arial" pitchFamily="34" charset="0"/>
              </a:rPr>
              <a:t>… </a:t>
            </a:r>
            <a:r>
              <a:rPr lang="en-US">
                <a:solidFill>
                  <a:srgbClr val="404040"/>
                </a:solidFill>
                <a:latin typeface="Arial" pitchFamily="34" charset="0"/>
                <a:cs typeface="Arial" pitchFamily="34" charset="0"/>
              </a:rPr>
              <a:t>// extracted </a:t>
            </a:r>
            <a:r>
              <a:rPr lang="en-US" smtClean="0">
                <a:solidFill>
                  <a:srgbClr val="404040"/>
                </a:solidFill>
                <a:latin typeface="Arial" pitchFamily="34" charset="0"/>
                <a:cs typeface="Arial" pitchFamily="34" charset="0"/>
              </a:rPr>
              <a:t>to bool function</a:t>
            </a:r>
          </a:p>
          <a:p>
            <a:pPr algn="just"/>
            <a:r>
              <a:rPr lang="en-US" smtClean="0">
                <a:solidFill>
                  <a:srgbClr val="404040"/>
                </a:solidFill>
                <a:latin typeface="Arial" pitchFamily="34" charset="0"/>
                <a:cs typeface="Arial" pitchFamily="34" charset="0"/>
              </a:rPr>
              <a:t>Extracting intermediate results as separate values makes </a:t>
            </a:r>
            <a:r>
              <a:rPr lang="en-US" b="1" smtClean="0">
                <a:solidFill>
                  <a:srgbClr val="404040"/>
                </a:solidFill>
                <a:latin typeface="Arial" pitchFamily="34" charset="0"/>
                <a:cs typeface="Arial" pitchFamily="34" charset="0"/>
              </a:rPr>
              <a:t>debugger your friend</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Try De Morgan’s </a:t>
            </a:r>
            <a:r>
              <a:rPr lang="en-US">
                <a:solidFill>
                  <a:srgbClr val="404040"/>
                </a:solidFill>
                <a:latin typeface="Arial" pitchFamily="34" charset="0"/>
                <a:cs typeface="Arial" pitchFamily="34" charset="0"/>
              </a:rPr>
              <a:t>laws to rework complex Boolean </a:t>
            </a:r>
            <a:r>
              <a:rPr lang="en-US" smtClean="0">
                <a:solidFill>
                  <a:srgbClr val="404040"/>
                </a:solidFill>
                <a:latin typeface="Arial" pitchFamily="34" charset="0"/>
                <a:cs typeface="Arial" pitchFamily="34" charset="0"/>
              </a:rPr>
              <a:t>expressions</a:t>
            </a:r>
          </a:p>
          <a:p>
            <a:pPr lvl="1" algn="just"/>
            <a:r>
              <a:rPr lang="en-US" i="1" smtClean="0">
                <a:solidFill>
                  <a:srgbClr val="C00000"/>
                </a:solidFill>
                <a:latin typeface="Arial" pitchFamily="34" charset="0"/>
                <a:cs typeface="Arial" pitchFamily="34" charset="0"/>
              </a:rPr>
              <a:t>if (!(!isDaytime() || !outsideAirOK())) { /* open windows */ }</a:t>
            </a:r>
          </a:p>
          <a:p>
            <a:pPr lvl="1" algn="just"/>
            <a:r>
              <a:rPr lang="en-US" i="1" smtClean="0">
                <a:solidFill>
                  <a:srgbClr val="00B050"/>
                </a:solidFill>
                <a:latin typeface="Arial" pitchFamily="34" charset="0"/>
                <a:cs typeface="Arial" pitchFamily="34" charset="0"/>
              </a:rPr>
              <a:t>if (isDaytime() &amp;&amp; outsideAirOK()) { /* open windows */ }</a:t>
            </a:r>
          </a:p>
          <a:p>
            <a:pPr algn="just"/>
            <a:r>
              <a:rPr lang="en-US" smtClean="0">
                <a:solidFill>
                  <a:srgbClr val="404040"/>
                </a:solidFill>
                <a:latin typeface="Arial" pitchFamily="34" charset="0"/>
                <a:cs typeface="Arial" pitchFamily="34" charset="0"/>
              </a:rPr>
              <a:t>Never make </a:t>
            </a:r>
            <a:r>
              <a:rPr lang="en-US" b="1" smtClean="0">
                <a:solidFill>
                  <a:srgbClr val="404040"/>
                </a:solidFill>
                <a:latin typeface="Arial" pitchFamily="34" charset="0"/>
                <a:cs typeface="Arial" pitchFamily="34" charset="0"/>
              </a:rPr>
              <a:t>exact</a:t>
            </a:r>
            <a:r>
              <a:rPr lang="en-US" smtClean="0">
                <a:solidFill>
                  <a:srgbClr val="404040"/>
                </a:solidFill>
                <a:latin typeface="Arial" pitchFamily="34" charset="0"/>
                <a:cs typeface="Arial" pitchFamily="34" charset="0"/>
              </a:rPr>
              <a:t> floating point comparisons</a:t>
            </a:r>
          </a:p>
          <a:p>
            <a:pPr lvl="1" algn="just"/>
            <a:r>
              <a:rPr lang="en-US" u="sng" smtClean="0">
                <a:solidFill>
                  <a:srgbClr val="404040"/>
                </a:solidFill>
                <a:latin typeface="Arial" pitchFamily="34" charset="0"/>
                <a:cs typeface="Arial" pitchFamily="34" charset="0"/>
              </a:rPr>
              <a:t>Exercise</a:t>
            </a:r>
            <a:r>
              <a:rPr lang="en-US" smtClean="0">
                <a:solidFill>
                  <a:srgbClr val="404040"/>
                </a:solidFill>
                <a:latin typeface="Arial" pitchFamily="34" charset="0"/>
                <a:cs typeface="Arial" pitchFamily="34" charset="0"/>
              </a:rPr>
              <a:t>: </a:t>
            </a:r>
            <a:r>
              <a:rPr lang="en-US" i="1" smtClean="0">
                <a:solidFill>
                  <a:srgbClr val="404040"/>
                </a:solidFill>
                <a:latin typeface="Arial" pitchFamily="34" charset="0"/>
                <a:cs typeface="Arial" pitchFamily="34" charset="0"/>
              </a:rPr>
              <a:t>3 * 0.3 = ?</a:t>
            </a:r>
          </a:p>
          <a:p>
            <a:pPr algn="just"/>
            <a:r>
              <a:rPr lang="en-US" smtClean="0">
                <a:solidFill>
                  <a:srgbClr val="404040"/>
                </a:solidFill>
                <a:latin typeface="Arial" pitchFamily="34" charset="0"/>
                <a:cs typeface="Arial" pitchFamily="34" charset="0"/>
              </a:rPr>
              <a:t>Use </a:t>
            </a:r>
            <a:r>
              <a:rPr lang="en-US" b="1" i="1" smtClean="0">
                <a:solidFill>
                  <a:srgbClr val="00B050"/>
                </a:solidFill>
                <a:latin typeface="Arial" pitchFamily="34" charset="0"/>
                <a:cs typeface="Arial" pitchFamily="34" charset="0"/>
              </a:rPr>
              <a:t>auto</a:t>
            </a:r>
            <a:r>
              <a:rPr lang="en-US" smtClean="0">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(C++11 and above)</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Expressions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095512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Control Structures</a:t>
            </a:r>
            <a:br>
              <a:rPr lang="en-US" smtClean="0">
                <a:solidFill>
                  <a:srgbClr val="00869F"/>
                </a:solidFill>
                <a:latin typeface="Century" pitchFamily="18" charset="0"/>
              </a:rPr>
            </a:br>
            <a:r>
              <a:rPr lang="en-US" sz="2400" smtClean="0">
                <a:solidFill>
                  <a:srgbClr val="00869F"/>
                </a:solidFill>
                <a:latin typeface="Century" pitchFamily="18" charset="0"/>
              </a:rPr>
              <a:t>Conditionals &amp; Loops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b="1" i="1" smtClean="0">
                <a:solidFill>
                  <a:srgbClr val="404040"/>
                </a:solidFill>
                <a:latin typeface="Times New Roman" pitchFamily="18" charset="0"/>
                <a:cs typeface="Times New Roman" pitchFamily="18" charset="0"/>
              </a:rPr>
              <a:t>for</a:t>
            </a:r>
            <a:r>
              <a:rPr lang="en-US" i="1" smtClean="0">
                <a:solidFill>
                  <a:srgbClr val="404040"/>
                </a:solidFill>
                <a:latin typeface="Times New Roman" pitchFamily="18" charset="0"/>
                <a:cs typeface="Times New Roman" pitchFamily="18" charset="0"/>
              </a:rPr>
              <a:t> you…</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774767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2819400"/>
          </a:xfrm>
        </p:spPr>
        <p:txBody>
          <a:bodyPr>
            <a:normAutofit fontScale="92500" lnSpcReduction="10000"/>
          </a:bodyPr>
          <a:lstStyle/>
          <a:p>
            <a:pPr algn="just"/>
            <a:r>
              <a:rPr lang="en-US" smtClean="0">
                <a:solidFill>
                  <a:srgbClr val="404040"/>
                </a:solidFill>
                <a:latin typeface="Arial" pitchFamily="34" charset="0"/>
                <a:cs typeface="Arial" pitchFamily="34" charset="0"/>
              </a:rPr>
              <a:t>Readability</a:t>
            </a:r>
          </a:p>
          <a:p>
            <a:pPr lvl="1" algn="just"/>
            <a:r>
              <a:rPr lang="en-US" smtClean="0">
                <a:solidFill>
                  <a:srgbClr val="404040"/>
                </a:solidFill>
                <a:latin typeface="Arial" pitchFamily="34" charset="0"/>
                <a:cs typeface="Arial" pitchFamily="34" charset="0"/>
              </a:rPr>
              <a:t>Implicit </a:t>
            </a:r>
            <a:r>
              <a:rPr lang="en-US" b="1" smtClean="0">
                <a:solidFill>
                  <a:srgbClr val="404040"/>
                </a:solidFill>
                <a:latin typeface="Arial" pitchFamily="34" charset="0"/>
                <a:cs typeface="Arial" pitchFamily="34" charset="0"/>
              </a:rPr>
              <a:t>bool</a:t>
            </a:r>
            <a:r>
              <a:rPr lang="en-US" smtClean="0">
                <a:solidFill>
                  <a:srgbClr val="404040"/>
                </a:solidFill>
                <a:latin typeface="Arial" pitchFamily="34" charset="0"/>
                <a:cs typeface="Arial" pitchFamily="34" charset="0"/>
              </a:rPr>
              <a:t> checks</a:t>
            </a:r>
          </a:p>
          <a:p>
            <a:pPr lvl="2" algn="just"/>
            <a:r>
              <a:rPr lang="en-US" b="1" i="1" smtClean="0">
                <a:solidFill>
                  <a:srgbClr val="00B050"/>
                </a:solidFill>
                <a:latin typeface="Arial" pitchFamily="34" charset="0"/>
                <a:cs typeface="Arial" pitchFamily="34" charset="0"/>
              </a:rPr>
              <a:t>if (!bufferIsFull)</a:t>
            </a:r>
            <a:r>
              <a:rPr lang="en-US" b="1" i="1" smtClean="0">
                <a:solidFill>
                  <a:srgbClr val="404040"/>
                </a:solidFill>
                <a:latin typeface="Arial" pitchFamily="34" charset="0"/>
                <a:cs typeface="Arial" pitchFamily="34" charset="0"/>
              </a:rPr>
              <a:t> {…}		// </a:t>
            </a:r>
            <a:r>
              <a:rPr lang="en-US" b="1" i="1" smtClean="0">
                <a:solidFill>
                  <a:srgbClr val="00B050"/>
                </a:solidFill>
                <a:latin typeface="Arial" pitchFamily="34" charset="0"/>
                <a:cs typeface="Arial" pitchFamily="34" charset="0"/>
              </a:rPr>
              <a:t>OK</a:t>
            </a:r>
          </a:p>
          <a:p>
            <a:pPr lvl="2" algn="just"/>
            <a:r>
              <a:rPr lang="en-US" b="1" i="1" smtClean="0">
                <a:solidFill>
                  <a:srgbClr val="C00000"/>
                </a:solidFill>
                <a:latin typeface="Arial" pitchFamily="34" charset="0"/>
                <a:cs typeface="Arial" pitchFamily="34" charset="0"/>
              </a:rPr>
              <a:t>if (false == bufferIsFull)</a:t>
            </a:r>
            <a:r>
              <a:rPr lang="en-US" b="1" i="1" smtClean="0">
                <a:solidFill>
                  <a:srgbClr val="404040"/>
                </a:solidFill>
                <a:latin typeface="Arial" pitchFamily="34" charset="0"/>
                <a:cs typeface="Arial" pitchFamily="34" charset="0"/>
              </a:rPr>
              <a:t>		// </a:t>
            </a:r>
            <a:r>
              <a:rPr lang="en-US" b="1" i="1" smtClean="0">
                <a:solidFill>
                  <a:srgbClr val="C00000"/>
                </a:solidFill>
                <a:latin typeface="Arial" pitchFamily="34" charset="0"/>
                <a:cs typeface="Arial" pitchFamily="34" charset="0"/>
              </a:rPr>
              <a:t>NOK - makes you stumble</a:t>
            </a:r>
          </a:p>
          <a:p>
            <a:pPr lvl="1" algn="just"/>
            <a:r>
              <a:rPr lang="en-US" smtClean="0">
                <a:solidFill>
                  <a:srgbClr val="404040"/>
                </a:solidFill>
                <a:latin typeface="Arial" pitchFamily="34" charset="0"/>
                <a:cs typeface="Arial" pitchFamily="34" charset="0"/>
              </a:rPr>
              <a:t>Explicit </a:t>
            </a:r>
            <a:r>
              <a:rPr lang="en-US" b="1" smtClean="0">
                <a:solidFill>
                  <a:srgbClr val="404040"/>
                </a:solidFill>
                <a:latin typeface="Arial" pitchFamily="34" charset="0"/>
                <a:cs typeface="Arial" pitchFamily="34" charset="0"/>
              </a:rPr>
              <a:t>non-bool</a:t>
            </a:r>
            <a:r>
              <a:rPr lang="en-US" smtClean="0">
                <a:solidFill>
                  <a:srgbClr val="404040"/>
                </a:solidFill>
                <a:latin typeface="Arial" pitchFamily="34" charset="0"/>
                <a:cs typeface="Arial" pitchFamily="34" charset="0"/>
              </a:rPr>
              <a:t> checks</a:t>
            </a:r>
          </a:p>
          <a:p>
            <a:pPr lvl="2" algn="just"/>
            <a:r>
              <a:rPr lang="en-US" b="1" i="1" smtClean="0">
                <a:solidFill>
                  <a:srgbClr val="C00000"/>
                </a:solidFill>
                <a:latin typeface="Arial" pitchFamily="34" charset="0"/>
                <a:cs typeface="Arial" pitchFamily="34" charset="0"/>
              </a:rPr>
              <a:t>if (!status) {}			// What?!</a:t>
            </a:r>
          </a:p>
          <a:p>
            <a:pPr lvl="2" algn="just"/>
            <a:r>
              <a:rPr lang="en-US" b="1" i="1" smtClean="0">
                <a:solidFill>
                  <a:srgbClr val="00B050"/>
                </a:solidFill>
                <a:latin typeface="Arial" pitchFamily="34" charset="0"/>
                <a:cs typeface="Arial" pitchFamily="34" charset="0"/>
              </a:rPr>
              <a:t>if (STATUS_OK == status)	// OK</a:t>
            </a:r>
          </a:p>
          <a:p>
            <a:pPr lvl="1" algn="just"/>
            <a:r>
              <a:rPr lang="en-US" smtClean="0">
                <a:latin typeface="Arial" pitchFamily="34" charset="0"/>
                <a:cs typeface="Arial" pitchFamily="34" charset="0"/>
              </a:rPr>
              <a:t>Avoid </a:t>
            </a:r>
            <a:r>
              <a:rPr lang="en-US" i="1" smtClean="0">
                <a:latin typeface="Arial" pitchFamily="34" charset="0"/>
                <a:cs typeface="Arial" pitchFamily="34" charset="0"/>
              </a:rPr>
              <a:t>double negations: </a:t>
            </a:r>
            <a:r>
              <a:rPr lang="en-US" i="1" smtClean="0">
                <a:solidFill>
                  <a:srgbClr val="C00000"/>
                </a:solidFill>
                <a:latin typeface="Arial" pitchFamily="34" charset="0"/>
                <a:cs typeface="Arial" pitchFamily="34" charset="0"/>
              </a:rPr>
              <a:t>if (! bufferNotFull())</a:t>
            </a:r>
            <a:endParaRPr lang="en-US" i="1" smtClean="0">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Control Structures</a:t>
            </a:r>
            <a:br>
              <a:rPr lang="en-US" sz="2000" i="1" smtClean="0">
                <a:solidFill>
                  <a:srgbClr val="404040"/>
                </a:solidFill>
                <a:latin typeface="Century" pitchFamily="18" charset="0"/>
              </a:rPr>
            </a:br>
            <a:r>
              <a:rPr lang="en-US" smtClean="0">
                <a:solidFill>
                  <a:srgbClr val="404040"/>
                </a:solidFill>
                <a:latin typeface="Century" pitchFamily="18" charset="0"/>
              </a:rPr>
              <a:t>Conditionals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4" cstate="print">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5896926" y="4338214"/>
            <a:ext cx="2789874" cy="1980036"/>
          </a:xfrm>
          <a:prstGeom prst="rect">
            <a:avLst/>
          </a:prstGeom>
        </p:spPr>
      </p:pic>
      <p:sp>
        <p:nvSpPr>
          <p:cNvPr id="6" name="Content Placeholder 2"/>
          <p:cNvSpPr txBox="1">
            <a:spLocks/>
          </p:cNvSpPr>
          <p:nvPr/>
        </p:nvSpPr>
        <p:spPr>
          <a:xfrm>
            <a:off x="612648" y="3962400"/>
            <a:ext cx="5407152" cy="235585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solidFill>
                  <a:srgbClr val="404040"/>
                </a:solidFill>
                <a:latin typeface="Arial" pitchFamily="34" charset="0"/>
                <a:cs typeface="Arial" pitchFamily="34" charset="0"/>
              </a:rPr>
              <a:t>Avoid deeply nested conditionals</a:t>
            </a:r>
          </a:p>
          <a:p>
            <a:pPr lvl="1"/>
            <a:r>
              <a:rPr lang="en-US" b="1" i="1">
                <a:solidFill>
                  <a:srgbClr val="404040"/>
                </a:solidFill>
                <a:latin typeface="Arial" pitchFamily="34" charset="0"/>
                <a:cs typeface="Arial" pitchFamily="34" charset="0"/>
              </a:rPr>
              <a:t>Arrow(head) antipattern</a:t>
            </a:r>
          </a:p>
          <a:p>
            <a:pPr lvl="1"/>
            <a:r>
              <a:rPr lang="en-US">
                <a:solidFill>
                  <a:srgbClr val="404040"/>
                </a:solidFill>
                <a:latin typeface="Arial" pitchFamily="34" charset="0"/>
                <a:cs typeface="Arial" pitchFamily="34" charset="0"/>
              </a:rPr>
              <a:t>XP experts (Fred George)</a:t>
            </a:r>
            <a:r>
              <a:rPr lang="en-US" b="1" i="1">
                <a:solidFill>
                  <a:srgbClr val="404040"/>
                </a:solidFill>
                <a:latin typeface="Arial" pitchFamily="34" charset="0"/>
                <a:cs typeface="Arial" pitchFamily="34" charset="0"/>
              </a:rPr>
              <a:t>:</a:t>
            </a:r>
            <a:r>
              <a:rPr lang="en-US" i="1">
                <a:solidFill>
                  <a:srgbClr val="404040"/>
                </a:solidFill>
                <a:latin typeface="Arial" pitchFamily="34" charset="0"/>
                <a:cs typeface="Arial" pitchFamily="34" charset="0"/>
              </a:rPr>
              <a:t> “avoid </a:t>
            </a:r>
            <a:r>
              <a:rPr lang="en-US" b="1" i="1">
                <a:solidFill>
                  <a:srgbClr val="C00000"/>
                </a:solidFill>
                <a:latin typeface="Arial" pitchFamily="34" charset="0"/>
                <a:cs typeface="Arial" pitchFamily="34" charset="0"/>
              </a:rPr>
              <a:t>else</a:t>
            </a:r>
            <a:r>
              <a:rPr lang="en-US" b="1" i="1">
                <a:solidFill>
                  <a:srgbClr val="404040"/>
                </a:solidFill>
                <a:latin typeface="Arial" pitchFamily="34" charset="0"/>
                <a:cs typeface="Arial" pitchFamily="34" charset="0"/>
              </a:rPr>
              <a:t>”</a:t>
            </a:r>
          </a:p>
          <a:p>
            <a:pPr lvl="1"/>
            <a:r>
              <a:rPr lang="en-US">
                <a:solidFill>
                  <a:srgbClr val="404040"/>
                </a:solidFill>
                <a:latin typeface="Arial" pitchFamily="34" charset="0"/>
                <a:cs typeface="Arial" pitchFamily="34" charset="0"/>
              </a:rPr>
              <a:t>Too extreme</a:t>
            </a:r>
            <a:r>
              <a:rPr lang="en-US" smtClean="0">
                <a:solidFill>
                  <a:srgbClr val="404040"/>
                </a:solidFill>
                <a:latin typeface="Arial" pitchFamily="34" charset="0"/>
                <a:cs typeface="Arial" pitchFamily="34" charset="0"/>
              </a:rPr>
              <a:t>?</a:t>
            </a:r>
          </a:p>
          <a:p>
            <a:pPr lvl="1"/>
            <a:r>
              <a:rPr lang="en-US" b="1" smtClean="0">
                <a:solidFill>
                  <a:srgbClr val="00B050"/>
                </a:solidFill>
                <a:latin typeface="Arial" pitchFamily="34" charset="0"/>
                <a:cs typeface="Arial" pitchFamily="34" charset="0"/>
              </a:rPr>
              <a:t>Check errors first, return success value last – avoids nested conditionals</a:t>
            </a:r>
            <a:endParaRPr lang="en-US" b="1">
              <a:solidFill>
                <a:srgbClr val="00B050"/>
              </a:solidFill>
              <a:latin typeface="Arial" pitchFamily="34" charset="0"/>
              <a:cs typeface="Arial" pitchFamily="34" charset="0"/>
            </a:endParaRPr>
          </a:p>
          <a:p>
            <a:pPr lvl="2"/>
            <a:endParaRPr lang="en-US" b="1" i="1"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2500941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Avoid </a:t>
            </a:r>
            <a:r>
              <a:rPr lang="en-US" i="1" smtClean="0">
                <a:solidFill>
                  <a:srgbClr val="C00000"/>
                </a:solidFill>
                <a:latin typeface="Arial" pitchFamily="34" charset="0"/>
                <a:cs typeface="Arial" pitchFamily="34" charset="0"/>
              </a:rPr>
              <a:t>switch-case</a:t>
            </a:r>
            <a:endParaRPr lang="en-US" smtClean="0">
              <a:solidFill>
                <a:srgbClr val="C0000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When </a:t>
            </a:r>
            <a:r>
              <a:rPr lang="en-US" smtClean="0">
                <a:solidFill>
                  <a:srgbClr val="C00000"/>
                </a:solidFill>
                <a:latin typeface="Arial" pitchFamily="34" charset="0"/>
                <a:cs typeface="Arial" pitchFamily="34" charset="0"/>
              </a:rPr>
              <a:t>switching on </a:t>
            </a:r>
            <a:r>
              <a:rPr lang="en-US" b="1" i="1" smtClean="0">
                <a:solidFill>
                  <a:srgbClr val="C00000"/>
                </a:solidFill>
                <a:latin typeface="Arial" pitchFamily="34" charset="0"/>
                <a:cs typeface="Arial" pitchFamily="34" charset="0"/>
              </a:rPr>
              <a:t>type</a:t>
            </a:r>
            <a:r>
              <a:rPr lang="en-US">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 rework to </a:t>
            </a:r>
            <a:r>
              <a:rPr lang="en-US" b="1" i="1" smtClean="0">
                <a:solidFill>
                  <a:srgbClr val="404040"/>
                </a:solidFill>
                <a:latin typeface="Arial" pitchFamily="34" charset="0"/>
                <a:cs typeface="Arial" pitchFamily="34" charset="0"/>
              </a:rPr>
              <a:t>polymorphism</a:t>
            </a:r>
            <a:endParaRPr lang="en-US" smtClean="0">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Most other cases can be replaced by a LUT (Look-Up Table) i.e. </a:t>
            </a:r>
            <a:r>
              <a:rPr lang="en-US" b="1" i="1" smtClean="0">
                <a:solidFill>
                  <a:srgbClr val="404040"/>
                </a:solidFill>
                <a:latin typeface="Arial" pitchFamily="34" charset="0"/>
                <a:cs typeface="Arial" pitchFamily="34" charset="0"/>
              </a:rPr>
              <a:t>std::map&lt;Key, Value&gt;, </a:t>
            </a:r>
            <a:r>
              <a:rPr lang="en-US" smtClean="0">
                <a:solidFill>
                  <a:srgbClr val="404040"/>
                </a:solidFill>
                <a:latin typeface="Arial" pitchFamily="34" charset="0"/>
                <a:cs typeface="Arial" pitchFamily="34" charset="0"/>
              </a:rPr>
              <a:t>dictionary or similar container</a:t>
            </a:r>
          </a:p>
          <a:p>
            <a:pPr lvl="1" algn="just"/>
            <a:r>
              <a:rPr lang="en-US" b="1" smtClean="0">
                <a:solidFill>
                  <a:srgbClr val="404040"/>
                </a:solidFill>
                <a:latin typeface="Arial" pitchFamily="34" charset="0"/>
                <a:cs typeface="Arial" pitchFamily="34" charset="0"/>
              </a:rPr>
              <a:t>If</a:t>
            </a:r>
            <a:r>
              <a:rPr lang="en-US" smtClean="0">
                <a:solidFill>
                  <a:srgbClr val="404040"/>
                </a:solidFill>
                <a:latin typeface="Arial" pitchFamily="34" charset="0"/>
                <a:cs typeface="Arial" pitchFamily="34" charset="0"/>
              </a:rPr>
              <a:t> absolutely </a:t>
            </a:r>
            <a:r>
              <a:rPr lang="en-US" b="1" smtClean="0">
                <a:solidFill>
                  <a:srgbClr val="404040"/>
                </a:solidFill>
                <a:latin typeface="Arial" pitchFamily="34" charset="0"/>
                <a:cs typeface="Arial" pitchFamily="34" charset="0"/>
              </a:rPr>
              <a:t>unavoidable</a:t>
            </a:r>
            <a:r>
              <a:rPr lang="en-US" smtClean="0">
                <a:solidFill>
                  <a:srgbClr val="404040"/>
                </a:solidFill>
                <a:latin typeface="Arial" pitchFamily="34" charset="0"/>
                <a:cs typeface="Arial" pitchFamily="34" charset="0"/>
              </a:rPr>
              <a:t>, then shorten to an elegant </a:t>
            </a:r>
            <a:r>
              <a:rPr lang="en-US" b="1" smtClean="0">
                <a:solidFill>
                  <a:srgbClr val="404040"/>
                </a:solidFill>
                <a:latin typeface="Arial" pitchFamily="34" charset="0"/>
                <a:cs typeface="Arial" pitchFamily="34" charset="0"/>
              </a:rPr>
              <a:t>switch </a:t>
            </a:r>
            <a:r>
              <a:rPr lang="en-US" smtClean="0">
                <a:solidFill>
                  <a:srgbClr val="404040"/>
                </a:solidFill>
                <a:latin typeface="Arial" pitchFamily="34" charset="0"/>
                <a:cs typeface="Arial" pitchFamily="34" charset="0"/>
              </a:rPr>
              <a:t>with 1-line </a:t>
            </a:r>
            <a:r>
              <a:rPr lang="en-US" b="1" smtClean="0">
                <a:solidFill>
                  <a:srgbClr val="404040"/>
                </a:solidFill>
                <a:latin typeface="Arial" pitchFamily="34" charset="0"/>
                <a:cs typeface="Arial" pitchFamily="34" charset="0"/>
              </a:rPr>
              <a:t>case-</a:t>
            </a:r>
            <a:r>
              <a:rPr lang="en-US" smtClean="0">
                <a:solidFill>
                  <a:srgbClr val="404040"/>
                </a:solidFill>
                <a:latin typeface="Arial" pitchFamily="34" charset="0"/>
                <a:cs typeface="Arial" pitchFamily="34" charset="0"/>
              </a:rPr>
              <a:t>s calling functions / methods</a:t>
            </a:r>
          </a:p>
          <a:p>
            <a:pPr lvl="2" algn="just"/>
            <a:r>
              <a:rPr lang="en-US" smtClean="0">
                <a:solidFill>
                  <a:srgbClr val="404040"/>
                </a:solidFill>
                <a:latin typeface="Arial" pitchFamily="34" charset="0"/>
                <a:cs typeface="Arial" pitchFamily="34" charset="0"/>
              </a:rPr>
              <a:t>Never allow </a:t>
            </a:r>
            <a:r>
              <a:rPr lang="en-US" smtClean="0">
                <a:solidFill>
                  <a:srgbClr val="C00000"/>
                </a:solidFill>
                <a:latin typeface="Arial" pitchFamily="34" charset="0"/>
                <a:cs typeface="Arial" pitchFamily="34" charset="0"/>
              </a:rPr>
              <a:t>switch-case</a:t>
            </a:r>
            <a:r>
              <a:rPr lang="en-US" smtClean="0">
                <a:solidFill>
                  <a:srgbClr val="404040"/>
                </a:solidFill>
                <a:latin typeface="Arial" pitchFamily="34" charset="0"/>
                <a:cs typeface="Arial" pitchFamily="34" charset="0"/>
              </a:rPr>
              <a:t> to span across </a:t>
            </a:r>
            <a:r>
              <a:rPr lang="en-US" smtClean="0">
                <a:solidFill>
                  <a:srgbClr val="C00000"/>
                </a:solidFill>
                <a:latin typeface="Arial" pitchFamily="34" charset="0"/>
                <a:cs typeface="Arial" pitchFamily="34" charset="0"/>
              </a:rPr>
              <a:t>multiple pages</a:t>
            </a:r>
            <a:r>
              <a:rPr lang="en-US" smtClean="0">
                <a:solidFill>
                  <a:srgbClr val="404040"/>
                </a:solidFill>
                <a:latin typeface="Arial" pitchFamily="34" charset="0"/>
                <a:cs typeface="Arial" pitchFamily="34" charset="0"/>
              </a:rPr>
              <a:t>!</a:t>
            </a:r>
          </a:p>
          <a:p>
            <a:pPr lvl="2" algn="just"/>
            <a:r>
              <a:rPr lang="en-US" smtClean="0">
                <a:solidFill>
                  <a:srgbClr val="404040"/>
                </a:solidFill>
                <a:latin typeface="Arial" pitchFamily="34" charset="0"/>
                <a:cs typeface="Arial" pitchFamily="34" charset="0"/>
              </a:rPr>
              <a:t>Avoid fall-throughs</a:t>
            </a:r>
          </a:p>
          <a:p>
            <a:pPr algn="just"/>
            <a:r>
              <a:rPr lang="en-US" i="1" smtClean="0">
                <a:solidFill>
                  <a:srgbClr val="404040"/>
                </a:solidFill>
                <a:latin typeface="Arial" pitchFamily="34" charset="0"/>
                <a:cs typeface="Arial" pitchFamily="34" charset="0"/>
              </a:rPr>
              <a:t>Cyclomatic complexity</a:t>
            </a:r>
            <a:endParaRPr lang="en-US" i="1">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Avoid writing code that isn’t needed (general recommendation)</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Control Structures</a:t>
            </a:r>
            <a:br>
              <a:rPr lang="en-US" sz="2000" i="1" smtClean="0">
                <a:solidFill>
                  <a:srgbClr val="404040"/>
                </a:solidFill>
                <a:latin typeface="Century" pitchFamily="18" charset="0"/>
              </a:rPr>
            </a:br>
            <a:r>
              <a:rPr lang="en-US" smtClean="0">
                <a:solidFill>
                  <a:srgbClr val="404040"/>
                </a:solidFill>
                <a:latin typeface="Century" pitchFamily="18" charset="0"/>
              </a:rPr>
              <a:t>Conditionals (2)</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49041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85000" lnSpcReduction="20000"/>
          </a:bodyPr>
          <a:lstStyle/>
          <a:p>
            <a:pPr algn="just"/>
            <a:r>
              <a:rPr lang="en-US" smtClean="0">
                <a:solidFill>
                  <a:srgbClr val="404040"/>
                </a:solidFill>
                <a:latin typeface="Arial" pitchFamily="34" charset="0"/>
                <a:cs typeface="Arial" pitchFamily="34" charset="0"/>
              </a:rPr>
              <a:t>Use the </a:t>
            </a:r>
            <a:r>
              <a:rPr lang="en-US" b="1" smtClean="0">
                <a:solidFill>
                  <a:srgbClr val="404040"/>
                </a:solidFill>
                <a:latin typeface="Arial" pitchFamily="34" charset="0"/>
                <a:cs typeface="Arial" pitchFamily="34" charset="0"/>
              </a:rPr>
              <a:t>proper </a:t>
            </a:r>
            <a:r>
              <a:rPr lang="en-US" smtClean="0">
                <a:solidFill>
                  <a:srgbClr val="404040"/>
                </a:solidFill>
                <a:latin typeface="Arial" pitchFamily="34" charset="0"/>
                <a:cs typeface="Arial" pitchFamily="34" charset="0"/>
              </a:rPr>
              <a:t>loop </a:t>
            </a:r>
            <a:r>
              <a:rPr lang="en-US" b="1" smtClean="0">
                <a:solidFill>
                  <a:srgbClr val="404040"/>
                </a:solidFill>
                <a:latin typeface="Arial" pitchFamily="34" charset="0"/>
                <a:cs typeface="Arial" pitchFamily="34" charset="0"/>
              </a:rPr>
              <a:t>type</a:t>
            </a:r>
          </a:p>
          <a:p>
            <a:pPr lvl="1" algn="just"/>
            <a:r>
              <a:rPr lang="en-US" i="1" smtClean="0">
                <a:solidFill>
                  <a:srgbClr val="C00000"/>
                </a:solidFill>
                <a:latin typeface="Arial" pitchFamily="34" charset="0"/>
                <a:cs typeface="Arial" pitchFamily="34" charset="0"/>
              </a:rPr>
              <a:t>for(;;) </a:t>
            </a:r>
            <a:r>
              <a:rPr lang="en-US" i="1" smtClean="0">
                <a:solidFill>
                  <a:srgbClr val="00B050"/>
                </a:solidFill>
                <a:latin typeface="Arial" pitchFamily="34" charset="0"/>
                <a:cs typeface="Arial" pitchFamily="34" charset="0"/>
                <a:sym typeface="Wingdings" panose="05000000000000000000" pitchFamily="2" charset="2"/>
              </a:rPr>
              <a:t> </a:t>
            </a:r>
            <a:r>
              <a:rPr lang="en-US" i="1" smtClean="0">
                <a:solidFill>
                  <a:srgbClr val="00B050"/>
                </a:solidFill>
                <a:latin typeface="Arial" pitchFamily="34" charset="0"/>
                <a:cs typeface="Arial" pitchFamily="34" charset="0"/>
              </a:rPr>
              <a:t>while (true)</a:t>
            </a:r>
          </a:p>
          <a:p>
            <a:pPr algn="just"/>
            <a:r>
              <a:rPr lang="en-US" smtClean="0">
                <a:solidFill>
                  <a:srgbClr val="404040"/>
                </a:solidFill>
                <a:latin typeface="Arial" pitchFamily="34" charset="0"/>
                <a:cs typeface="Arial" pitchFamily="34" charset="0"/>
              </a:rPr>
              <a:t>Minimize loop block’s length</a:t>
            </a:r>
          </a:p>
          <a:p>
            <a:pPr lvl="1" algn="just"/>
            <a:r>
              <a:rPr lang="en-US" smtClean="0">
                <a:solidFill>
                  <a:srgbClr val="404040"/>
                </a:solidFill>
                <a:latin typeface="Arial" pitchFamily="34" charset="0"/>
                <a:cs typeface="Arial" pitchFamily="34" charset="0"/>
              </a:rPr>
              <a:t>Must fit in 1 screen</a:t>
            </a:r>
          </a:p>
          <a:p>
            <a:pPr lvl="1" algn="just"/>
            <a:r>
              <a:rPr lang="en-US" smtClean="0">
                <a:solidFill>
                  <a:srgbClr val="404040"/>
                </a:solidFill>
                <a:latin typeface="Arial" pitchFamily="34" charset="0"/>
                <a:cs typeface="Arial" pitchFamily="34" charset="0"/>
              </a:rPr>
              <a:t>Ideally, a few lines</a:t>
            </a:r>
          </a:p>
          <a:p>
            <a:pPr lvl="1" algn="just"/>
            <a:r>
              <a:rPr lang="en-US" smtClean="0">
                <a:solidFill>
                  <a:srgbClr val="404040"/>
                </a:solidFill>
                <a:latin typeface="Arial" pitchFamily="34" charset="0"/>
                <a:cs typeface="Arial" pitchFamily="34" charset="0"/>
              </a:rPr>
              <a:t>Extract logical portions as separate functions/methods</a:t>
            </a:r>
          </a:p>
          <a:p>
            <a:pPr algn="just"/>
            <a:r>
              <a:rPr lang="en-US" smtClean="0">
                <a:solidFill>
                  <a:srgbClr val="404040"/>
                </a:solidFill>
                <a:latin typeface="Arial" pitchFamily="34" charset="0"/>
                <a:cs typeface="Arial" pitchFamily="34" charset="0"/>
              </a:rPr>
              <a:t>Avoid / Rework </a:t>
            </a:r>
            <a:r>
              <a:rPr lang="en-US" b="1" smtClean="0">
                <a:solidFill>
                  <a:srgbClr val="404040"/>
                </a:solidFill>
                <a:latin typeface="Arial" pitchFamily="34" charset="0"/>
                <a:cs typeface="Arial" pitchFamily="34" charset="0"/>
              </a:rPr>
              <a:t>nested loops </a:t>
            </a:r>
            <a:r>
              <a:rPr lang="en-US" smtClean="0">
                <a:solidFill>
                  <a:srgbClr val="404040"/>
                </a:solidFill>
                <a:latin typeface="Arial" pitchFamily="34" charset="0"/>
                <a:cs typeface="Arial" pitchFamily="34" charset="0"/>
              </a:rPr>
              <a:t>(similarly to nested conditionals)</a:t>
            </a:r>
          </a:p>
          <a:p>
            <a:pPr algn="just"/>
            <a:r>
              <a:rPr lang="en-US" smtClean="0">
                <a:solidFill>
                  <a:srgbClr val="404040"/>
                </a:solidFill>
                <a:latin typeface="Arial" pitchFamily="34" charset="0"/>
                <a:cs typeface="Arial" pitchFamily="34" charset="0"/>
              </a:rPr>
              <a:t>Name </a:t>
            </a:r>
            <a:r>
              <a:rPr lang="en-US" i="1" smtClean="0">
                <a:solidFill>
                  <a:srgbClr val="404040"/>
                </a:solidFill>
                <a:latin typeface="Arial" pitchFamily="34" charset="0"/>
                <a:cs typeface="Arial" pitchFamily="34" charset="0"/>
              </a:rPr>
              <a:t>control variables</a:t>
            </a:r>
            <a:r>
              <a:rPr lang="en-US" i="1">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descriptively, except for the simplest loops</a:t>
            </a:r>
          </a:p>
          <a:p>
            <a:pPr algn="just"/>
            <a:r>
              <a:rPr lang="en-US" b="1" smtClean="0">
                <a:solidFill>
                  <a:srgbClr val="404040"/>
                </a:solidFill>
                <a:latin typeface="Arial" pitchFamily="34" charset="0"/>
                <a:cs typeface="Arial" pitchFamily="34" charset="0"/>
              </a:rPr>
              <a:t>Avoid modifying </a:t>
            </a:r>
            <a:r>
              <a:rPr lang="en-US" smtClean="0">
                <a:solidFill>
                  <a:srgbClr val="404040"/>
                </a:solidFill>
                <a:latin typeface="Arial" pitchFamily="34" charset="0"/>
                <a:cs typeface="Arial" pitchFamily="34" charset="0"/>
              </a:rPr>
              <a:t>loop’s </a:t>
            </a:r>
            <a:r>
              <a:rPr lang="en-US" b="1" smtClean="0">
                <a:solidFill>
                  <a:srgbClr val="404040"/>
                </a:solidFill>
                <a:latin typeface="Arial" pitchFamily="34" charset="0"/>
                <a:cs typeface="Arial" pitchFamily="34" charset="0"/>
              </a:rPr>
              <a:t>control variable</a:t>
            </a:r>
            <a:r>
              <a:rPr lang="en-US" i="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in </a:t>
            </a:r>
            <a:r>
              <a:rPr lang="en-US" b="1" smtClean="0">
                <a:solidFill>
                  <a:srgbClr val="404040"/>
                </a:solidFill>
                <a:latin typeface="Arial" pitchFamily="34" charset="0"/>
                <a:cs typeface="Arial" pitchFamily="34" charset="0"/>
              </a:rPr>
              <a:t>for</a:t>
            </a:r>
            <a:r>
              <a:rPr lang="en-US" smtClean="0">
                <a:solidFill>
                  <a:srgbClr val="404040"/>
                </a:solidFill>
                <a:latin typeface="Arial" pitchFamily="34" charset="0"/>
                <a:cs typeface="Arial" pitchFamily="34" charset="0"/>
              </a:rPr>
              <a:t>’s body</a:t>
            </a:r>
            <a:endParaRPr lang="en-US">
              <a:solidFill>
                <a:srgbClr val="00B05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Except when removing elements while iterating -  containers’ </a:t>
            </a:r>
            <a:r>
              <a:rPr lang="en-US" i="1" smtClean="0">
                <a:solidFill>
                  <a:srgbClr val="00B050"/>
                </a:solidFill>
                <a:latin typeface="Arial" pitchFamily="34" charset="0"/>
                <a:cs typeface="Arial" pitchFamily="34" charset="0"/>
              </a:rPr>
              <a:t>erase()</a:t>
            </a:r>
            <a:r>
              <a:rPr lang="en-US" b="1" i="1" smtClean="0">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methods that return iterator to the next element (C++11 and above)</a:t>
            </a:r>
          </a:p>
          <a:p>
            <a:pPr algn="just"/>
            <a:r>
              <a:rPr lang="en-US" smtClean="0">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for</a:t>
            </a:r>
            <a:r>
              <a:rPr lang="en-US" smtClean="0">
                <a:solidFill>
                  <a:srgbClr val="404040"/>
                </a:solidFill>
                <a:latin typeface="Arial" pitchFamily="34" charset="0"/>
                <a:cs typeface="Arial" pitchFamily="34" charset="0"/>
              </a:rPr>
              <a:t> initialization section overuse</a:t>
            </a:r>
          </a:p>
          <a:p>
            <a:pPr algn="just"/>
            <a:r>
              <a:rPr lang="en-US" smtClean="0">
                <a:solidFill>
                  <a:srgbClr val="404040"/>
                </a:solidFill>
                <a:latin typeface="Arial" pitchFamily="34" charset="0"/>
                <a:cs typeface="Arial" pitchFamily="34" charset="0"/>
              </a:rPr>
              <a:t>Avoid putting excessive statements in </a:t>
            </a:r>
            <a:r>
              <a:rPr lang="en-US" b="1" i="1" smtClean="0">
                <a:solidFill>
                  <a:srgbClr val="404040"/>
                </a:solidFill>
                <a:latin typeface="Arial" pitchFamily="34" charset="0"/>
                <a:cs typeface="Arial" pitchFamily="34" charset="0"/>
              </a:rPr>
              <a:t>for</a:t>
            </a:r>
            <a:r>
              <a:rPr lang="en-US" smtClean="0">
                <a:solidFill>
                  <a:srgbClr val="404040"/>
                </a:solidFill>
                <a:latin typeface="Arial" pitchFamily="34" charset="0"/>
                <a:cs typeface="Arial" pitchFamily="34" charset="0"/>
              </a:rPr>
              <a:t>’s header</a:t>
            </a:r>
          </a:p>
          <a:p>
            <a:pPr algn="just"/>
            <a:r>
              <a:rPr lang="en-US" smtClean="0">
                <a:solidFill>
                  <a:srgbClr val="404040"/>
                </a:solidFill>
                <a:latin typeface="Arial" pitchFamily="34" charset="0"/>
                <a:cs typeface="Arial" pitchFamily="34" charset="0"/>
              </a:rPr>
              <a:t>Avoid </a:t>
            </a:r>
            <a:r>
              <a:rPr lang="en-US" b="1" smtClean="0">
                <a:solidFill>
                  <a:srgbClr val="404040"/>
                </a:solidFill>
                <a:latin typeface="Arial" pitchFamily="34" charset="0"/>
                <a:cs typeface="Arial" pitchFamily="34" charset="0"/>
              </a:rPr>
              <a:t>hacks / “smart code” / “write-only code”</a:t>
            </a:r>
            <a:r>
              <a:rPr lang="en-US" smtClean="0">
                <a:solidFill>
                  <a:srgbClr val="404040"/>
                </a:solidFill>
                <a:latin typeface="Arial" pitchFamily="34" charset="0"/>
                <a:cs typeface="Arial" pitchFamily="34" charset="0"/>
              </a:rPr>
              <a:t> altogether!</a:t>
            </a:r>
          </a:p>
          <a:p>
            <a:pPr lvl="1"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Control Structures</a:t>
            </a:r>
            <a:br>
              <a:rPr lang="en-US" sz="2000" i="1" smtClean="0">
                <a:solidFill>
                  <a:srgbClr val="404040"/>
                </a:solidFill>
                <a:latin typeface="Century" pitchFamily="18" charset="0"/>
              </a:rPr>
            </a:br>
            <a:r>
              <a:rPr lang="en-US" smtClean="0">
                <a:solidFill>
                  <a:srgbClr val="404040"/>
                </a:solidFill>
                <a:latin typeface="Century" pitchFamily="18" charset="0"/>
              </a:rPr>
              <a:t>Loops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88558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Discussion about using </a:t>
            </a:r>
            <a:r>
              <a:rPr lang="en-US" b="1" i="1" smtClean="0">
                <a:solidFill>
                  <a:srgbClr val="404040"/>
                </a:solidFill>
                <a:latin typeface="Arial" pitchFamily="34" charset="0"/>
                <a:cs typeface="Arial" pitchFamily="34" charset="0"/>
              </a:rPr>
              <a:t>goto</a:t>
            </a:r>
          </a:p>
          <a:p>
            <a:pPr lvl="1" algn="just"/>
            <a:r>
              <a:rPr lang="en-US" smtClean="0">
                <a:solidFill>
                  <a:srgbClr val="404040"/>
                </a:solidFill>
                <a:latin typeface="Arial" pitchFamily="34" charset="0"/>
                <a:cs typeface="Arial" pitchFamily="34" charset="0"/>
              </a:rPr>
              <a:t>What are its downsides?</a:t>
            </a:r>
          </a:p>
          <a:p>
            <a:pPr lvl="1" algn="just"/>
            <a:r>
              <a:rPr lang="en-US" smtClean="0">
                <a:solidFill>
                  <a:srgbClr val="404040"/>
                </a:solidFill>
                <a:latin typeface="Arial" pitchFamily="34" charset="0"/>
                <a:cs typeface="Arial" pitchFamily="34" charset="0"/>
              </a:rPr>
              <a:t>Spaghetti code</a:t>
            </a:r>
          </a:p>
          <a:p>
            <a:pPr lvl="1" algn="just"/>
            <a:r>
              <a:rPr lang="en-US" smtClean="0">
                <a:solidFill>
                  <a:srgbClr val="404040"/>
                </a:solidFill>
                <a:latin typeface="Arial" pitchFamily="34" charset="0"/>
                <a:cs typeface="Arial" pitchFamily="34" charset="0"/>
              </a:rPr>
              <a:t>Are there any upsides to using </a:t>
            </a:r>
            <a:r>
              <a:rPr lang="en-US" b="1" i="1" smtClean="0">
                <a:solidFill>
                  <a:srgbClr val="404040"/>
                </a:solidFill>
                <a:latin typeface="Arial" pitchFamily="34" charset="0"/>
                <a:cs typeface="Arial" pitchFamily="34" charset="0"/>
              </a:rPr>
              <a:t>goto?</a:t>
            </a:r>
          </a:p>
          <a:p>
            <a:pPr algn="just"/>
            <a:r>
              <a:rPr lang="en-US" smtClean="0">
                <a:solidFill>
                  <a:srgbClr val="404040"/>
                </a:solidFill>
                <a:latin typeface="Arial" pitchFamily="34" charset="0"/>
                <a:cs typeface="Arial" pitchFamily="34" charset="0"/>
              </a:rPr>
              <a:t>Tricks to avoid / replace goto</a:t>
            </a:r>
          </a:p>
          <a:p>
            <a:pPr lvl="1" algn="just"/>
            <a:r>
              <a:rPr lang="en-US" smtClean="0">
                <a:solidFill>
                  <a:srgbClr val="404040"/>
                </a:solidFill>
                <a:latin typeface="Arial" pitchFamily="34" charset="0"/>
                <a:cs typeface="Arial" pitchFamily="34" charset="0"/>
              </a:rPr>
              <a:t>Example: do {// use break to leave scope early} while(0);</a:t>
            </a:r>
          </a:p>
          <a:p>
            <a:pPr lvl="2" algn="just"/>
            <a:r>
              <a:rPr lang="en-US" smtClean="0">
                <a:solidFill>
                  <a:srgbClr val="404040"/>
                </a:solidFill>
                <a:latin typeface="Arial" pitchFamily="34" charset="0"/>
                <a:cs typeface="Arial" pitchFamily="34" charset="0"/>
              </a:rPr>
              <a:t>Don’t get too attached to similar tricks!</a:t>
            </a:r>
          </a:p>
          <a:p>
            <a:pPr lvl="2" algn="just"/>
            <a:r>
              <a:rPr lang="en-US" smtClean="0">
                <a:solidFill>
                  <a:srgbClr val="404040"/>
                </a:solidFill>
                <a:latin typeface="Arial" pitchFamily="34" charset="0"/>
                <a:cs typeface="Arial" pitchFamily="34" charset="0"/>
              </a:rPr>
              <a:t>They have their </a:t>
            </a:r>
            <a:r>
              <a:rPr lang="en-US" b="1" smtClean="0">
                <a:solidFill>
                  <a:srgbClr val="404040"/>
                </a:solidFill>
                <a:latin typeface="Arial" pitchFamily="34" charset="0"/>
                <a:cs typeface="Arial" pitchFamily="34" charset="0"/>
              </a:rPr>
              <a:t>downsides</a:t>
            </a:r>
            <a:r>
              <a:rPr lang="en-US" smtClean="0">
                <a:solidFill>
                  <a:srgbClr val="404040"/>
                </a:solidFill>
                <a:latin typeface="Arial" pitchFamily="34" charset="0"/>
                <a:cs typeface="Arial" pitchFamily="34" charset="0"/>
              </a:rPr>
              <a:t>, too</a:t>
            </a:r>
          </a:p>
          <a:p>
            <a:pPr algn="just"/>
            <a:r>
              <a:rPr lang="en-US" smtClean="0">
                <a:solidFill>
                  <a:srgbClr val="404040"/>
                </a:solidFill>
                <a:latin typeface="Arial" pitchFamily="34" charset="0"/>
                <a:cs typeface="Arial" pitchFamily="34" charset="0"/>
              </a:rPr>
              <a:t>Don’t replace with </a:t>
            </a:r>
            <a:r>
              <a:rPr lang="en-US" smtClean="0">
                <a:solidFill>
                  <a:srgbClr val="C00000"/>
                </a:solidFill>
                <a:latin typeface="Arial" pitchFamily="34" charset="0"/>
                <a:cs typeface="Arial" pitchFamily="34" charset="0"/>
              </a:rPr>
              <a:t>flags</a:t>
            </a:r>
          </a:p>
          <a:p>
            <a:pPr lvl="1" algn="just"/>
            <a:r>
              <a:rPr lang="en-US" smtClean="0">
                <a:solidFill>
                  <a:srgbClr val="404040"/>
                </a:solidFill>
                <a:latin typeface="Arial" pitchFamily="34" charset="0"/>
                <a:cs typeface="Arial" pitchFamily="34" charset="0"/>
              </a:rPr>
              <a:t>Example: 2 nested loops for 2D array processing</a:t>
            </a:r>
          </a:p>
          <a:p>
            <a:pPr lvl="2" algn="just"/>
            <a:r>
              <a:rPr lang="en-US" smtClean="0">
                <a:solidFill>
                  <a:srgbClr val="404040"/>
                </a:solidFill>
                <a:latin typeface="Arial" pitchFamily="34" charset="0"/>
                <a:cs typeface="Arial" pitchFamily="34" charset="0"/>
              </a:rPr>
              <a:t>Show “solution” to early leave problem: </a:t>
            </a:r>
            <a:r>
              <a:rPr lang="en-US" smtClean="0">
                <a:solidFill>
                  <a:srgbClr val="C00000"/>
                </a:solidFill>
                <a:latin typeface="Arial" pitchFamily="34" charset="0"/>
                <a:cs typeface="Arial" pitchFamily="34" charset="0"/>
              </a:rPr>
              <a:t>flag</a:t>
            </a:r>
          </a:p>
          <a:p>
            <a:pPr lvl="1" algn="just"/>
            <a:r>
              <a:rPr lang="en-US" smtClean="0">
                <a:solidFill>
                  <a:srgbClr val="00B050"/>
                </a:solidFill>
                <a:latin typeface="Arial" pitchFamily="34" charset="0"/>
                <a:cs typeface="Arial" pitchFamily="34" charset="0"/>
              </a:rPr>
              <a:t>There’s always a better way</a:t>
            </a:r>
          </a:p>
          <a:p>
            <a:pPr lvl="1"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Control Structures</a:t>
            </a:r>
            <a:br>
              <a:rPr lang="en-US" sz="2000" i="1" smtClean="0">
                <a:solidFill>
                  <a:srgbClr val="404040"/>
                </a:solidFill>
                <a:latin typeface="Century" pitchFamily="18" charset="0"/>
              </a:rPr>
            </a:br>
            <a:r>
              <a:rPr lang="en-US" b="1" i="1" smtClean="0">
                <a:solidFill>
                  <a:srgbClr val="404040"/>
                </a:solidFill>
                <a:latin typeface="Century" pitchFamily="18" charset="0"/>
              </a:rPr>
              <a:t>goto</a:t>
            </a:r>
            <a:endParaRPr lang="en-US" b="1" i="1">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46317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Functions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A matter of method…</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61602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Contents</a:t>
            </a:r>
            <a:endParaRPr lang="en-US">
              <a:solidFill>
                <a:srgbClr val="404040"/>
              </a:solidFill>
              <a:latin typeface="Century"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startAt="8"/>
            </a:pPr>
            <a:r>
              <a:rPr lang="en-US" smtClean="0">
                <a:solidFill>
                  <a:srgbClr val="00869F"/>
                </a:solidFill>
                <a:latin typeface="Century" pitchFamily="18" charset="0"/>
                <a:hlinkClick r:id="rId4" action="ppaction://hlinksldjump"/>
              </a:rPr>
              <a:t>Functions</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5" action="ppaction://hlinksldjump"/>
              </a:rPr>
              <a:t>Classes</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6" action="ppaction://hlinksldjump"/>
              </a:rPr>
              <a:t>Resource </a:t>
            </a:r>
            <a:r>
              <a:rPr lang="en-US">
                <a:solidFill>
                  <a:srgbClr val="00869F"/>
                </a:solidFill>
                <a:latin typeface="Century" pitchFamily="18" charset="0"/>
                <a:hlinkClick r:id="rId6" action="ppaction://hlinksldjump"/>
              </a:rPr>
              <a:t>Management</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7" action="ppaction://hlinksldjump"/>
              </a:rPr>
              <a:t>Error </a:t>
            </a:r>
            <a:r>
              <a:rPr lang="en-US">
                <a:solidFill>
                  <a:srgbClr val="00869F"/>
                </a:solidFill>
                <a:latin typeface="Century" pitchFamily="18" charset="0"/>
                <a:hlinkClick r:id="rId7" action="ppaction://hlinksldjump"/>
              </a:rPr>
              <a:t>Handling</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8" action="ppaction://hlinksldjump"/>
              </a:rPr>
              <a:t>Software </a:t>
            </a:r>
            <a:r>
              <a:rPr lang="en-US">
                <a:solidFill>
                  <a:srgbClr val="00869F"/>
                </a:solidFill>
                <a:latin typeface="Century" pitchFamily="18" charset="0"/>
                <a:hlinkClick r:id="rId8" action="ppaction://hlinksldjump"/>
              </a:rPr>
              <a:t>Design</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9" action="ppaction://hlinksldjump"/>
              </a:rPr>
              <a:t>Conclusion</a:t>
            </a:r>
            <a:endParaRPr lang="en-US" smtClean="0">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10" action="ppaction://hlinksldjump"/>
              </a:rPr>
              <a:t>Appendix 1: General </a:t>
            </a:r>
            <a:r>
              <a:rPr lang="en-US">
                <a:solidFill>
                  <a:srgbClr val="00869F"/>
                </a:solidFill>
                <a:latin typeface="Century" pitchFamily="18" charset="0"/>
                <a:hlinkClick r:id="rId10" action="ppaction://hlinksldjump"/>
              </a:rPr>
              <a:t>Guidelines</a:t>
            </a:r>
            <a:endParaRPr lang="en-US">
              <a:solidFill>
                <a:srgbClr val="00869F"/>
              </a:solidFill>
              <a:latin typeface="Century" pitchFamily="18" charset="0"/>
            </a:endParaRPr>
          </a:p>
          <a:p>
            <a:pPr marL="514350" indent="-514350">
              <a:buFont typeface="+mj-lt"/>
              <a:buAutoNum type="arabicPeriod" startAt="8"/>
            </a:pPr>
            <a:r>
              <a:rPr lang="en-US" smtClean="0">
                <a:solidFill>
                  <a:srgbClr val="00869F"/>
                </a:solidFill>
                <a:latin typeface="Century" pitchFamily="18" charset="0"/>
                <a:hlinkClick r:id="rId11" action="ppaction://hlinksldjump"/>
              </a:rPr>
              <a:t>Appendix 2: Code </a:t>
            </a:r>
            <a:r>
              <a:rPr lang="en-US">
                <a:solidFill>
                  <a:srgbClr val="00869F"/>
                </a:solidFill>
                <a:latin typeface="Century" pitchFamily="18" charset="0"/>
                <a:hlinkClick r:id="rId11" action="ppaction://hlinksldjump"/>
              </a:rPr>
              <a:t>/ Design </a:t>
            </a:r>
            <a:r>
              <a:rPr lang="en-US" smtClean="0">
                <a:solidFill>
                  <a:srgbClr val="00869F"/>
                </a:solidFill>
                <a:latin typeface="Century" pitchFamily="18" charset="0"/>
                <a:hlinkClick r:id="rId11" action="ppaction://hlinksldjump"/>
              </a:rPr>
              <a:t>Smells</a:t>
            </a:r>
            <a:endParaRPr lang="en-US" smtClean="0">
              <a:solidFill>
                <a:srgbClr val="00869F"/>
              </a:solidFill>
              <a:latin typeface="Century" pitchFamily="18" charset="0"/>
            </a:endParaRPr>
          </a:p>
          <a:p>
            <a:pPr marL="514350" indent="-514350">
              <a:buFont typeface="+mj-lt"/>
              <a:buAutoNum type="arabicPeriod" startAt="8"/>
            </a:pPr>
            <a:r>
              <a:rPr lang="en-US">
                <a:solidFill>
                  <a:srgbClr val="00869F"/>
                </a:solidFill>
                <a:latin typeface="Century" pitchFamily="18" charset="0"/>
                <a:hlinkClick r:id="rId12" action="ppaction://hlinksldjump"/>
              </a:rPr>
              <a:t>References</a:t>
            </a:r>
            <a:endParaRPr lang="en-US">
              <a:solidFill>
                <a:srgbClr val="00869F"/>
              </a:solidFill>
              <a:latin typeface="Century" pitchFamily="18" charset="0"/>
            </a:endParaRPr>
          </a:p>
          <a:p>
            <a:pPr marL="514350" indent="-514350">
              <a:buFont typeface="+mj-lt"/>
              <a:buAutoNum type="arabicPeriod" startAt="9"/>
            </a:pPr>
            <a:endParaRPr lang="en-US">
              <a:solidFill>
                <a:srgbClr val="00869F"/>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584638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20000"/>
          </a:bodyPr>
          <a:lstStyle/>
          <a:p>
            <a:pPr algn="just"/>
            <a:r>
              <a:rPr lang="en-US" smtClean="0">
                <a:solidFill>
                  <a:srgbClr val="404040"/>
                </a:solidFill>
                <a:latin typeface="Arial" pitchFamily="34" charset="0"/>
                <a:cs typeface="Arial" pitchFamily="34" charset="0"/>
              </a:rPr>
              <a:t>SRP for functions:</a:t>
            </a:r>
          </a:p>
          <a:p>
            <a:pPr lvl="1" algn="just"/>
            <a:r>
              <a:rPr lang="en-US" smtClean="0">
                <a:solidFill>
                  <a:srgbClr val="404040"/>
                </a:solidFill>
                <a:latin typeface="Arial" pitchFamily="34" charset="0"/>
                <a:cs typeface="Arial" pitchFamily="34" charset="0"/>
              </a:rPr>
              <a:t>A function should do </a:t>
            </a:r>
            <a:r>
              <a:rPr lang="en-US" b="1" smtClean="0">
                <a:solidFill>
                  <a:srgbClr val="404040"/>
                </a:solidFill>
                <a:latin typeface="Arial" pitchFamily="34" charset="0"/>
                <a:cs typeface="Arial" pitchFamily="34" charset="0"/>
              </a:rPr>
              <a:t>one thing only </a:t>
            </a:r>
            <a:r>
              <a:rPr lang="en-US" smtClean="0">
                <a:solidFill>
                  <a:srgbClr val="404040"/>
                </a:solidFill>
                <a:latin typeface="Arial" pitchFamily="34" charset="0"/>
                <a:cs typeface="Arial" pitchFamily="34" charset="0"/>
              </a:rPr>
              <a:t>and do it well!</a:t>
            </a:r>
          </a:p>
          <a:p>
            <a:pPr lvl="1" algn="just"/>
            <a:r>
              <a:rPr lang="en-US" smtClean="0">
                <a:solidFill>
                  <a:srgbClr val="404040"/>
                </a:solidFill>
                <a:latin typeface="Arial" pitchFamily="34" charset="0"/>
                <a:cs typeface="Arial" pitchFamily="34" charset="0"/>
              </a:rPr>
              <a:t>Even printing/logging can be viewed as additional responsibility!</a:t>
            </a:r>
          </a:p>
          <a:p>
            <a:pPr lvl="2" algn="just"/>
            <a:r>
              <a:rPr lang="en-US" smtClean="0">
                <a:solidFill>
                  <a:srgbClr val="404040"/>
                </a:solidFill>
                <a:latin typeface="Arial" pitchFamily="34" charset="0"/>
                <a:cs typeface="Arial" pitchFamily="34" charset="0"/>
              </a:rPr>
              <a:t>Where &amp; how to log</a:t>
            </a:r>
          </a:p>
          <a:p>
            <a:pPr lvl="2" algn="just"/>
            <a:r>
              <a:rPr lang="en-US" smtClean="0">
                <a:solidFill>
                  <a:srgbClr val="404040"/>
                </a:solidFill>
                <a:latin typeface="Arial" pitchFamily="34" charset="0"/>
                <a:cs typeface="Arial" pitchFamily="34" charset="0"/>
              </a:rPr>
              <a:t>Propagate error information through exceptions</a:t>
            </a:r>
          </a:p>
          <a:p>
            <a:pPr algn="just"/>
            <a:r>
              <a:rPr lang="en-US" smtClean="0">
                <a:solidFill>
                  <a:srgbClr val="404040"/>
                </a:solidFill>
                <a:latin typeface="Arial" pitchFamily="34" charset="0"/>
                <a:cs typeface="Arial" pitchFamily="34" charset="0"/>
              </a:rPr>
              <a:t>Basic rule</a:t>
            </a:r>
          </a:p>
          <a:p>
            <a:pPr lvl="1" algn="just"/>
            <a:r>
              <a:rPr lang="en-US" u="sng" smtClean="0">
                <a:solidFill>
                  <a:srgbClr val="404040"/>
                </a:solidFill>
                <a:latin typeface="Arial" pitchFamily="34" charset="0"/>
                <a:cs typeface="Arial" pitchFamily="34" charset="0"/>
              </a:rPr>
              <a:t>A function / method should do what its name says or indicate an error</a:t>
            </a:r>
            <a:r>
              <a:rPr lang="en-US" smtClean="0">
                <a:solidFill>
                  <a:srgbClr val="404040"/>
                </a:solidFill>
                <a:latin typeface="Arial" pitchFamily="34" charset="0"/>
                <a:cs typeface="Arial" pitchFamily="34" charset="0"/>
              </a:rPr>
              <a:t>!</a:t>
            </a:r>
          </a:p>
          <a:p>
            <a:pPr lvl="1" algn="just"/>
            <a:r>
              <a:rPr lang="en-US" smtClean="0">
                <a:solidFill>
                  <a:srgbClr val="404040"/>
                </a:solidFill>
                <a:latin typeface="Arial" pitchFamily="34" charset="0"/>
                <a:cs typeface="Arial" pitchFamily="34" charset="0"/>
              </a:rPr>
              <a:t>Implications:</a:t>
            </a:r>
          </a:p>
          <a:p>
            <a:pPr lvl="2" algn="just"/>
            <a:r>
              <a:rPr lang="en-US" smtClean="0">
                <a:solidFill>
                  <a:srgbClr val="404040"/>
                </a:solidFill>
                <a:latin typeface="Arial" pitchFamily="34" charset="0"/>
                <a:cs typeface="Arial" pitchFamily="34" charset="0"/>
              </a:rPr>
              <a:t>Functions </a:t>
            </a:r>
            <a:r>
              <a:rPr lang="en-US" b="1" smtClean="0">
                <a:solidFill>
                  <a:srgbClr val="404040"/>
                </a:solidFill>
                <a:latin typeface="Arial" pitchFamily="34" charset="0"/>
                <a:cs typeface="Arial" pitchFamily="34" charset="0"/>
              </a:rPr>
              <a:t>must not ignore silently</a:t>
            </a:r>
            <a:r>
              <a:rPr lang="en-US" smtClean="0">
                <a:solidFill>
                  <a:srgbClr val="404040"/>
                </a:solidFill>
                <a:latin typeface="Arial" pitchFamily="34" charset="0"/>
                <a:cs typeface="Arial" pitchFamily="34" charset="0"/>
              </a:rPr>
              <a:t> any </a:t>
            </a:r>
            <a:r>
              <a:rPr lang="en-US" b="1" smtClean="0">
                <a:solidFill>
                  <a:srgbClr val="404040"/>
                </a:solidFill>
                <a:latin typeface="Arial" pitchFamily="34" charset="0"/>
                <a:cs typeface="Arial" pitchFamily="34" charset="0"/>
              </a:rPr>
              <a:t>error</a:t>
            </a:r>
            <a:r>
              <a:rPr lang="en-US" smtClean="0">
                <a:solidFill>
                  <a:srgbClr val="404040"/>
                </a:solidFill>
                <a:latin typeface="Arial" pitchFamily="34" charset="0"/>
                <a:cs typeface="Arial" pitchFamily="34" charset="0"/>
              </a:rPr>
              <a:t> condition</a:t>
            </a:r>
          </a:p>
          <a:p>
            <a:pPr lvl="3" algn="just"/>
            <a:r>
              <a:rPr lang="en-US" i="1" smtClean="0">
                <a:solidFill>
                  <a:srgbClr val="C00000"/>
                </a:solidFill>
                <a:latin typeface="Arial" pitchFamily="34" charset="0"/>
                <a:cs typeface="Arial" pitchFamily="34" charset="0"/>
              </a:rPr>
              <a:t>if (shape) {shape-&gt;draw();}	// NOK if shape should be != nullptr by construction</a:t>
            </a:r>
          </a:p>
          <a:p>
            <a:pPr lvl="2" algn="just"/>
            <a:r>
              <a:rPr lang="en-US" smtClean="0">
                <a:solidFill>
                  <a:srgbClr val="404040"/>
                </a:solidFill>
                <a:latin typeface="Arial" pitchFamily="34" charset="0"/>
                <a:cs typeface="Arial" pitchFamily="34" charset="0"/>
              </a:rPr>
              <a:t>Functions </a:t>
            </a:r>
            <a:r>
              <a:rPr lang="en-US" b="1" smtClean="0">
                <a:solidFill>
                  <a:srgbClr val="404040"/>
                </a:solidFill>
                <a:latin typeface="Arial" pitchFamily="34" charset="0"/>
                <a:cs typeface="Arial" pitchFamily="34" charset="0"/>
              </a:rPr>
              <a:t>must not</a:t>
            </a:r>
            <a:r>
              <a:rPr lang="en-US" smtClean="0">
                <a:solidFill>
                  <a:srgbClr val="404040"/>
                </a:solidFill>
                <a:latin typeface="Arial" pitchFamily="34" charset="0"/>
                <a:cs typeface="Arial" pitchFamily="34" charset="0"/>
              </a:rPr>
              <a:t> let </a:t>
            </a:r>
            <a:r>
              <a:rPr lang="en-US" b="1" smtClean="0">
                <a:solidFill>
                  <a:srgbClr val="404040"/>
                </a:solidFill>
                <a:latin typeface="Arial" pitchFamily="34" charset="0"/>
                <a:cs typeface="Arial" pitchFamily="34" charset="0"/>
              </a:rPr>
              <a:t>irrelevant errors propagate</a:t>
            </a:r>
            <a:r>
              <a:rPr lang="en-US" smtClean="0">
                <a:solidFill>
                  <a:srgbClr val="404040"/>
                </a:solidFill>
                <a:latin typeface="Arial" pitchFamily="34" charset="0"/>
                <a:cs typeface="Arial" pitchFamily="34" charset="0"/>
              </a:rPr>
              <a:t> to their callers (errors that no caller up the stack should understand). </a:t>
            </a:r>
          </a:p>
          <a:p>
            <a:pPr lvl="3" algn="just"/>
            <a:r>
              <a:rPr lang="en-US" smtClean="0">
                <a:solidFill>
                  <a:srgbClr val="404040"/>
                </a:solidFill>
                <a:latin typeface="Arial" pitchFamily="34" charset="0"/>
                <a:cs typeface="Arial" pitchFamily="34" charset="0"/>
              </a:rPr>
              <a:t>I.e. handle errors that are in your Responsibility to handle and let others propagate up.</a:t>
            </a:r>
            <a:endParaRPr lang="en-US" b="1" i="1" smtClean="0">
              <a:solidFill>
                <a:srgbClr val="C00000"/>
              </a:solidFill>
              <a:latin typeface="Arial" pitchFamily="34" charset="0"/>
              <a:cs typeface="Arial" pitchFamily="34" charset="0"/>
            </a:endParaRP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Functions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23525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Cohesion</a:t>
            </a:r>
          </a:p>
          <a:p>
            <a:pPr lvl="1" algn="just"/>
            <a:r>
              <a:rPr lang="en-US" smtClean="0">
                <a:solidFill>
                  <a:srgbClr val="404040"/>
                </a:solidFill>
                <a:latin typeface="Arial" pitchFamily="34" charset="0"/>
                <a:cs typeface="Arial" pitchFamily="34" charset="0"/>
              </a:rPr>
              <a:t>How closely related different parts of the function are</a:t>
            </a:r>
          </a:p>
          <a:p>
            <a:pPr lvl="1" algn="just"/>
            <a:r>
              <a:rPr lang="en-US" smtClean="0">
                <a:solidFill>
                  <a:srgbClr val="404040"/>
                </a:solidFill>
                <a:latin typeface="Arial" pitchFamily="34" charset="0"/>
                <a:cs typeface="Arial" pitchFamily="34" charset="0"/>
              </a:rPr>
              <a:t>Strive for </a:t>
            </a:r>
            <a:r>
              <a:rPr lang="en-US" b="1" smtClean="0">
                <a:solidFill>
                  <a:srgbClr val="00B050"/>
                </a:solidFill>
                <a:latin typeface="Arial" pitchFamily="34" charset="0"/>
                <a:cs typeface="Arial" pitchFamily="34" charset="0"/>
              </a:rPr>
              <a:t>high cohesion</a:t>
            </a:r>
          </a:p>
          <a:p>
            <a:pPr lvl="2" algn="just"/>
            <a:r>
              <a:rPr lang="en-US" smtClean="0">
                <a:latin typeface="Arial" pitchFamily="34" charset="0"/>
                <a:cs typeface="Arial" pitchFamily="34" charset="0"/>
              </a:rPr>
              <a:t>Explain</a:t>
            </a:r>
          </a:p>
          <a:p>
            <a:pPr lvl="1" algn="just"/>
            <a:r>
              <a:rPr lang="en-US" smtClean="0">
                <a:solidFill>
                  <a:srgbClr val="404040"/>
                </a:solidFill>
                <a:latin typeface="Arial" pitchFamily="34" charset="0"/>
                <a:cs typeface="Arial" pitchFamily="34" charset="0"/>
              </a:rPr>
              <a:t>If </a:t>
            </a:r>
            <a:r>
              <a:rPr lang="en-US" b="1" smtClean="0">
                <a:solidFill>
                  <a:srgbClr val="404040"/>
                </a:solidFill>
                <a:latin typeface="Arial" pitchFamily="34" charset="0"/>
                <a:cs typeface="Arial" pitchFamily="34" charset="0"/>
              </a:rPr>
              <a:t>SRP</a:t>
            </a:r>
            <a:r>
              <a:rPr lang="en-US" smtClean="0">
                <a:solidFill>
                  <a:srgbClr val="404040"/>
                </a:solidFill>
                <a:latin typeface="Arial" pitchFamily="34" charset="0"/>
                <a:cs typeface="Arial" pitchFamily="34" charset="0"/>
              </a:rPr>
              <a:t> is </a:t>
            </a:r>
            <a:r>
              <a:rPr lang="en-US" b="1" smtClean="0">
                <a:solidFill>
                  <a:srgbClr val="404040"/>
                </a:solidFill>
                <a:latin typeface="Arial" pitchFamily="34" charset="0"/>
                <a:cs typeface="Arial" pitchFamily="34" charset="0"/>
              </a:rPr>
              <a:t>broken</a:t>
            </a:r>
            <a:r>
              <a:rPr lang="en-US" smtClean="0">
                <a:solidFill>
                  <a:srgbClr val="404040"/>
                </a:solidFill>
                <a:latin typeface="Arial" pitchFamily="34" charset="0"/>
                <a:cs typeface="Arial" pitchFamily="34" charset="0"/>
              </a:rPr>
              <a:t>, there are multiple logically separated parts in a function -&gt; </a:t>
            </a:r>
            <a:r>
              <a:rPr lang="en-US" smtClean="0">
                <a:solidFill>
                  <a:srgbClr val="C00000"/>
                </a:solidFill>
                <a:latin typeface="Arial" pitchFamily="34" charset="0"/>
                <a:cs typeface="Arial" pitchFamily="34" charset="0"/>
              </a:rPr>
              <a:t>low cohesion (BAD)</a:t>
            </a:r>
          </a:p>
          <a:p>
            <a:pPr lvl="1" algn="just"/>
            <a:r>
              <a:rPr lang="en-US" i="1" smtClean="0">
                <a:solidFill>
                  <a:srgbClr val="404040"/>
                </a:solidFill>
                <a:latin typeface="Arial" pitchFamily="34" charset="0"/>
                <a:cs typeface="Arial" pitchFamily="34" charset="0"/>
              </a:rPr>
              <a:t>”You can’t have empty lines in your methods” </a:t>
            </a:r>
            <a:r>
              <a:rPr lang="en-US" smtClean="0">
                <a:solidFill>
                  <a:srgbClr val="404040"/>
                </a:solidFill>
                <a:latin typeface="Arial" pitchFamily="34" charset="0"/>
                <a:cs typeface="Arial" pitchFamily="34" charset="0"/>
              </a:rPr>
              <a:t>(Fred George) is a little too </a:t>
            </a:r>
            <a:r>
              <a:rPr lang="en-US" b="1" smtClean="0">
                <a:solidFill>
                  <a:srgbClr val="404040"/>
                </a:solidFill>
                <a:latin typeface="Arial" pitchFamily="34" charset="0"/>
                <a:cs typeface="Arial" pitchFamily="34" charset="0"/>
              </a:rPr>
              <a:t>extreme</a:t>
            </a:r>
            <a:r>
              <a:rPr lang="en-US" smtClean="0">
                <a:solidFill>
                  <a:srgbClr val="404040"/>
                </a:solidFill>
                <a:latin typeface="Arial" pitchFamily="34" charset="0"/>
                <a:cs typeface="Arial" pitchFamily="34" charset="0"/>
              </a:rPr>
              <a:t>, but you get the idea…</a:t>
            </a:r>
          </a:p>
          <a:p>
            <a:pPr lvl="2" algn="just"/>
            <a:r>
              <a:rPr lang="en-US" smtClean="0">
                <a:solidFill>
                  <a:srgbClr val="404040"/>
                </a:solidFill>
                <a:latin typeface="Arial" pitchFamily="34" charset="0"/>
                <a:cs typeface="Arial" pitchFamily="34" charset="0"/>
              </a:rPr>
              <a:t>Multiple “sections” usually hint to multiple logically separated parts, candidates for extraction.</a:t>
            </a:r>
          </a:p>
          <a:p>
            <a:pPr lvl="2" algn="just"/>
            <a:r>
              <a:rPr lang="en-US" i="1" smtClean="0">
                <a:solidFill>
                  <a:srgbClr val="404040"/>
                </a:solidFill>
                <a:latin typeface="Arial" pitchFamily="34" charset="0"/>
                <a:cs typeface="Arial" pitchFamily="34" charset="0"/>
              </a:rPr>
              <a:t>“Code speaks to you” (same author)</a:t>
            </a:r>
            <a:endParaRPr lang="en-US" i="1" smtClean="0">
              <a:solidFill>
                <a:srgbClr val="C00000"/>
              </a:solidFill>
              <a:latin typeface="Arial" pitchFamily="34" charset="0"/>
              <a:cs typeface="Arial" pitchFamily="34" charset="0"/>
            </a:endParaRPr>
          </a:p>
          <a:p>
            <a:pPr lvl="1" algn="just"/>
            <a:endParaRPr lang="en-US" i="1" smtClean="0">
              <a:solidFill>
                <a:srgbClr val="C00000"/>
              </a:solidFill>
              <a:latin typeface="Arial" pitchFamily="34" charset="0"/>
              <a:cs typeface="Arial" pitchFamily="34" charset="0"/>
            </a:endParaRP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Cohesion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90005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92500" lnSpcReduction="20000"/>
          </a:bodyPr>
          <a:lstStyle/>
          <a:p>
            <a:pPr algn="just"/>
            <a:r>
              <a:rPr lang="en-US" smtClean="0">
                <a:solidFill>
                  <a:srgbClr val="404040"/>
                </a:solidFill>
                <a:latin typeface="Arial" pitchFamily="34" charset="0"/>
                <a:cs typeface="Arial" pitchFamily="34" charset="0"/>
              </a:rPr>
              <a:t>Coupling</a:t>
            </a:r>
          </a:p>
          <a:p>
            <a:pPr lvl="1" algn="just"/>
            <a:r>
              <a:rPr lang="en-US" smtClean="0">
                <a:solidFill>
                  <a:srgbClr val="404040"/>
                </a:solidFill>
                <a:latin typeface="Arial" pitchFamily="34" charset="0"/>
                <a:cs typeface="Arial" pitchFamily="34" charset="0"/>
              </a:rPr>
              <a:t>Dependencies on other functions / methods – how close / strong they are</a:t>
            </a:r>
          </a:p>
          <a:p>
            <a:pPr lvl="1" algn="just"/>
            <a:r>
              <a:rPr lang="en-US" smtClean="0">
                <a:solidFill>
                  <a:srgbClr val="404040"/>
                </a:solidFill>
                <a:latin typeface="Arial" pitchFamily="34" charset="0"/>
                <a:cs typeface="Arial" pitchFamily="34" charset="0"/>
              </a:rPr>
              <a:t>Strive for </a:t>
            </a:r>
            <a:r>
              <a:rPr lang="en-US" smtClean="0">
                <a:solidFill>
                  <a:srgbClr val="00B050"/>
                </a:solidFill>
                <a:latin typeface="Arial" pitchFamily="34" charset="0"/>
                <a:cs typeface="Arial" pitchFamily="34" charset="0"/>
              </a:rPr>
              <a:t>loose coupling</a:t>
            </a:r>
          </a:p>
          <a:p>
            <a:pPr lvl="2" algn="just"/>
            <a:r>
              <a:rPr lang="en-US" smtClean="0">
                <a:latin typeface="Arial" pitchFamily="34" charset="0"/>
                <a:cs typeface="Arial" pitchFamily="34" charset="0"/>
              </a:rPr>
              <a:t>Explain</a:t>
            </a:r>
          </a:p>
          <a:p>
            <a:pPr lvl="1" algn="just"/>
            <a:r>
              <a:rPr lang="en-US" smtClean="0">
                <a:solidFill>
                  <a:srgbClr val="404040"/>
                </a:solidFill>
                <a:latin typeface="Arial" pitchFamily="34" charset="0"/>
                <a:cs typeface="Arial" pitchFamily="34" charset="0"/>
              </a:rPr>
              <a:t>A function should ideally depend on its parameters only</a:t>
            </a:r>
          </a:p>
          <a:p>
            <a:pPr lvl="2" algn="just"/>
            <a:r>
              <a:rPr lang="en-US" b="1" smtClean="0">
                <a:solidFill>
                  <a:srgbClr val="404040"/>
                </a:solidFill>
                <a:latin typeface="Arial" pitchFamily="34" charset="0"/>
                <a:cs typeface="Arial" pitchFamily="34" charset="0"/>
              </a:rPr>
              <a:t>Depending</a:t>
            </a:r>
            <a:r>
              <a:rPr lang="en-US" smtClean="0">
                <a:solidFill>
                  <a:srgbClr val="404040"/>
                </a:solidFill>
                <a:latin typeface="Arial" pitchFamily="34" charset="0"/>
                <a:cs typeface="Arial" pitchFamily="34" charset="0"/>
              </a:rPr>
              <a:t> on </a:t>
            </a:r>
            <a:r>
              <a:rPr lang="en-US" smtClean="0">
                <a:solidFill>
                  <a:srgbClr val="C00000"/>
                </a:solidFill>
                <a:latin typeface="Arial" pitchFamily="34" charset="0"/>
                <a:cs typeface="Arial" pitchFamily="34" charset="0"/>
              </a:rPr>
              <a:t>globals / static variables</a:t>
            </a:r>
            <a:r>
              <a:rPr lang="en-US" smtClean="0">
                <a:solidFill>
                  <a:srgbClr val="404040"/>
                </a:solidFill>
                <a:latin typeface="Arial" pitchFamily="34" charset="0"/>
                <a:cs typeface="Arial" pitchFamily="34" charset="0"/>
              </a:rPr>
              <a:t> is the worst violation of this rule. This is the birth of so-called “</a:t>
            </a:r>
            <a:r>
              <a:rPr lang="en-US" smtClean="0">
                <a:solidFill>
                  <a:srgbClr val="C00000"/>
                </a:solidFill>
                <a:latin typeface="Arial" pitchFamily="34" charset="0"/>
                <a:cs typeface="Arial" pitchFamily="34" charset="0"/>
              </a:rPr>
              <a:t>spaghetti code</a:t>
            </a:r>
            <a:r>
              <a:rPr lang="en-US" smtClean="0">
                <a:solidFill>
                  <a:srgbClr val="404040"/>
                </a:solidFill>
                <a:latin typeface="Arial" pitchFamily="34" charset="0"/>
                <a:cs typeface="Arial" pitchFamily="34" charset="0"/>
              </a:rPr>
              <a:t>”. It couples the function to undetermined (possibly increasing) number of other entities influencing each other via that global state and makes the system behave </a:t>
            </a:r>
            <a:r>
              <a:rPr lang="en-US" smtClean="0">
                <a:solidFill>
                  <a:srgbClr val="C00000"/>
                </a:solidFill>
                <a:latin typeface="Arial" pitchFamily="34" charset="0"/>
                <a:cs typeface="Arial" pitchFamily="34" charset="0"/>
              </a:rPr>
              <a:t>unpredictably</a:t>
            </a:r>
          </a:p>
          <a:p>
            <a:pPr lvl="2" algn="just"/>
            <a:r>
              <a:rPr lang="en-US" smtClean="0">
                <a:solidFill>
                  <a:srgbClr val="404040"/>
                </a:solidFill>
                <a:latin typeface="Arial" pitchFamily="34" charset="0"/>
                <a:cs typeface="Arial" pitchFamily="34" charset="0"/>
              </a:rPr>
              <a:t>Even dependency on </a:t>
            </a:r>
            <a:r>
              <a:rPr lang="en-US" b="1" smtClean="0">
                <a:solidFill>
                  <a:srgbClr val="404040"/>
                </a:solidFill>
                <a:latin typeface="Arial" pitchFamily="34" charset="0"/>
                <a:cs typeface="Arial" pitchFamily="34" charset="0"/>
              </a:rPr>
              <a:t>non-static attribute</a:t>
            </a:r>
            <a:r>
              <a:rPr lang="en-US" smtClean="0">
                <a:solidFill>
                  <a:srgbClr val="404040"/>
                </a:solidFill>
                <a:latin typeface="Arial" pitchFamily="34" charset="0"/>
                <a:cs typeface="Arial" pitchFamily="34" charset="0"/>
              </a:rPr>
              <a:t> of the same class </a:t>
            </a:r>
            <a:r>
              <a:rPr lang="en-US" smtClean="0">
                <a:solidFill>
                  <a:srgbClr val="C00000"/>
                </a:solidFill>
                <a:latin typeface="Arial" pitchFamily="34" charset="0"/>
                <a:cs typeface="Arial" pitchFamily="34" charset="0"/>
              </a:rPr>
              <a:t>couples</a:t>
            </a:r>
            <a:r>
              <a:rPr lang="en-US" smtClean="0">
                <a:solidFill>
                  <a:srgbClr val="404040"/>
                </a:solidFill>
                <a:latin typeface="Arial" pitchFamily="34" charset="0"/>
                <a:cs typeface="Arial" pitchFamily="34" charset="0"/>
              </a:rPr>
              <a:t> the method to neighbouring methods, but often it can’t be avoided</a:t>
            </a:r>
          </a:p>
          <a:p>
            <a:pPr lvl="2" algn="just"/>
            <a:r>
              <a:rPr lang="en-US" smtClean="0">
                <a:solidFill>
                  <a:srgbClr val="404040"/>
                </a:solidFill>
                <a:latin typeface="Arial" pitchFamily="34" charset="0"/>
                <a:cs typeface="Arial" pitchFamily="34" charset="0"/>
              </a:rPr>
              <a:t>Dependency on </a:t>
            </a:r>
            <a:r>
              <a:rPr lang="en-US" smtClean="0">
                <a:solidFill>
                  <a:srgbClr val="00B050"/>
                </a:solidFill>
                <a:latin typeface="Arial" pitchFamily="34" charset="0"/>
                <a:cs typeface="Arial" pitchFamily="34" charset="0"/>
              </a:rPr>
              <a:t>other functions/methods</a:t>
            </a:r>
            <a:r>
              <a:rPr lang="en-US" smtClean="0">
                <a:solidFill>
                  <a:srgbClr val="404040"/>
                </a:solidFill>
                <a:latin typeface="Arial" pitchFamily="34" charset="0"/>
                <a:cs typeface="Arial" pitchFamily="34" charset="0"/>
              </a:rPr>
              <a:t> is best, because it relies on (hopefully) </a:t>
            </a:r>
            <a:r>
              <a:rPr lang="en-US" smtClean="0">
                <a:solidFill>
                  <a:srgbClr val="00B050"/>
                </a:solidFill>
                <a:latin typeface="Arial" pitchFamily="34" charset="0"/>
                <a:cs typeface="Arial" pitchFamily="34" charset="0"/>
              </a:rPr>
              <a:t>stable interfaces</a:t>
            </a:r>
            <a:r>
              <a:rPr lang="en-US" smtClean="0">
                <a:solidFill>
                  <a:srgbClr val="404040"/>
                </a:solidFill>
                <a:latin typeface="Arial" pitchFamily="34" charset="0"/>
                <a:cs typeface="Arial" pitchFamily="34" charset="0"/>
              </a:rPr>
              <a:t>, not on </a:t>
            </a:r>
            <a:r>
              <a:rPr lang="en-US" smtClean="0">
                <a:solidFill>
                  <a:srgbClr val="C00000"/>
                </a:solidFill>
                <a:latin typeface="Arial" pitchFamily="34" charset="0"/>
                <a:cs typeface="Arial" pitchFamily="34" charset="0"/>
              </a:rPr>
              <a:t>implementation details</a:t>
            </a:r>
          </a:p>
          <a:p>
            <a:pPr lvl="1" algn="just"/>
            <a:r>
              <a:rPr lang="en-US" b="1" smtClean="0">
                <a:solidFill>
                  <a:srgbClr val="404040"/>
                </a:solidFill>
                <a:latin typeface="Arial" pitchFamily="34" charset="0"/>
                <a:cs typeface="Arial" pitchFamily="34" charset="0"/>
              </a:rPr>
              <a:t>Functions MUST NOT talk to each other via any kind of unencapsulated variable / state!</a:t>
            </a:r>
            <a:endParaRPr lang="en-US" b="1" smtClean="0">
              <a:solidFill>
                <a:srgbClr val="C00000"/>
              </a:solidFill>
              <a:latin typeface="Arial" pitchFamily="34" charset="0"/>
              <a:cs typeface="Arial" pitchFamily="34" charset="0"/>
            </a:endParaRPr>
          </a:p>
          <a:p>
            <a:pPr lvl="3" algn="just"/>
            <a:endParaRPr lang="en-US" i="1" smtClean="0">
              <a:solidFill>
                <a:srgbClr val="C00000"/>
              </a:solidFill>
              <a:latin typeface="Arial" pitchFamily="34" charset="0"/>
              <a:cs typeface="Arial" pitchFamily="34" charset="0"/>
            </a:endParaRP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Coupling</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916051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What is a </a:t>
            </a:r>
            <a:r>
              <a:rPr lang="en-US" b="1" i="1" smtClean="0">
                <a:solidFill>
                  <a:srgbClr val="404040"/>
                </a:solidFill>
                <a:latin typeface="Arial" pitchFamily="34" charset="0"/>
                <a:cs typeface="Arial" pitchFamily="34" charset="0"/>
              </a:rPr>
              <a:t>side effect?</a:t>
            </a:r>
          </a:p>
          <a:p>
            <a:pPr lvl="1" algn="just"/>
            <a:r>
              <a:rPr lang="en-US" i="1" smtClean="0">
                <a:solidFill>
                  <a:srgbClr val="404040"/>
                </a:solidFill>
                <a:latin typeface="Arial" pitchFamily="34" charset="0"/>
                <a:cs typeface="Arial" pitchFamily="34" charset="0"/>
              </a:rPr>
              <a:t>CS definition vs. working definition</a:t>
            </a:r>
          </a:p>
          <a:p>
            <a:pPr algn="just"/>
            <a:r>
              <a:rPr lang="en-US" smtClean="0">
                <a:solidFill>
                  <a:srgbClr val="404040"/>
                </a:solidFill>
                <a:latin typeface="Arial" pitchFamily="34" charset="0"/>
                <a:cs typeface="Arial" pitchFamily="34" charset="0"/>
              </a:rPr>
              <a:t>Functions </a:t>
            </a:r>
            <a:r>
              <a:rPr lang="en-US" b="1" smtClean="0">
                <a:solidFill>
                  <a:srgbClr val="404040"/>
                </a:solidFill>
                <a:latin typeface="Arial" pitchFamily="34" charset="0"/>
                <a:cs typeface="Arial" pitchFamily="34" charset="0"/>
              </a:rPr>
              <a:t>must not</a:t>
            </a:r>
            <a:r>
              <a:rPr lang="en-US" smtClean="0">
                <a:solidFill>
                  <a:srgbClr val="404040"/>
                </a:solidFill>
                <a:latin typeface="Arial" pitchFamily="34" charset="0"/>
                <a:cs typeface="Arial" pitchFamily="34" charset="0"/>
              </a:rPr>
              <a:t> have </a:t>
            </a:r>
            <a:r>
              <a:rPr lang="en-US" smtClean="0">
                <a:solidFill>
                  <a:srgbClr val="C00000"/>
                </a:solidFill>
                <a:latin typeface="Arial" pitchFamily="34" charset="0"/>
                <a:cs typeface="Arial" pitchFamily="34" charset="0"/>
              </a:rPr>
              <a:t>side effects</a:t>
            </a:r>
          </a:p>
          <a:p>
            <a:pPr algn="just"/>
            <a:r>
              <a:rPr lang="en-US" smtClean="0">
                <a:solidFill>
                  <a:srgbClr val="404040"/>
                </a:solidFill>
                <a:latin typeface="Arial" pitchFamily="34" charset="0"/>
                <a:cs typeface="Arial" pitchFamily="34" charset="0"/>
              </a:rPr>
              <a:t>Functions </a:t>
            </a:r>
            <a:r>
              <a:rPr lang="en-US" b="1" smtClean="0">
                <a:solidFill>
                  <a:srgbClr val="404040"/>
                </a:solidFill>
                <a:latin typeface="Arial" pitchFamily="34" charset="0"/>
                <a:cs typeface="Arial" pitchFamily="34" charset="0"/>
              </a:rPr>
              <a:t>must not rely</a:t>
            </a:r>
            <a:r>
              <a:rPr lang="en-US" smtClean="0">
                <a:solidFill>
                  <a:srgbClr val="404040"/>
                </a:solidFill>
                <a:latin typeface="Arial" pitchFamily="34" charset="0"/>
                <a:cs typeface="Arial" pitchFamily="34" charset="0"/>
              </a:rPr>
              <a:t> on </a:t>
            </a:r>
            <a:r>
              <a:rPr lang="en-US" smtClean="0">
                <a:solidFill>
                  <a:srgbClr val="C00000"/>
                </a:solidFill>
                <a:latin typeface="Arial" pitchFamily="34" charset="0"/>
                <a:cs typeface="Arial" pitchFamily="34" charset="0"/>
              </a:rPr>
              <a:t>side effects</a:t>
            </a:r>
            <a:r>
              <a:rPr lang="en-US" smtClean="0">
                <a:solidFill>
                  <a:srgbClr val="404040"/>
                </a:solidFill>
                <a:latin typeface="Arial" pitchFamily="34" charset="0"/>
                <a:cs typeface="Arial" pitchFamily="34" charset="0"/>
              </a:rPr>
              <a:t> or undocumented features of other functions</a:t>
            </a:r>
            <a:endParaRPr lang="en-US" b="1" smtClean="0">
              <a:solidFill>
                <a:srgbClr val="C00000"/>
              </a:solidFill>
              <a:latin typeface="Arial" pitchFamily="34" charset="0"/>
              <a:cs typeface="Arial" pitchFamily="34" charset="0"/>
            </a:endParaRPr>
          </a:p>
          <a:p>
            <a:pPr algn="just"/>
            <a:r>
              <a:rPr lang="en-US" smtClean="0">
                <a:latin typeface="Arial" pitchFamily="34" charset="0"/>
                <a:cs typeface="Arial" pitchFamily="34" charset="0"/>
              </a:rPr>
              <a:t>Pure functions</a:t>
            </a: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Side Effects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22098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Functions </a:t>
            </a:r>
            <a:r>
              <a:rPr lang="en-US" b="1" smtClean="0">
                <a:solidFill>
                  <a:srgbClr val="404040"/>
                </a:solidFill>
                <a:latin typeface="Arial" pitchFamily="34" charset="0"/>
                <a:cs typeface="Arial" pitchFamily="34" charset="0"/>
              </a:rPr>
              <a:t>should not </a:t>
            </a:r>
            <a:r>
              <a:rPr lang="en-US" smtClean="0">
                <a:solidFill>
                  <a:srgbClr val="404040"/>
                </a:solidFill>
                <a:latin typeface="Arial" pitchFamily="34" charset="0"/>
                <a:cs typeface="Arial" pitchFamily="34" charset="0"/>
              </a:rPr>
              <a:t>have </a:t>
            </a:r>
            <a:r>
              <a:rPr lang="en-US" b="1" smtClean="0">
                <a:solidFill>
                  <a:srgbClr val="404040"/>
                </a:solidFill>
                <a:latin typeface="Arial" pitchFamily="34" charset="0"/>
                <a:cs typeface="Arial" pitchFamily="34" charset="0"/>
              </a:rPr>
              <a:t>hidden dependencies</a:t>
            </a:r>
            <a:endParaRPr lang="en-US" i="1"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Functions must clearly express their input and output</a:t>
            </a:r>
          </a:p>
          <a:p>
            <a:pPr lvl="1" algn="just"/>
            <a:r>
              <a:rPr lang="en-US" b="1" smtClean="0">
                <a:solidFill>
                  <a:srgbClr val="404040"/>
                </a:solidFill>
                <a:latin typeface="Arial" pitchFamily="34" charset="0"/>
                <a:cs typeface="Arial" pitchFamily="34" charset="0"/>
              </a:rPr>
              <a:t>No talking via variables, remember?</a:t>
            </a:r>
          </a:p>
          <a:p>
            <a:pPr lvl="1" algn="just"/>
            <a:endParaRPr lang="en-US" b="1" smtClean="0">
              <a:solidFill>
                <a:srgbClr val="C00000"/>
              </a:solidFill>
              <a:latin typeface="Arial" pitchFamily="34" charset="0"/>
              <a:cs typeface="Arial" pitchFamily="34" charset="0"/>
            </a:endParaRPr>
          </a:p>
          <a:p>
            <a:pPr lvl="3" algn="just"/>
            <a:endParaRPr lang="en-US" i="1" smtClean="0">
              <a:solidFill>
                <a:srgbClr val="C00000"/>
              </a:solidFill>
              <a:latin typeface="Arial" pitchFamily="34" charset="0"/>
              <a:cs typeface="Arial" pitchFamily="34" charset="0"/>
            </a:endParaRP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Dependency Injection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001554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85000" lnSpcReduction="10000"/>
          </a:bodyPr>
          <a:lstStyle/>
          <a:p>
            <a:pPr algn="just"/>
            <a:r>
              <a:rPr lang="en-US">
                <a:solidFill>
                  <a:srgbClr val="404040"/>
                </a:solidFill>
                <a:latin typeface="Arial" pitchFamily="34" charset="0"/>
                <a:cs typeface="Arial" pitchFamily="34" charset="0"/>
              </a:rPr>
              <a:t>Avoid </a:t>
            </a:r>
            <a:r>
              <a:rPr lang="en-US" b="1">
                <a:solidFill>
                  <a:srgbClr val="404040"/>
                </a:solidFill>
                <a:latin typeface="Arial" pitchFamily="34" charset="0"/>
                <a:cs typeface="Arial" pitchFamily="34" charset="0"/>
              </a:rPr>
              <a:t>output </a:t>
            </a:r>
            <a:r>
              <a:rPr lang="en-US" b="1" smtClean="0">
                <a:solidFill>
                  <a:srgbClr val="404040"/>
                </a:solidFill>
                <a:latin typeface="Arial" pitchFamily="34" charset="0"/>
                <a:cs typeface="Arial" pitchFamily="34" charset="0"/>
              </a:rPr>
              <a:t>parameters</a:t>
            </a:r>
          </a:p>
          <a:p>
            <a:pPr lvl="1" algn="just"/>
            <a:r>
              <a:rPr lang="en-US" smtClean="0">
                <a:solidFill>
                  <a:srgbClr val="404040"/>
                </a:solidFill>
                <a:latin typeface="Arial" pitchFamily="34" charset="0"/>
                <a:cs typeface="Arial" pitchFamily="34" charset="0"/>
              </a:rPr>
              <a:t>If a function/method needs to return more than 1 value, they </a:t>
            </a:r>
            <a:r>
              <a:rPr lang="en-US" b="1" smtClean="0">
                <a:solidFill>
                  <a:srgbClr val="404040"/>
                </a:solidFill>
                <a:latin typeface="Arial" pitchFamily="34" charset="0"/>
                <a:cs typeface="Arial" pitchFamily="34" charset="0"/>
              </a:rPr>
              <a:t>either</a:t>
            </a:r>
            <a:r>
              <a:rPr lang="en-US" smtClean="0">
                <a:solidFill>
                  <a:srgbClr val="404040"/>
                </a:solidFill>
                <a:latin typeface="Arial" pitchFamily="34" charset="0"/>
                <a:cs typeface="Arial" pitchFamily="34" charset="0"/>
              </a:rPr>
              <a:t> can be </a:t>
            </a:r>
            <a:r>
              <a:rPr lang="en-US" b="1" smtClean="0">
                <a:solidFill>
                  <a:srgbClr val="404040"/>
                </a:solidFill>
                <a:latin typeface="Arial" pitchFamily="34" charset="0"/>
                <a:cs typeface="Arial" pitchFamily="34" charset="0"/>
              </a:rPr>
              <a:t>combined in a class </a:t>
            </a:r>
            <a:r>
              <a:rPr lang="en-US" smtClean="0">
                <a:solidFill>
                  <a:srgbClr val="404040"/>
                </a:solidFill>
                <a:latin typeface="Arial" pitchFamily="34" charset="0"/>
                <a:cs typeface="Arial" pitchFamily="34" charset="0"/>
              </a:rPr>
              <a:t>or there is a </a:t>
            </a:r>
            <a:r>
              <a:rPr lang="en-US" b="1" smtClean="0">
                <a:solidFill>
                  <a:srgbClr val="404040"/>
                </a:solidFill>
                <a:latin typeface="Arial" pitchFamily="34" charset="0"/>
                <a:cs typeface="Arial" pitchFamily="34" charset="0"/>
              </a:rPr>
              <a:t>violation </a:t>
            </a:r>
            <a:r>
              <a:rPr lang="en-US" smtClean="0">
                <a:solidFill>
                  <a:srgbClr val="404040"/>
                </a:solidFill>
                <a:latin typeface="Arial" pitchFamily="34" charset="0"/>
                <a:cs typeface="Arial" pitchFamily="34" charset="0"/>
              </a:rPr>
              <a:t>of </a:t>
            </a:r>
            <a:r>
              <a:rPr lang="en-US" b="1" smtClean="0">
                <a:solidFill>
                  <a:srgbClr val="404040"/>
                </a:solidFill>
                <a:latin typeface="Arial" pitchFamily="34" charset="0"/>
                <a:cs typeface="Arial" pitchFamily="34" charset="0"/>
              </a:rPr>
              <a:t>SRP</a:t>
            </a:r>
            <a:endParaRPr lang="en-US" b="1">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Don’t modify input parameters</a:t>
            </a:r>
          </a:p>
          <a:p>
            <a:pPr lvl="1" algn="just"/>
            <a:r>
              <a:rPr lang="en-US" smtClean="0">
                <a:solidFill>
                  <a:srgbClr val="404040"/>
                </a:solidFill>
                <a:latin typeface="Arial" pitchFamily="34" charset="0"/>
                <a:cs typeface="Arial" pitchFamily="34" charset="0"/>
              </a:rPr>
              <a:t>Copy in other variable, if necessary</a:t>
            </a:r>
          </a:p>
          <a:p>
            <a:pPr lvl="1" algn="just"/>
            <a:r>
              <a:rPr lang="en-US" smtClean="0">
                <a:solidFill>
                  <a:srgbClr val="404040"/>
                </a:solidFill>
                <a:latin typeface="Arial" pitchFamily="34" charset="0"/>
                <a:cs typeface="Arial" pitchFamily="34" charset="0"/>
              </a:rPr>
              <a:t>Parameters should reliably have their value across the entire function’s scope</a:t>
            </a:r>
          </a:p>
          <a:p>
            <a:pPr algn="just"/>
            <a:r>
              <a:rPr lang="en-US" b="1" smtClean="0">
                <a:solidFill>
                  <a:srgbClr val="404040"/>
                </a:solidFill>
                <a:latin typeface="Arial" pitchFamily="34" charset="0"/>
                <a:cs typeface="Arial" pitchFamily="34" charset="0"/>
              </a:rPr>
              <a:t>const </a:t>
            </a:r>
            <a:r>
              <a:rPr lang="en-US" smtClean="0">
                <a:solidFill>
                  <a:srgbClr val="404040"/>
                </a:solidFill>
                <a:latin typeface="Arial" pitchFamily="34" charset="0"/>
                <a:cs typeface="Arial" pitchFamily="34" charset="0"/>
              </a:rPr>
              <a:t>and </a:t>
            </a:r>
            <a:r>
              <a:rPr lang="en-US" b="1" smtClean="0">
                <a:solidFill>
                  <a:srgbClr val="404040"/>
                </a:solidFill>
                <a:latin typeface="Arial" pitchFamily="34" charset="0"/>
                <a:cs typeface="Arial" pitchFamily="34" charset="0"/>
              </a:rPr>
              <a:t>const correctness</a:t>
            </a:r>
          </a:p>
          <a:p>
            <a:pPr lvl="1" algn="just"/>
            <a:r>
              <a:rPr lang="en-US" smtClean="0">
                <a:solidFill>
                  <a:srgbClr val="404040"/>
                </a:solidFill>
                <a:latin typeface="Arial" pitchFamily="34" charset="0"/>
                <a:cs typeface="Arial" pitchFamily="34" charset="0"/>
              </a:rPr>
              <a:t>Use </a:t>
            </a:r>
            <a:r>
              <a:rPr lang="en-US" b="1" smtClean="0">
                <a:solidFill>
                  <a:srgbClr val="404040"/>
                </a:solidFill>
                <a:latin typeface="Arial" pitchFamily="34" charset="0"/>
                <a:cs typeface="Arial" pitchFamily="34" charset="0"/>
              </a:rPr>
              <a:t>const </a:t>
            </a:r>
            <a:r>
              <a:rPr lang="en-US" smtClean="0">
                <a:solidFill>
                  <a:srgbClr val="404040"/>
                </a:solidFill>
                <a:latin typeface="Arial" pitchFamily="34" charset="0"/>
                <a:cs typeface="Arial" pitchFamily="34" charset="0"/>
              </a:rPr>
              <a:t>to better communicate your intentions to the compiler:</a:t>
            </a:r>
          </a:p>
          <a:p>
            <a:pPr lvl="2" algn="just"/>
            <a:r>
              <a:rPr lang="en-US" smtClean="0">
                <a:solidFill>
                  <a:srgbClr val="404040"/>
                </a:solidFill>
                <a:latin typeface="Arial" pitchFamily="34" charset="0"/>
                <a:cs typeface="Arial" pitchFamily="34" charset="0"/>
              </a:rPr>
              <a:t>Pass input parameters by (preferrably) </a:t>
            </a:r>
            <a:r>
              <a:rPr lang="en-US" b="1" smtClean="0">
                <a:solidFill>
                  <a:srgbClr val="404040"/>
                </a:solidFill>
                <a:latin typeface="Arial" pitchFamily="34" charset="0"/>
                <a:cs typeface="Arial" pitchFamily="34" charset="0"/>
              </a:rPr>
              <a:t>const reference</a:t>
            </a:r>
            <a:r>
              <a:rPr lang="en-US" smtClean="0">
                <a:solidFill>
                  <a:srgbClr val="404040"/>
                </a:solidFill>
                <a:latin typeface="Arial" pitchFamily="34" charset="0"/>
                <a:cs typeface="Arial" pitchFamily="34" charset="0"/>
              </a:rPr>
              <a:t> or </a:t>
            </a:r>
            <a:r>
              <a:rPr lang="en-US" b="1" smtClean="0">
                <a:solidFill>
                  <a:srgbClr val="404040"/>
                </a:solidFill>
                <a:latin typeface="Arial" pitchFamily="34" charset="0"/>
                <a:cs typeface="Arial" pitchFamily="34" charset="0"/>
              </a:rPr>
              <a:t>pointer-to-const</a:t>
            </a:r>
            <a:r>
              <a:rPr lang="en-US" smtClean="0">
                <a:solidFill>
                  <a:srgbClr val="404040"/>
                </a:solidFill>
                <a:latin typeface="Arial" pitchFamily="34" charset="0"/>
                <a:cs typeface="Arial" pitchFamily="34" charset="0"/>
              </a:rPr>
              <a:t> wherever possible</a:t>
            </a:r>
          </a:p>
          <a:p>
            <a:pPr lvl="2" algn="just"/>
            <a:r>
              <a:rPr lang="en-US" smtClean="0">
                <a:solidFill>
                  <a:srgbClr val="404040"/>
                </a:solidFill>
                <a:latin typeface="Arial" pitchFamily="34" charset="0"/>
                <a:cs typeface="Arial" pitchFamily="34" charset="0"/>
              </a:rPr>
              <a:t>Declare methods </a:t>
            </a:r>
            <a:r>
              <a:rPr lang="en-US" b="1" smtClean="0">
                <a:solidFill>
                  <a:srgbClr val="404040"/>
                </a:solidFill>
                <a:latin typeface="Arial" pitchFamily="34" charset="0"/>
                <a:cs typeface="Arial" pitchFamily="34" charset="0"/>
              </a:rPr>
              <a:t>const</a:t>
            </a:r>
            <a:r>
              <a:rPr lang="en-US" smtClean="0">
                <a:solidFill>
                  <a:srgbClr val="404040"/>
                </a:solidFill>
                <a:latin typeface="Arial" pitchFamily="34" charset="0"/>
                <a:cs typeface="Arial" pitchFamily="34" charset="0"/>
              </a:rPr>
              <a:t> wherever possible</a:t>
            </a:r>
          </a:p>
          <a:p>
            <a:pPr lvl="2" algn="just"/>
            <a:r>
              <a:rPr lang="en-US" smtClean="0">
                <a:solidFill>
                  <a:srgbClr val="404040"/>
                </a:solidFill>
                <a:latin typeface="Arial" pitchFamily="34" charset="0"/>
                <a:cs typeface="Arial" pitchFamily="34" charset="0"/>
              </a:rPr>
              <a:t>Example benefits</a:t>
            </a:r>
          </a:p>
          <a:p>
            <a:pPr lvl="3" algn="just"/>
            <a:r>
              <a:rPr lang="en-US" smtClean="0">
                <a:solidFill>
                  <a:srgbClr val="404040"/>
                </a:solidFill>
                <a:latin typeface="Arial" pitchFamily="34" charset="0"/>
                <a:cs typeface="Arial" pitchFamily="34" charset="0"/>
              </a:rPr>
              <a:t>Calling methods on </a:t>
            </a:r>
            <a:r>
              <a:rPr lang="en-US" b="1" smtClean="0">
                <a:solidFill>
                  <a:srgbClr val="404040"/>
                </a:solidFill>
                <a:latin typeface="Arial" pitchFamily="34" charset="0"/>
                <a:cs typeface="Arial" pitchFamily="34" charset="0"/>
              </a:rPr>
              <a:t>const</a:t>
            </a:r>
            <a:r>
              <a:rPr lang="en-US" smtClean="0">
                <a:solidFill>
                  <a:srgbClr val="404040"/>
                </a:solidFill>
                <a:latin typeface="Arial" pitchFamily="34" charset="0"/>
                <a:cs typeface="Arial" pitchFamily="34" charset="0"/>
              </a:rPr>
              <a:t> objects</a:t>
            </a:r>
          </a:p>
          <a:p>
            <a:pPr lvl="3" algn="just"/>
            <a:r>
              <a:rPr lang="en-US" smtClean="0">
                <a:solidFill>
                  <a:srgbClr val="404040"/>
                </a:solidFill>
                <a:latin typeface="Arial" pitchFamily="34" charset="0"/>
                <a:cs typeface="Arial" pitchFamily="34" charset="0"/>
              </a:rPr>
              <a:t>Binding references to </a:t>
            </a:r>
            <a:r>
              <a:rPr lang="en-US" b="1" smtClean="0">
                <a:solidFill>
                  <a:srgbClr val="404040"/>
                </a:solidFill>
                <a:latin typeface="Arial" pitchFamily="34" charset="0"/>
                <a:cs typeface="Arial" pitchFamily="34" charset="0"/>
              </a:rPr>
              <a:t>temporary</a:t>
            </a:r>
            <a:r>
              <a:rPr lang="en-US" smtClean="0">
                <a:solidFill>
                  <a:srgbClr val="404040"/>
                </a:solidFill>
                <a:latin typeface="Arial" pitchFamily="34" charset="0"/>
                <a:cs typeface="Arial" pitchFamily="34" charset="0"/>
              </a:rPr>
              <a:t> objects</a:t>
            </a:r>
            <a:endParaRPr lang="en-US" smtClean="0">
              <a:solidFill>
                <a:srgbClr val="C0000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Example: MessageBus, Message with </a:t>
            </a:r>
            <a:r>
              <a:rPr lang="en-US" i="1" smtClean="0">
                <a:solidFill>
                  <a:srgbClr val="404040"/>
                </a:solidFill>
                <a:latin typeface="Arial" pitchFamily="34" charset="0"/>
                <a:cs typeface="Arial" pitchFamily="34" charset="0"/>
              </a:rPr>
              <a:t>dispatch() const</a:t>
            </a:r>
            <a:r>
              <a:rPr lang="en-US" smtClean="0">
                <a:solidFill>
                  <a:srgbClr val="404040"/>
                </a:solidFill>
                <a:latin typeface="Arial" pitchFamily="34" charset="0"/>
                <a:cs typeface="Arial" pitchFamily="34" charset="0"/>
              </a:rPr>
              <a:t> method</a:t>
            </a: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b="1" smtClean="0">
                <a:solidFill>
                  <a:srgbClr val="404040"/>
                </a:solidFill>
                <a:latin typeface="Century" pitchFamily="18" charset="0"/>
              </a:rPr>
              <a:t>const</a:t>
            </a:r>
            <a:r>
              <a:rPr lang="en-US" smtClean="0">
                <a:solidFill>
                  <a:srgbClr val="404040"/>
                </a:solidFill>
                <a:latin typeface="Century" pitchFamily="18" charset="0"/>
              </a:rPr>
              <a:t> &amp; </a:t>
            </a:r>
            <a:r>
              <a:rPr lang="en-US" b="1" smtClean="0">
                <a:solidFill>
                  <a:srgbClr val="404040"/>
                </a:solidFill>
                <a:latin typeface="Century" pitchFamily="18" charset="0"/>
              </a:rPr>
              <a:t>const </a:t>
            </a:r>
            <a:r>
              <a:rPr lang="en-US" smtClean="0">
                <a:solidFill>
                  <a:srgbClr val="404040"/>
                </a:solidFill>
                <a:latin typeface="Century" pitchFamily="18" charset="0"/>
              </a:rPr>
              <a:t>correctness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131308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92500"/>
          </a:bodyPr>
          <a:lstStyle/>
          <a:p>
            <a:pPr algn="just"/>
            <a:r>
              <a:rPr lang="en-US" smtClean="0">
                <a:solidFill>
                  <a:srgbClr val="404040"/>
                </a:solidFill>
                <a:latin typeface="Arial" pitchFamily="34" charset="0"/>
                <a:cs typeface="Arial" pitchFamily="34" charset="0"/>
              </a:rPr>
              <a:t>Prefer </a:t>
            </a:r>
            <a:r>
              <a:rPr lang="en-US" b="1" smtClean="0">
                <a:solidFill>
                  <a:srgbClr val="404040"/>
                </a:solidFill>
                <a:latin typeface="Arial" pitchFamily="34" charset="0"/>
                <a:cs typeface="Arial" pitchFamily="34" charset="0"/>
              </a:rPr>
              <a:t>pass by (const) reference</a:t>
            </a:r>
            <a:r>
              <a:rPr lang="en-US" smtClean="0">
                <a:solidFill>
                  <a:srgbClr val="404040"/>
                </a:solidFill>
                <a:latin typeface="Arial" pitchFamily="34" charset="0"/>
                <a:cs typeface="Arial" pitchFamily="34" charset="0"/>
              </a:rPr>
              <a:t> when you can</a:t>
            </a:r>
          </a:p>
          <a:p>
            <a:pPr lvl="1" algn="just"/>
            <a:r>
              <a:rPr lang="en-US" b="1" smtClean="0">
                <a:solidFill>
                  <a:srgbClr val="404040"/>
                </a:solidFill>
                <a:latin typeface="Arial" pitchFamily="34" charset="0"/>
                <a:cs typeface="Arial" pitchFamily="34" charset="0"/>
              </a:rPr>
              <a:t>Beware</a:t>
            </a:r>
            <a:r>
              <a:rPr lang="en-US" smtClean="0">
                <a:solidFill>
                  <a:srgbClr val="404040"/>
                </a:solidFill>
                <a:latin typeface="Arial" pitchFamily="34" charset="0"/>
                <a:cs typeface="Arial" pitchFamily="34" charset="0"/>
              </a:rPr>
              <a:t> not to </a:t>
            </a:r>
            <a:r>
              <a:rPr lang="en-US" smtClean="0">
                <a:solidFill>
                  <a:srgbClr val="C00000"/>
                </a:solidFill>
                <a:latin typeface="Arial" pitchFamily="34" charset="0"/>
                <a:cs typeface="Arial" pitchFamily="34" charset="0"/>
              </a:rPr>
              <a:t>return </a:t>
            </a:r>
            <a:r>
              <a:rPr lang="en-US" b="1" smtClean="0">
                <a:solidFill>
                  <a:srgbClr val="C00000"/>
                </a:solidFill>
                <a:latin typeface="Arial" pitchFamily="34" charset="0"/>
                <a:cs typeface="Arial" pitchFamily="34" charset="0"/>
              </a:rPr>
              <a:t>reference or pointer</a:t>
            </a:r>
            <a:r>
              <a:rPr lang="en-US" smtClean="0">
                <a:solidFill>
                  <a:srgbClr val="C00000"/>
                </a:solidFill>
                <a:latin typeface="Arial" pitchFamily="34" charset="0"/>
                <a:cs typeface="Arial" pitchFamily="34" charset="0"/>
              </a:rPr>
              <a:t> to </a:t>
            </a:r>
            <a:r>
              <a:rPr lang="en-US" b="1" smtClean="0">
                <a:solidFill>
                  <a:srgbClr val="C00000"/>
                </a:solidFill>
                <a:latin typeface="Arial" pitchFamily="34" charset="0"/>
                <a:cs typeface="Arial" pitchFamily="34" charset="0"/>
              </a:rPr>
              <a:t>stack object</a:t>
            </a:r>
            <a:r>
              <a:rPr lang="en-US" smtClean="0">
                <a:solidFill>
                  <a:srgbClr val="404040"/>
                </a:solidFill>
                <a:latin typeface="Arial" pitchFamily="34" charset="0"/>
                <a:cs typeface="Arial" pitchFamily="34" charset="0"/>
              </a:rPr>
              <a:t>!</a:t>
            </a:r>
          </a:p>
          <a:p>
            <a:pPr algn="just"/>
            <a:r>
              <a:rPr lang="en-US" smtClean="0">
                <a:solidFill>
                  <a:srgbClr val="404040"/>
                </a:solidFill>
                <a:latin typeface="Arial" pitchFamily="34" charset="0"/>
                <a:cs typeface="Arial" pitchFamily="34" charset="0"/>
              </a:rPr>
              <a:t>(C++11 and above) </a:t>
            </a:r>
            <a:r>
              <a:rPr lang="en-US" b="1" smtClean="0">
                <a:solidFill>
                  <a:srgbClr val="404040"/>
                </a:solidFill>
                <a:latin typeface="Arial" pitchFamily="34" charset="0"/>
                <a:cs typeface="Arial" pitchFamily="34" charset="0"/>
              </a:rPr>
              <a:t>never</a:t>
            </a:r>
            <a:r>
              <a:rPr lang="en-US" smtClean="0">
                <a:solidFill>
                  <a:srgbClr val="404040"/>
                </a:solidFill>
                <a:latin typeface="Arial" pitchFamily="34" charset="0"/>
                <a:cs typeface="Arial" pitchFamily="34" charset="0"/>
              </a:rPr>
              <a:t> use </a:t>
            </a:r>
            <a:r>
              <a:rPr lang="en-US" b="1" smtClean="0">
                <a:solidFill>
                  <a:srgbClr val="404040"/>
                </a:solidFill>
                <a:latin typeface="Arial" pitchFamily="34" charset="0"/>
                <a:cs typeface="Arial" pitchFamily="34" charset="0"/>
              </a:rPr>
              <a:t>raw pointers or references </a:t>
            </a:r>
            <a:r>
              <a:rPr lang="en-US" smtClean="0">
                <a:solidFill>
                  <a:srgbClr val="404040"/>
                </a:solidFill>
                <a:latin typeface="Arial" pitchFamily="34" charset="0"/>
                <a:cs typeface="Arial" pitchFamily="34" charset="0"/>
              </a:rPr>
              <a:t>to transfer </a:t>
            </a:r>
            <a:r>
              <a:rPr lang="en-US" b="1" smtClean="0">
                <a:solidFill>
                  <a:srgbClr val="404040"/>
                </a:solidFill>
                <a:latin typeface="Arial" pitchFamily="34" charset="0"/>
                <a:cs typeface="Arial" pitchFamily="34" charset="0"/>
              </a:rPr>
              <a:t>ownership</a:t>
            </a:r>
            <a:r>
              <a:rPr lang="en-US" smtClean="0">
                <a:solidFill>
                  <a:srgbClr val="404040"/>
                </a:solidFill>
                <a:latin typeface="Arial" pitchFamily="34" charset="0"/>
                <a:cs typeface="Arial" pitchFamily="34" charset="0"/>
              </a:rPr>
              <a:t>!</a:t>
            </a:r>
          </a:p>
          <a:p>
            <a:pPr lvl="1" algn="just"/>
            <a:r>
              <a:rPr lang="en-US" smtClean="0">
                <a:solidFill>
                  <a:srgbClr val="404040"/>
                </a:solidFill>
                <a:latin typeface="Arial" pitchFamily="34" charset="0"/>
                <a:cs typeface="Arial" pitchFamily="34" charset="0"/>
              </a:rPr>
              <a:t>Factories should return either </a:t>
            </a:r>
            <a:r>
              <a:rPr lang="en-US" b="1" i="1" smtClean="0">
                <a:solidFill>
                  <a:srgbClr val="404040"/>
                </a:solidFill>
                <a:latin typeface="Arial" pitchFamily="34" charset="0"/>
                <a:cs typeface="Arial" pitchFamily="34" charset="0"/>
              </a:rPr>
              <a:t>std::unique_ptr</a:t>
            </a:r>
            <a:r>
              <a:rPr lang="en-US" i="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or </a:t>
            </a:r>
            <a:r>
              <a:rPr lang="en-US" b="1" i="1" smtClean="0">
                <a:solidFill>
                  <a:srgbClr val="404040"/>
                </a:solidFill>
                <a:latin typeface="Arial" pitchFamily="34" charset="0"/>
                <a:cs typeface="Arial" pitchFamily="34" charset="0"/>
              </a:rPr>
              <a:t>std::shared_ptr</a:t>
            </a:r>
          </a:p>
          <a:p>
            <a:pPr algn="just"/>
            <a:r>
              <a:rPr lang="en-US" smtClean="0">
                <a:solidFill>
                  <a:srgbClr val="404040"/>
                </a:solidFill>
                <a:latin typeface="Arial" pitchFamily="34" charset="0"/>
                <a:cs typeface="Arial" pitchFamily="34" charset="0"/>
              </a:rPr>
              <a:t>Private methods can omit some runtime checks if public methods guard object’s state (as they should)</a:t>
            </a:r>
          </a:p>
          <a:p>
            <a:pPr algn="just"/>
            <a:r>
              <a:rPr lang="en-US" smtClean="0">
                <a:solidFill>
                  <a:srgbClr val="404040"/>
                </a:solidFill>
                <a:latin typeface="Arial" pitchFamily="34" charset="0"/>
                <a:cs typeface="Arial" pitchFamily="34" charset="0"/>
              </a:rPr>
              <a:t>Multiple exit points – discussion</a:t>
            </a:r>
          </a:p>
          <a:p>
            <a:pPr lvl="1" algn="just"/>
            <a:r>
              <a:rPr lang="en-US" smtClean="0">
                <a:solidFill>
                  <a:srgbClr val="404040"/>
                </a:solidFill>
                <a:latin typeface="Arial" pitchFamily="34" charset="0"/>
                <a:cs typeface="Arial" pitchFamily="34" charset="0"/>
              </a:rPr>
              <a:t>Use early </a:t>
            </a:r>
            <a:r>
              <a:rPr lang="en-US" b="1" i="1" smtClean="0">
                <a:solidFill>
                  <a:srgbClr val="404040"/>
                </a:solidFill>
                <a:latin typeface="Arial" pitchFamily="34" charset="0"/>
                <a:cs typeface="Arial" pitchFamily="34" charset="0"/>
              </a:rPr>
              <a:t>return</a:t>
            </a:r>
            <a:r>
              <a:rPr lang="en-US" smtClean="0">
                <a:solidFill>
                  <a:srgbClr val="404040"/>
                </a:solidFill>
                <a:latin typeface="Arial" pitchFamily="34" charset="0"/>
                <a:cs typeface="Arial" pitchFamily="34" charset="0"/>
              </a:rPr>
              <a:t> if it improves readability!</a:t>
            </a:r>
          </a:p>
          <a:p>
            <a:pPr algn="just"/>
            <a:r>
              <a:rPr lang="en-US" smtClean="0">
                <a:solidFill>
                  <a:srgbClr val="404040"/>
                </a:solidFill>
                <a:latin typeface="Arial" pitchFamily="34" charset="0"/>
                <a:cs typeface="Arial" pitchFamily="34" charset="0"/>
              </a:rPr>
              <a:t>Beware with </a:t>
            </a:r>
            <a:r>
              <a:rPr lang="en-US" b="1" i="1" smtClean="0">
                <a:solidFill>
                  <a:srgbClr val="404040"/>
                </a:solidFill>
                <a:latin typeface="Arial" pitchFamily="34" charset="0"/>
                <a:cs typeface="Arial" pitchFamily="34" charset="0"/>
              </a:rPr>
              <a:t>recursion</a:t>
            </a:r>
          </a:p>
          <a:p>
            <a:pPr lvl="1" algn="just"/>
            <a:r>
              <a:rPr lang="en-US" smtClean="0">
                <a:solidFill>
                  <a:srgbClr val="404040"/>
                </a:solidFill>
                <a:latin typeface="Arial" pitchFamily="34" charset="0"/>
                <a:cs typeface="Arial" pitchFamily="34" charset="0"/>
              </a:rPr>
              <a:t>Can always be reworked iteratively – trade heap for stack space</a:t>
            </a:r>
            <a:endParaRPr lang="en-US" smtClean="0">
              <a:solidFill>
                <a:srgbClr val="C00000"/>
              </a:solidFill>
              <a:latin typeface="Arial" pitchFamily="34" charset="0"/>
              <a:cs typeface="Arial" pitchFamily="34" charset="0"/>
            </a:endParaRPr>
          </a:p>
          <a:p>
            <a:pPr lvl="3" algn="just"/>
            <a:endParaRPr lang="en-US" i="1" smtClean="0">
              <a:solidFill>
                <a:srgbClr val="C00000"/>
              </a:solidFill>
              <a:latin typeface="Arial" pitchFamily="34" charset="0"/>
              <a:cs typeface="Arial" pitchFamily="34" charset="0"/>
            </a:endParaRP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b="1">
                <a:solidFill>
                  <a:srgbClr val="404040"/>
                </a:solidFill>
                <a:latin typeface="Century" pitchFamily="18" charset="0"/>
              </a:rPr>
              <a:t>M</a:t>
            </a:r>
            <a:r>
              <a:rPr lang="en-US" b="1" smtClean="0">
                <a:solidFill>
                  <a:srgbClr val="404040"/>
                </a:solidFill>
                <a:latin typeface="Century" pitchFamily="18" charset="0"/>
              </a:rPr>
              <a:t>isc</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11150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i="1" smtClean="0">
                <a:solidFill>
                  <a:srgbClr val="404040"/>
                </a:solidFill>
                <a:latin typeface="Arial" pitchFamily="34" charset="0"/>
                <a:cs typeface="Arial" pitchFamily="34" charset="0"/>
              </a:rPr>
              <a:t>fixme_temp_measure.cpp</a:t>
            </a:r>
          </a:p>
          <a:p>
            <a:pPr algn="just"/>
            <a:r>
              <a:rPr lang="en-US" i="1" smtClean="0">
                <a:solidFill>
                  <a:srgbClr val="404040"/>
                </a:solidFill>
                <a:latin typeface="Arial" pitchFamily="34" charset="0"/>
                <a:cs typeface="Arial" pitchFamily="34" charset="0"/>
              </a:rPr>
              <a:t>fixme_complex.cpp</a:t>
            </a:r>
          </a:p>
          <a:p>
            <a:pPr algn="just"/>
            <a:r>
              <a:rPr lang="en-US" i="1" smtClean="0">
                <a:solidFill>
                  <a:srgbClr val="404040"/>
                </a:solidFill>
                <a:latin typeface="Arial" pitchFamily="34" charset="0"/>
                <a:cs typeface="Arial" pitchFamily="34" charset="0"/>
              </a:rPr>
              <a:t>fixme_AStar.cpp</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Functions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Exercises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011302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Error Handling</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If assert, throw except catch errno!</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DDE9EC"/>
                </a:solidFill>
              </a:rPr>
              <a:pPr/>
              <a:t>38</a:t>
            </a:fld>
            <a:endParaRPr lang="en-US">
              <a:solidFill>
                <a:srgbClr val="DDE9EC"/>
              </a:solidFill>
            </a:endParaRPr>
          </a:p>
        </p:txBody>
      </p:sp>
    </p:spTree>
    <p:extLst>
      <p:ext uri="{BB962C8B-B14F-4D97-AF65-F5344CB8AC3E}">
        <p14:creationId xmlns:p14="http://schemas.microsoft.com/office/powerpoint/2010/main" val="750888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85000" lnSpcReduction="20000"/>
          </a:bodyPr>
          <a:lstStyle/>
          <a:p>
            <a:pPr algn="just"/>
            <a:r>
              <a:rPr lang="en-US" smtClean="0">
                <a:solidFill>
                  <a:srgbClr val="404040"/>
                </a:solidFill>
                <a:latin typeface="Arial" pitchFamily="34" charset="0"/>
                <a:cs typeface="Arial" pitchFamily="34" charset="0"/>
              </a:rPr>
              <a:t>Use </a:t>
            </a:r>
            <a:r>
              <a:rPr lang="en-US" b="1" i="1" smtClean="0">
                <a:solidFill>
                  <a:srgbClr val="404040"/>
                </a:solidFill>
                <a:latin typeface="Arial" pitchFamily="34" charset="0"/>
                <a:cs typeface="Arial" pitchFamily="34" charset="0"/>
              </a:rPr>
              <a:t>conditionals</a:t>
            </a:r>
            <a:r>
              <a:rPr lang="en-US" i="1" smtClean="0">
                <a:solidFill>
                  <a:srgbClr val="404040"/>
                </a:solidFill>
                <a:latin typeface="Arial" pitchFamily="34" charset="0"/>
                <a:cs typeface="Arial" pitchFamily="34" charset="0"/>
              </a:rPr>
              <a:t> </a:t>
            </a:r>
            <a:r>
              <a:rPr lang="en-US" smtClean="0">
                <a:solidFill>
                  <a:srgbClr val="404040"/>
                </a:solidFill>
                <a:latin typeface="Arial" pitchFamily="34" charset="0"/>
                <a:cs typeface="Arial" pitchFamily="34" charset="0"/>
              </a:rPr>
              <a:t>(</a:t>
            </a:r>
            <a:r>
              <a:rPr lang="en-US" i="1" smtClean="0">
                <a:solidFill>
                  <a:srgbClr val="404040"/>
                </a:solidFill>
                <a:latin typeface="Arial" pitchFamily="34" charset="0"/>
                <a:cs typeface="Arial" pitchFamily="34" charset="0"/>
              </a:rPr>
              <a:t>if, while, etc.</a:t>
            </a:r>
            <a:r>
              <a:rPr lang="en-US" smtClean="0">
                <a:solidFill>
                  <a:srgbClr val="404040"/>
                </a:solidFill>
                <a:latin typeface="Arial" pitchFamily="34" charset="0"/>
                <a:cs typeface="Arial" pitchFamily="34" charset="0"/>
              </a:rPr>
              <a:t>) for </a:t>
            </a:r>
            <a:r>
              <a:rPr lang="en-US" b="1" i="1" smtClean="0">
                <a:solidFill>
                  <a:srgbClr val="404040"/>
                </a:solidFill>
                <a:latin typeface="Arial" pitchFamily="34" charset="0"/>
                <a:cs typeface="Arial" pitchFamily="34" charset="0"/>
              </a:rPr>
              <a:t>normal code flow </a:t>
            </a:r>
            <a:r>
              <a:rPr lang="en-US" smtClean="0">
                <a:solidFill>
                  <a:srgbClr val="404040"/>
                </a:solidFill>
                <a:latin typeface="Arial" pitchFamily="34" charset="0"/>
                <a:cs typeface="Arial" pitchFamily="34" charset="0"/>
              </a:rPr>
              <a:t>normal circumstances. Use them also when validating user input, data from external source, etc.</a:t>
            </a:r>
          </a:p>
          <a:p>
            <a:pPr lvl="1" algn="just"/>
            <a:r>
              <a:rPr lang="en-US" smtClean="0">
                <a:solidFill>
                  <a:schemeClr val="tx1"/>
                </a:solidFill>
                <a:latin typeface="Arial" pitchFamily="34" charset="0"/>
                <a:cs typeface="Arial" pitchFamily="34" charset="0"/>
              </a:rPr>
              <a:t>Example</a:t>
            </a:r>
            <a:r>
              <a:rPr lang="en-US" smtClean="0">
                <a:solidFill>
                  <a:srgbClr val="404040"/>
                </a:solidFill>
                <a:latin typeface="Arial" pitchFamily="34" charset="0"/>
                <a:cs typeface="Arial" pitchFamily="34" charset="0"/>
              </a:rPr>
              <a:t>: Too short string entered for a new password.</a:t>
            </a:r>
          </a:p>
          <a:p>
            <a:pPr lvl="2" algn="just"/>
            <a:r>
              <a:rPr lang="en-US" smtClean="0">
                <a:solidFill>
                  <a:srgbClr val="404040"/>
                </a:solidFill>
                <a:latin typeface="Arial" pitchFamily="34" charset="0"/>
                <a:cs typeface="Arial" pitchFamily="34" charset="0"/>
              </a:rPr>
              <a:t>This </a:t>
            </a:r>
            <a:r>
              <a:rPr lang="en-US" b="1" smtClean="0">
                <a:solidFill>
                  <a:srgbClr val="404040"/>
                </a:solidFill>
                <a:latin typeface="Arial" pitchFamily="34" charset="0"/>
                <a:cs typeface="Arial" pitchFamily="34" charset="0"/>
              </a:rPr>
              <a:t>should not be treated </a:t>
            </a:r>
            <a:r>
              <a:rPr lang="en-US" smtClean="0">
                <a:solidFill>
                  <a:srgbClr val="404040"/>
                </a:solidFill>
                <a:latin typeface="Arial" pitchFamily="34" charset="0"/>
                <a:cs typeface="Arial" pitchFamily="34" charset="0"/>
              </a:rPr>
              <a:t>neither as a program error nor as runtime exceptional condition: </a:t>
            </a:r>
            <a:r>
              <a:rPr lang="en-US" b="1" smtClean="0">
                <a:solidFill>
                  <a:srgbClr val="404040"/>
                </a:solidFill>
                <a:latin typeface="Arial" pitchFamily="34" charset="0"/>
                <a:cs typeface="Arial" pitchFamily="34" charset="0"/>
              </a:rPr>
              <a:t>not under your control</a:t>
            </a:r>
            <a:r>
              <a:rPr lang="en-US" smtClean="0">
                <a:solidFill>
                  <a:srgbClr val="404040"/>
                </a:solidFill>
                <a:latin typeface="Arial" pitchFamily="34" charset="0"/>
                <a:cs typeface="Arial" pitchFamily="34" charset="0"/>
              </a:rPr>
              <a:t>! (neither developers’ nor integrators’). It can’t be prevented</a:t>
            </a:r>
          </a:p>
          <a:p>
            <a:pPr lvl="1" algn="just"/>
            <a:r>
              <a:rPr lang="en-US" smtClean="0">
                <a:solidFill>
                  <a:schemeClr val="tx1"/>
                </a:solidFill>
                <a:latin typeface="Arial" pitchFamily="34" charset="0"/>
                <a:cs typeface="Arial" pitchFamily="34" charset="0"/>
              </a:rPr>
              <a:t>Example</a:t>
            </a:r>
            <a:r>
              <a:rPr lang="en-US" smtClean="0">
                <a:solidFill>
                  <a:srgbClr val="404040"/>
                </a:solidFill>
                <a:latin typeface="Arial" pitchFamily="34" charset="0"/>
                <a:cs typeface="Arial" pitchFamily="34" charset="0"/>
              </a:rPr>
              <a:t>: User enters arbitrary symbols instead of a number (when the input widget doesn’ have built-in control)</a:t>
            </a:r>
          </a:p>
          <a:p>
            <a:pPr lvl="2" algn="just"/>
            <a:r>
              <a:rPr lang="en-US" smtClean="0">
                <a:solidFill>
                  <a:srgbClr val="C00000"/>
                </a:solidFill>
                <a:latin typeface="Arial" pitchFamily="34" charset="0"/>
                <a:cs typeface="Arial" pitchFamily="34" charset="0"/>
              </a:rPr>
              <a:t>Incorrect handling: throw an exception</a:t>
            </a:r>
          </a:p>
          <a:p>
            <a:pPr lvl="2" algn="just"/>
            <a:r>
              <a:rPr lang="en-US" smtClean="0">
                <a:solidFill>
                  <a:srgbClr val="00B050"/>
                </a:solidFill>
                <a:latin typeface="Arial" pitchFamily="34" charset="0"/>
                <a:cs typeface="Arial" pitchFamily="34" charset="0"/>
              </a:rPr>
              <a:t>Correct handling: (for a console application) this could be a </a:t>
            </a:r>
            <a:r>
              <a:rPr lang="en-US" b="1" i="1" smtClean="0">
                <a:solidFill>
                  <a:srgbClr val="00B050"/>
                </a:solidFill>
                <a:latin typeface="Arial" pitchFamily="34" charset="0"/>
                <a:cs typeface="Arial" pitchFamily="34" charset="0"/>
              </a:rPr>
              <a:t>do / while </a:t>
            </a:r>
            <a:r>
              <a:rPr lang="en-US" smtClean="0">
                <a:solidFill>
                  <a:srgbClr val="00B050"/>
                </a:solidFill>
                <a:latin typeface="Arial" pitchFamily="34" charset="0"/>
                <a:cs typeface="Arial" pitchFamily="34" charset="0"/>
              </a:rPr>
              <a:t>loop with proper prompt (i.e. “Please enter an integer:”)</a:t>
            </a:r>
          </a:p>
          <a:p>
            <a:pPr lvl="1" algn="just"/>
            <a:r>
              <a:rPr lang="en-US" smtClean="0">
                <a:solidFill>
                  <a:schemeClr val="tx1"/>
                </a:solidFill>
                <a:latin typeface="Arial" pitchFamily="34" charset="0"/>
                <a:cs typeface="Arial" pitchFamily="34" charset="0"/>
              </a:rPr>
              <a:t>Example: Phonebook class with </a:t>
            </a:r>
            <a:r>
              <a:rPr lang="en-US" b="1" i="1" smtClean="0">
                <a:solidFill>
                  <a:schemeClr val="tx1"/>
                </a:solidFill>
                <a:latin typeface="Arial" pitchFamily="34" charset="0"/>
                <a:cs typeface="Arial" pitchFamily="34" charset="0"/>
              </a:rPr>
              <a:t>findContact()</a:t>
            </a:r>
            <a:r>
              <a:rPr lang="en-US" smtClean="0">
                <a:solidFill>
                  <a:schemeClr val="tx1"/>
                </a:solidFill>
                <a:latin typeface="Arial" pitchFamily="34" charset="0"/>
                <a:cs typeface="Arial" pitchFamily="34" charset="0"/>
              </a:rPr>
              <a:t> method returning a list of Contacts matching the criteria. Situation: no contacts are found.</a:t>
            </a:r>
          </a:p>
          <a:p>
            <a:pPr lvl="2" algn="just"/>
            <a:r>
              <a:rPr lang="en-US" smtClean="0">
                <a:solidFill>
                  <a:srgbClr val="C00000"/>
                </a:solidFill>
                <a:latin typeface="Arial" pitchFamily="34" charset="0"/>
                <a:cs typeface="Arial" pitchFamily="34" charset="0"/>
              </a:rPr>
              <a:t>Incorrect handling: throw an exception</a:t>
            </a:r>
          </a:p>
          <a:p>
            <a:pPr lvl="2" algn="just"/>
            <a:r>
              <a:rPr lang="en-US">
                <a:solidFill>
                  <a:srgbClr val="00B050"/>
                </a:solidFill>
                <a:latin typeface="Arial" pitchFamily="34" charset="0"/>
                <a:cs typeface="Arial" pitchFamily="34" charset="0"/>
              </a:rPr>
              <a:t>Correct handling: </a:t>
            </a:r>
            <a:r>
              <a:rPr lang="en-US" smtClean="0">
                <a:solidFill>
                  <a:srgbClr val="00B050"/>
                </a:solidFill>
                <a:latin typeface="Arial" pitchFamily="34" charset="0"/>
                <a:cs typeface="Arial" pitchFamily="34" charset="0"/>
              </a:rPr>
              <a:t>return empty list (it’s a perfectly normal situation)</a:t>
            </a:r>
          </a:p>
          <a:p>
            <a:pPr algn="just"/>
            <a:r>
              <a:rPr lang="en-US" b="1" smtClean="0">
                <a:solidFill>
                  <a:srgbClr val="404040"/>
                </a:solidFill>
                <a:latin typeface="Arial" pitchFamily="34" charset="0"/>
                <a:cs typeface="Arial" pitchFamily="34" charset="0"/>
              </a:rPr>
              <a:t>Never</a:t>
            </a:r>
            <a:r>
              <a:rPr lang="en-US" smtClean="0">
                <a:solidFill>
                  <a:srgbClr val="404040"/>
                </a:solidFill>
                <a:latin typeface="Arial" pitchFamily="34" charset="0"/>
                <a:cs typeface="Arial" pitchFamily="34" charset="0"/>
              </a:rPr>
              <a:t> silently </a:t>
            </a:r>
            <a:r>
              <a:rPr lang="en-US" b="1" smtClean="0">
                <a:solidFill>
                  <a:srgbClr val="404040"/>
                </a:solidFill>
                <a:latin typeface="Arial" pitchFamily="34" charset="0"/>
                <a:cs typeface="Arial" pitchFamily="34" charset="0"/>
              </a:rPr>
              <a:t>ignore</a:t>
            </a:r>
            <a:r>
              <a:rPr lang="en-US" smtClean="0">
                <a:solidFill>
                  <a:srgbClr val="404040"/>
                </a:solidFill>
                <a:latin typeface="Arial" pitchFamily="34" charset="0"/>
                <a:cs typeface="Arial" pitchFamily="34" charset="0"/>
              </a:rPr>
              <a:t> an error!</a:t>
            </a:r>
          </a:p>
          <a:p>
            <a:pPr lvl="1" algn="just"/>
            <a:r>
              <a:rPr lang="en-US" smtClean="0">
                <a:solidFill>
                  <a:srgbClr val="404040"/>
                </a:solidFill>
                <a:latin typeface="Arial" pitchFamily="34" charset="0"/>
                <a:cs typeface="Arial" pitchFamily="34" charset="0"/>
              </a:rPr>
              <a:t>Example: A Widget has a Shape: </a:t>
            </a:r>
            <a:r>
              <a:rPr lang="en-US" i="1" smtClean="0">
                <a:solidFill>
                  <a:srgbClr val="C00000"/>
                </a:solidFill>
                <a:latin typeface="Arial" pitchFamily="34" charset="0"/>
                <a:cs typeface="Arial" pitchFamily="34" charset="0"/>
              </a:rPr>
              <a:t>if (shape != nullptr) {//use shape}</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Error Handling</a:t>
            </a:r>
            <a:br>
              <a:rPr lang="en-US" sz="2000" i="1" smtClean="0">
                <a:solidFill>
                  <a:srgbClr val="404040"/>
                </a:solidFill>
                <a:latin typeface="Century" pitchFamily="18" charset="0"/>
              </a:rPr>
            </a:br>
            <a:r>
              <a:rPr lang="en-US" smtClean="0">
                <a:solidFill>
                  <a:srgbClr val="404040"/>
                </a:solidFill>
                <a:latin typeface="Century" pitchFamily="18" charset="0"/>
              </a:rPr>
              <a:t>Conditionals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39</a:t>
            </a:fld>
            <a:endParaRPr lang="en-US">
              <a:solidFill>
                <a:srgbClr val="464653"/>
              </a:solidFill>
            </a:endParaRPr>
          </a:p>
        </p:txBody>
      </p:sp>
    </p:spTree>
    <p:extLst>
      <p:ext uri="{BB962C8B-B14F-4D97-AF65-F5344CB8AC3E}">
        <p14:creationId xmlns:p14="http://schemas.microsoft.com/office/powerpoint/2010/main" val="1304768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Introduction</a:t>
            </a:r>
            <a:br>
              <a:rPr lang="en-US" smtClean="0">
                <a:solidFill>
                  <a:srgbClr val="00869F"/>
                </a:solidFill>
                <a:latin typeface="Century" pitchFamily="18" charset="0"/>
              </a:rPr>
            </a:br>
            <a:r>
              <a:rPr lang="en-US" sz="2400" smtClean="0">
                <a:solidFill>
                  <a:srgbClr val="00869F"/>
                </a:solidFill>
                <a:latin typeface="Century" pitchFamily="18" charset="0"/>
              </a:rPr>
              <a:t>Complexity in Software</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r>
              <a:rPr lang="en-US" i="1">
                <a:solidFill>
                  <a:srgbClr val="404040"/>
                </a:solidFill>
                <a:latin typeface="Century" panose="02040604050505020304" pitchFamily="18" charset="0"/>
                <a:cs typeface="Arial" pitchFamily="34" charset="0"/>
              </a:rPr>
              <a:t>“Make things as simple as possible, but </a:t>
            </a:r>
            <a:r>
              <a:rPr lang="en-US" i="1" smtClean="0">
                <a:solidFill>
                  <a:srgbClr val="404040"/>
                </a:solidFill>
                <a:latin typeface="Century" panose="02040604050505020304" pitchFamily="18" charset="0"/>
                <a:cs typeface="Arial" pitchFamily="34" charset="0"/>
              </a:rPr>
              <a:t>no </a:t>
            </a:r>
            <a:r>
              <a:rPr lang="en-US" i="1">
                <a:solidFill>
                  <a:srgbClr val="404040"/>
                </a:solidFill>
                <a:latin typeface="Century" panose="02040604050505020304" pitchFamily="18" charset="0"/>
                <a:cs typeface="Arial" pitchFamily="34" charset="0"/>
              </a:rPr>
              <a:t>simpler.” </a:t>
            </a:r>
            <a:endParaRPr lang="en-US" i="1" smtClean="0">
              <a:solidFill>
                <a:srgbClr val="404040"/>
              </a:solidFill>
              <a:latin typeface="Century" panose="02040604050505020304" pitchFamily="18" charset="0"/>
              <a:cs typeface="Arial" pitchFamily="34" charset="0"/>
            </a:endParaRPr>
          </a:p>
          <a:p>
            <a:r>
              <a:rPr lang="en-US" i="1">
                <a:solidFill>
                  <a:srgbClr val="404040"/>
                </a:solidFill>
                <a:latin typeface="Century" panose="02040604050505020304" pitchFamily="18" charset="0"/>
                <a:cs typeface="Arial" pitchFamily="34" charset="0"/>
              </a:rPr>
              <a:t>A</a:t>
            </a:r>
            <a:r>
              <a:rPr lang="en-US" i="1" smtClean="0">
                <a:solidFill>
                  <a:srgbClr val="404040"/>
                </a:solidFill>
                <a:latin typeface="Century" panose="02040604050505020304" pitchFamily="18" charset="0"/>
                <a:cs typeface="Arial" pitchFamily="34" charset="0"/>
              </a:rPr>
              <a:t>. Einstein</a:t>
            </a:r>
            <a:endParaRPr lang="en-US" i="1">
              <a:solidFill>
                <a:srgbClr val="404040"/>
              </a:solidFill>
              <a:latin typeface="Century" panose="02040604050505020304" pitchFamily="18"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lnSpcReduction="10000"/>
          </a:bodyPr>
          <a:lstStyle/>
          <a:p>
            <a:pPr algn="just"/>
            <a:r>
              <a:rPr lang="en-US" smtClean="0">
                <a:solidFill>
                  <a:srgbClr val="404040"/>
                </a:solidFill>
                <a:latin typeface="Arial" pitchFamily="34" charset="0"/>
                <a:cs typeface="Arial" pitchFamily="34" charset="0"/>
              </a:rPr>
              <a:t>Use </a:t>
            </a:r>
            <a:r>
              <a:rPr lang="en-US" b="1" i="1" smtClean="0">
                <a:solidFill>
                  <a:srgbClr val="404040"/>
                </a:solidFill>
                <a:latin typeface="Arial" pitchFamily="34" charset="0"/>
                <a:cs typeface="Arial" pitchFamily="34" charset="0"/>
              </a:rPr>
              <a:t>exceptions </a:t>
            </a:r>
            <a:r>
              <a:rPr lang="en-US" smtClean="0">
                <a:solidFill>
                  <a:srgbClr val="404040"/>
                </a:solidFill>
                <a:latin typeface="Arial" pitchFamily="34" charset="0"/>
                <a:cs typeface="Arial" pitchFamily="34" charset="0"/>
              </a:rPr>
              <a:t>for errors / abnormal circumstances that:</a:t>
            </a:r>
          </a:p>
          <a:p>
            <a:pPr lvl="1" algn="just"/>
            <a:r>
              <a:rPr lang="en-US" smtClean="0">
                <a:solidFill>
                  <a:srgbClr val="404040"/>
                </a:solidFill>
                <a:latin typeface="Arial" pitchFamily="34" charset="0"/>
                <a:cs typeface="Arial" pitchFamily="34" charset="0"/>
              </a:rPr>
              <a:t>Are </a:t>
            </a:r>
            <a:r>
              <a:rPr lang="en-US" b="1" smtClean="0">
                <a:solidFill>
                  <a:srgbClr val="404040"/>
                </a:solidFill>
                <a:latin typeface="Arial" pitchFamily="34" charset="0"/>
                <a:cs typeface="Arial" pitchFamily="34" charset="0"/>
              </a:rPr>
              <a:t>not</a:t>
            </a:r>
            <a:r>
              <a:rPr lang="en-US" smtClean="0">
                <a:solidFill>
                  <a:srgbClr val="404040"/>
                </a:solidFill>
                <a:latin typeface="Arial" pitchFamily="34" charset="0"/>
                <a:cs typeface="Arial" pitchFamily="34" charset="0"/>
              </a:rPr>
              <a:t> signs of bad / broken program</a:t>
            </a:r>
          </a:p>
          <a:p>
            <a:pPr lvl="1" algn="just"/>
            <a:r>
              <a:rPr lang="en-US" b="1" smtClean="0">
                <a:solidFill>
                  <a:srgbClr val="404040"/>
                </a:solidFill>
                <a:latin typeface="Arial" pitchFamily="34" charset="0"/>
                <a:cs typeface="Arial" pitchFamily="34" charset="0"/>
              </a:rPr>
              <a:t>Can</a:t>
            </a:r>
            <a:r>
              <a:rPr lang="en-US" smtClean="0">
                <a:solidFill>
                  <a:srgbClr val="404040"/>
                </a:solidFill>
                <a:latin typeface="Arial" pitchFamily="34" charset="0"/>
                <a:cs typeface="Arial" pitchFamily="34" charset="0"/>
              </a:rPr>
              <a:t> be </a:t>
            </a:r>
            <a:r>
              <a:rPr lang="en-US" b="1" smtClean="0">
                <a:solidFill>
                  <a:srgbClr val="404040"/>
                </a:solidFill>
                <a:latin typeface="Arial" pitchFamily="34" charset="0"/>
                <a:cs typeface="Arial" pitchFamily="34" charset="0"/>
              </a:rPr>
              <a:t>handled</a:t>
            </a:r>
            <a:r>
              <a:rPr lang="en-US" smtClean="0">
                <a:solidFill>
                  <a:srgbClr val="404040"/>
                </a:solidFill>
                <a:latin typeface="Arial" pitchFamily="34" charset="0"/>
                <a:cs typeface="Arial" pitchFamily="34" charset="0"/>
              </a:rPr>
              <a:t> by some higher layer</a:t>
            </a:r>
          </a:p>
          <a:p>
            <a:pPr lvl="1" algn="just"/>
            <a:r>
              <a:rPr lang="en-US" smtClean="0">
                <a:solidFill>
                  <a:srgbClr val="404040"/>
                </a:solidFill>
                <a:latin typeface="Arial" pitchFamily="34" charset="0"/>
                <a:cs typeface="Arial" pitchFamily="34" charset="0"/>
              </a:rPr>
              <a:t>Example: </a:t>
            </a:r>
          </a:p>
          <a:p>
            <a:pPr lvl="2" algn="just"/>
            <a:r>
              <a:rPr lang="en-US" b="1" i="1" smtClean="0">
                <a:solidFill>
                  <a:srgbClr val="404040"/>
                </a:solidFill>
                <a:latin typeface="Arial" pitchFamily="34" charset="0"/>
                <a:cs typeface="Arial" pitchFamily="34" charset="0"/>
              </a:rPr>
              <a:t>void loadConfiguration</a:t>
            </a:r>
            <a:r>
              <a:rPr lang="en-US" i="1" smtClean="0">
                <a:solidFill>
                  <a:srgbClr val="404040"/>
                </a:solidFill>
                <a:latin typeface="Arial" pitchFamily="34" charset="0"/>
                <a:cs typeface="Arial" pitchFamily="34" charset="0"/>
              </a:rPr>
              <a:t>(path)</a:t>
            </a:r>
          </a:p>
          <a:p>
            <a:pPr lvl="2" algn="just"/>
            <a:r>
              <a:rPr lang="en-US" smtClean="0">
                <a:solidFill>
                  <a:srgbClr val="404040"/>
                </a:solidFill>
                <a:latin typeface="Arial" pitchFamily="34" charset="0"/>
                <a:cs typeface="Arial" pitchFamily="34" charset="0"/>
              </a:rPr>
              <a:t>Situation: File not found</a:t>
            </a:r>
          </a:p>
          <a:p>
            <a:pPr lvl="3" algn="just"/>
            <a:r>
              <a:rPr lang="en-US" smtClean="0">
                <a:solidFill>
                  <a:srgbClr val="404040"/>
                </a:solidFill>
                <a:latin typeface="Arial" pitchFamily="34" charset="0"/>
                <a:cs typeface="Arial" pitchFamily="34" charset="0"/>
              </a:rPr>
              <a:t>Throw an exception!</a:t>
            </a:r>
          </a:p>
          <a:p>
            <a:pPr lvl="3" algn="just"/>
            <a:r>
              <a:rPr lang="en-US" smtClean="0">
                <a:solidFill>
                  <a:srgbClr val="404040"/>
                </a:solidFill>
                <a:latin typeface="Arial" pitchFamily="34" charset="0"/>
                <a:cs typeface="Arial" pitchFamily="34" charset="0"/>
              </a:rPr>
              <a:t>Handling in the caller: load default values</a:t>
            </a:r>
          </a:p>
          <a:p>
            <a:pPr lvl="1" algn="just"/>
            <a:r>
              <a:rPr lang="en-US" smtClean="0">
                <a:solidFill>
                  <a:srgbClr val="404040"/>
                </a:solidFill>
                <a:latin typeface="Arial" pitchFamily="34" charset="0"/>
                <a:cs typeface="Arial" pitchFamily="34" charset="0"/>
              </a:rPr>
              <a:t>It </a:t>
            </a:r>
            <a:r>
              <a:rPr lang="en-US" b="1" smtClean="0">
                <a:solidFill>
                  <a:srgbClr val="404040"/>
                </a:solidFill>
                <a:latin typeface="Arial" pitchFamily="34" charset="0"/>
                <a:cs typeface="Arial" pitchFamily="34" charset="0"/>
              </a:rPr>
              <a:t>should </a:t>
            </a:r>
            <a:r>
              <a:rPr lang="en-US" smtClean="0">
                <a:solidFill>
                  <a:srgbClr val="404040"/>
                </a:solidFill>
                <a:latin typeface="Arial" pitchFamily="34" charset="0"/>
                <a:cs typeface="Arial" pitchFamily="34" charset="0"/>
              </a:rPr>
              <a:t>always be possible to write a unit test that causes your exceptions to be thrown</a:t>
            </a:r>
          </a:p>
          <a:p>
            <a:pPr algn="just"/>
            <a:r>
              <a:rPr lang="en-US" u="sng" smtClean="0">
                <a:solidFill>
                  <a:srgbClr val="00B050"/>
                </a:solidFill>
                <a:latin typeface="Arial" pitchFamily="34" charset="0"/>
                <a:cs typeface="Arial" pitchFamily="34" charset="0"/>
              </a:rPr>
              <a:t>Throw by value, catch by reference (possibly const)!</a:t>
            </a:r>
            <a:endParaRPr lang="en-US" u="sng" smtClean="0">
              <a:solidFill>
                <a:srgbClr val="404040"/>
              </a:solidFill>
              <a:latin typeface="Arial" pitchFamily="34" charset="0"/>
              <a:cs typeface="Arial" pitchFamily="34" charset="0"/>
            </a:endParaRPr>
          </a:p>
          <a:p>
            <a:pPr algn="just"/>
            <a:r>
              <a:rPr lang="en-US" i="1" smtClean="0">
                <a:solidFill>
                  <a:srgbClr val="404040"/>
                </a:solidFill>
                <a:latin typeface="Arial" pitchFamily="34" charset="0"/>
                <a:cs typeface="Arial" pitchFamily="34" charset="0"/>
              </a:rPr>
              <a:t>Exceptions</a:t>
            </a:r>
            <a:r>
              <a:rPr lang="en-US" smtClean="0">
                <a:solidFill>
                  <a:srgbClr val="404040"/>
                </a:solidFill>
                <a:latin typeface="Arial" pitchFamily="34" charset="0"/>
                <a:cs typeface="Arial" pitchFamily="34" charset="0"/>
              </a:rPr>
              <a:t> </a:t>
            </a:r>
            <a:r>
              <a:rPr lang="en-US">
                <a:solidFill>
                  <a:srgbClr val="404040"/>
                </a:solidFill>
                <a:latin typeface="Arial" pitchFamily="34" charset="0"/>
                <a:cs typeface="Arial" pitchFamily="34" charset="0"/>
              </a:rPr>
              <a:t>vs. </a:t>
            </a:r>
            <a:r>
              <a:rPr lang="en-US" i="1">
                <a:solidFill>
                  <a:srgbClr val="404040"/>
                </a:solidFill>
                <a:latin typeface="Arial" pitchFamily="34" charset="0"/>
                <a:cs typeface="Arial" pitchFamily="34" charset="0"/>
              </a:rPr>
              <a:t>Error codes </a:t>
            </a:r>
            <a:r>
              <a:rPr lang="en-US" i="1" smtClean="0">
                <a:solidFill>
                  <a:srgbClr val="404040"/>
                </a:solidFill>
                <a:latin typeface="Arial" pitchFamily="34" charset="0"/>
                <a:cs typeface="Arial" pitchFamily="34" charset="0"/>
              </a:rPr>
              <a:t>(discussion)</a:t>
            </a:r>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Error Handling</a:t>
            </a:r>
            <a:br>
              <a:rPr lang="en-US" sz="2000" i="1" smtClean="0">
                <a:solidFill>
                  <a:srgbClr val="404040"/>
                </a:solidFill>
                <a:latin typeface="Century" pitchFamily="18" charset="0"/>
              </a:rPr>
            </a:br>
            <a:r>
              <a:rPr lang="en-US" smtClean="0">
                <a:solidFill>
                  <a:srgbClr val="404040"/>
                </a:solidFill>
                <a:latin typeface="Century" pitchFamily="18" charset="0"/>
              </a:rPr>
              <a:t>Exceptions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40</a:t>
            </a:fld>
            <a:endParaRPr lang="en-US">
              <a:solidFill>
                <a:srgbClr val="464653"/>
              </a:solidFill>
            </a:endParaRPr>
          </a:p>
        </p:txBody>
      </p:sp>
    </p:spTree>
    <p:extLst>
      <p:ext uri="{BB962C8B-B14F-4D97-AF65-F5344CB8AC3E}">
        <p14:creationId xmlns:p14="http://schemas.microsoft.com/office/powerpoint/2010/main" val="1022298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lnSpcReduction="10000"/>
          </a:bodyPr>
          <a:lstStyle/>
          <a:p>
            <a:pPr algn="just"/>
            <a:r>
              <a:rPr lang="en-US" u="sng" smtClean="0">
                <a:solidFill>
                  <a:srgbClr val="404040"/>
                </a:solidFill>
                <a:latin typeface="Arial" pitchFamily="34" charset="0"/>
                <a:cs typeface="Arial" pitchFamily="34" charset="0"/>
              </a:rPr>
              <a:t>Check with your coding guideline first</a:t>
            </a:r>
            <a:r>
              <a:rPr lang="en-US" smtClean="0">
                <a:solidFill>
                  <a:srgbClr val="404040"/>
                </a:solidFill>
                <a:latin typeface="Arial" pitchFamily="34" charset="0"/>
                <a:cs typeface="Arial" pitchFamily="34" charset="0"/>
              </a:rPr>
              <a:t>.</a:t>
            </a:r>
          </a:p>
          <a:p>
            <a:pPr algn="just"/>
            <a:r>
              <a:rPr lang="en-US">
                <a:solidFill>
                  <a:srgbClr val="404040"/>
                </a:solidFill>
                <a:latin typeface="Arial" pitchFamily="34" charset="0"/>
                <a:cs typeface="Arial" pitchFamily="34" charset="0"/>
              </a:rPr>
              <a:t>I</a:t>
            </a:r>
            <a:r>
              <a:rPr lang="en-US" smtClean="0">
                <a:solidFill>
                  <a:srgbClr val="404040"/>
                </a:solidFill>
                <a:latin typeface="Arial" pitchFamily="34" charset="0"/>
                <a:cs typeface="Arial" pitchFamily="34" charset="0"/>
              </a:rPr>
              <a:t>f allowed, use them for:</a:t>
            </a:r>
          </a:p>
          <a:p>
            <a:pPr lvl="1" algn="just"/>
            <a:r>
              <a:rPr lang="en-US">
                <a:solidFill>
                  <a:srgbClr val="404040"/>
                </a:solidFill>
                <a:latin typeface="Arial" pitchFamily="34" charset="0"/>
                <a:cs typeface="Arial" pitchFamily="34" charset="0"/>
              </a:rPr>
              <a:t>Conditions that, if broken, clearly indicate program error / bugs in </a:t>
            </a:r>
            <a:r>
              <a:rPr lang="en-US" smtClean="0">
                <a:solidFill>
                  <a:srgbClr val="404040"/>
                </a:solidFill>
                <a:latin typeface="Arial" pitchFamily="34" charset="0"/>
                <a:cs typeface="Arial" pitchFamily="34" charset="0"/>
              </a:rPr>
              <a:t>the code</a:t>
            </a:r>
            <a:endParaRPr lang="en-US">
              <a:solidFill>
                <a:srgbClr val="404040"/>
              </a:solidFill>
              <a:latin typeface="Arial" pitchFamily="34" charset="0"/>
              <a:cs typeface="Arial" pitchFamily="34" charset="0"/>
            </a:endParaRPr>
          </a:p>
          <a:p>
            <a:pPr lvl="1" algn="just"/>
            <a:r>
              <a:rPr lang="en-US">
                <a:solidFill>
                  <a:srgbClr val="404040"/>
                </a:solidFill>
                <a:latin typeface="Arial" pitchFamily="34" charset="0"/>
                <a:cs typeface="Arial" pitchFamily="34" charset="0"/>
              </a:rPr>
              <a:t>Conditions that, if broken, can’t possibly be handled in runtime</a:t>
            </a:r>
          </a:p>
          <a:p>
            <a:pPr lvl="1" algn="just"/>
            <a:r>
              <a:rPr lang="en-US" smtClean="0">
                <a:solidFill>
                  <a:srgbClr val="404040"/>
                </a:solidFill>
                <a:latin typeface="Arial" pitchFamily="34" charset="0"/>
                <a:cs typeface="Arial" pitchFamily="34" charset="0"/>
              </a:rPr>
              <a:t>Conditions that </a:t>
            </a:r>
            <a:r>
              <a:rPr lang="en-US" b="1" smtClean="0">
                <a:solidFill>
                  <a:srgbClr val="404040"/>
                </a:solidFill>
                <a:latin typeface="Arial" pitchFamily="34" charset="0"/>
                <a:cs typeface="Arial" pitchFamily="34" charset="0"/>
              </a:rPr>
              <a:t>must </a:t>
            </a:r>
            <a:r>
              <a:rPr lang="en-US" smtClean="0">
                <a:solidFill>
                  <a:srgbClr val="404040"/>
                </a:solidFill>
                <a:latin typeface="Arial" pitchFamily="34" charset="0"/>
                <a:cs typeface="Arial" pitchFamily="34" charset="0"/>
              </a:rPr>
              <a:t>always be true (</a:t>
            </a:r>
            <a:r>
              <a:rPr lang="en-US" i="1" smtClean="0">
                <a:solidFill>
                  <a:srgbClr val="404040"/>
                </a:solidFill>
                <a:latin typeface="Arial" pitchFamily="34" charset="0"/>
                <a:cs typeface="Arial" pitchFamily="34" charset="0"/>
              </a:rPr>
              <a:t>when the opposite just “</a:t>
            </a:r>
            <a:r>
              <a:rPr lang="en-US" b="1" i="1" smtClean="0">
                <a:solidFill>
                  <a:srgbClr val="404040"/>
                </a:solidFill>
                <a:latin typeface="Arial" pitchFamily="34" charset="0"/>
                <a:cs typeface="Arial" pitchFamily="34" charset="0"/>
              </a:rPr>
              <a:t>cannot happen</a:t>
            </a:r>
            <a:r>
              <a:rPr lang="en-US" i="1" smtClean="0">
                <a:solidFill>
                  <a:srgbClr val="404040"/>
                </a:solidFill>
                <a:latin typeface="Arial" pitchFamily="34" charset="0"/>
                <a:cs typeface="Arial" pitchFamily="34" charset="0"/>
              </a:rPr>
              <a:t>”</a:t>
            </a:r>
            <a:r>
              <a:rPr lang="en-US" smtClean="0">
                <a:solidFill>
                  <a:srgbClr val="404040"/>
                </a:solidFill>
                <a:latin typeface="Arial" pitchFamily="34" charset="0"/>
                <a:cs typeface="Arial" pitchFamily="34" charset="0"/>
              </a:rPr>
              <a:t>)</a:t>
            </a:r>
          </a:p>
          <a:p>
            <a:pPr lvl="2" algn="just"/>
            <a:r>
              <a:rPr lang="en-US" smtClean="0">
                <a:solidFill>
                  <a:srgbClr val="404040"/>
                </a:solidFill>
                <a:latin typeface="Arial" pitchFamily="34" charset="0"/>
                <a:cs typeface="Arial" pitchFamily="34" charset="0"/>
              </a:rPr>
              <a:t>Example: passing an object by reference and storing a pointer to it. Later when looping through pointers, they </a:t>
            </a:r>
            <a:r>
              <a:rPr lang="en-US" b="1" smtClean="0">
                <a:solidFill>
                  <a:srgbClr val="404040"/>
                </a:solidFill>
                <a:latin typeface="Arial" pitchFamily="34" charset="0"/>
                <a:cs typeface="Arial" pitchFamily="34" charset="0"/>
              </a:rPr>
              <a:t>cannot</a:t>
            </a:r>
            <a:r>
              <a:rPr lang="en-US" smtClean="0">
                <a:solidFill>
                  <a:srgbClr val="404040"/>
                </a:solidFill>
                <a:latin typeface="Arial" pitchFamily="34" charset="0"/>
                <a:cs typeface="Arial" pitchFamily="34" charset="0"/>
              </a:rPr>
              <a:t> be null!</a:t>
            </a:r>
          </a:p>
          <a:p>
            <a:pPr lvl="2" algn="just"/>
            <a:r>
              <a:rPr lang="en-US" smtClean="0">
                <a:solidFill>
                  <a:srgbClr val="404040"/>
                </a:solidFill>
                <a:latin typeface="Arial" pitchFamily="34" charset="0"/>
                <a:cs typeface="Arial" pitchFamily="34" charset="0"/>
              </a:rPr>
              <a:t>Example: For a doubly linked list</a:t>
            </a:r>
          </a:p>
          <a:p>
            <a:pPr lvl="3" algn="just"/>
            <a:r>
              <a:rPr lang="it-IT" b="1" i="1" smtClean="0">
                <a:solidFill>
                  <a:srgbClr val="404040"/>
                </a:solidFill>
                <a:latin typeface="Arial" pitchFamily="34" charset="0"/>
                <a:cs typeface="Arial" pitchFamily="34" charset="0"/>
              </a:rPr>
              <a:t>assert</a:t>
            </a:r>
            <a:r>
              <a:rPr lang="it-IT" i="1" smtClean="0">
                <a:solidFill>
                  <a:srgbClr val="404040"/>
                </a:solidFill>
                <a:latin typeface="Arial" pitchFamily="34" charset="0"/>
                <a:cs typeface="Arial" pitchFamily="34" charset="0"/>
              </a:rPr>
              <a:t>(p-</a:t>
            </a:r>
            <a:r>
              <a:rPr lang="it-IT" i="1">
                <a:solidFill>
                  <a:srgbClr val="404040"/>
                </a:solidFill>
                <a:latin typeface="Arial" pitchFamily="34" charset="0"/>
                <a:cs typeface="Arial" pitchFamily="34" charset="0"/>
              </a:rPr>
              <a:t>&gt;successor == </a:t>
            </a:r>
            <a:r>
              <a:rPr lang="it-IT" i="1" smtClean="0">
                <a:solidFill>
                  <a:srgbClr val="404040"/>
                </a:solidFill>
                <a:latin typeface="Arial" pitchFamily="34" charset="0"/>
                <a:cs typeface="Arial" pitchFamily="34" charset="0"/>
              </a:rPr>
              <a:t>nullptr </a:t>
            </a:r>
            <a:r>
              <a:rPr lang="it-IT" i="1">
                <a:solidFill>
                  <a:srgbClr val="404040"/>
                </a:solidFill>
                <a:latin typeface="Arial" pitchFamily="34" charset="0"/>
                <a:cs typeface="Arial" pitchFamily="34" charset="0"/>
              </a:rPr>
              <a:t>|| p-&gt;successor-&gt;predecessor == p</a:t>
            </a:r>
            <a:r>
              <a:rPr lang="it-IT" i="1" smtClean="0">
                <a:solidFill>
                  <a:srgbClr val="404040"/>
                </a:solidFill>
                <a:latin typeface="Arial" pitchFamily="34" charset="0"/>
                <a:cs typeface="Arial" pitchFamily="34" charset="0"/>
              </a:rPr>
              <a:t>)</a:t>
            </a:r>
          </a:p>
          <a:p>
            <a:pPr lvl="3" algn="just"/>
            <a:r>
              <a:rPr lang="it-IT" i="1" smtClean="0">
                <a:solidFill>
                  <a:srgbClr val="404040"/>
                </a:solidFill>
                <a:latin typeface="Arial" pitchFamily="34" charset="0"/>
                <a:cs typeface="Arial" pitchFamily="34" charset="0"/>
              </a:rPr>
              <a:t>If the above condition is broken, what can we do?</a:t>
            </a:r>
            <a:endParaRPr lang="en-US" i="1" smtClean="0">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It </a:t>
            </a:r>
            <a:r>
              <a:rPr lang="en-US" b="1" smtClean="0">
                <a:solidFill>
                  <a:srgbClr val="404040"/>
                </a:solidFill>
                <a:latin typeface="Arial" pitchFamily="34" charset="0"/>
                <a:cs typeface="Arial" pitchFamily="34" charset="0"/>
              </a:rPr>
              <a:t>must</a:t>
            </a:r>
            <a:r>
              <a:rPr lang="en-US" smtClean="0">
                <a:solidFill>
                  <a:srgbClr val="404040"/>
                </a:solidFill>
                <a:latin typeface="Arial" pitchFamily="34" charset="0"/>
                <a:cs typeface="Arial" pitchFamily="34" charset="0"/>
              </a:rPr>
              <a:t> </a:t>
            </a:r>
            <a:r>
              <a:rPr lang="en-US" b="1" smtClean="0">
                <a:solidFill>
                  <a:srgbClr val="404040"/>
                </a:solidFill>
                <a:latin typeface="Arial" pitchFamily="34" charset="0"/>
                <a:cs typeface="Arial" pitchFamily="34" charset="0"/>
              </a:rPr>
              <a:t>not</a:t>
            </a:r>
            <a:r>
              <a:rPr lang="en-US" smtClean="0">
                <a:solidFill>
                  <a:srgbClr val="404040"/>
                </a:solidFill>
                <a:latin typeface="Arial" pitchFamily="34" charset="0"/>
                <a:cs typeface="Arial" pitchFamily="34" charset="0"/>
              </a:rPr>
              <a:t> be possible to write a unit test that causes </a:t>
            </a:r>
            <a:r>
              <a:rPr lang="en-US" b="1" smtClean="0">
                <a:solidFill>
                  <a:srgbClr val="404040"/>
                </a:solidFill>
                <a:latin typeface="Arial" pitchFamily="34" charset="0"/>
                <a:cs typeface="Arial" pitchFamily="34" charset="0"/>
              </a:rPr>
              <a:t>assert</a:t>
            </a:r>
            <a:r>
              <a:rPr lang="en-US" smtClean="0">
                <a:solidFill>
                  <a:srgbClr val="404040"/>
                </a:solidFill>
                <a:latin typeface="Arial" pitchFamily="34" charset="0"/>
                <a:cs typeface="Arial" pitchFamily="34" charset="0"/>
              </a:rPr>
              <a:t>. If it happens - fix the bug!</a:t>
            </a: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Error Handling</a:t>
            </a:r>
            <a:br>
              <a:rPr lang="en-US" sz="2000" i="1" smtClean="0">
                <a:solidFill>
                  <a:srgbClr val="404040"/>
                </a:solidFill>
                <a:latin typeface="Century" pitchFamily="18" charset="0"/>
              </a:rPr>
            </a:br>
            <a:r>
              <a:rPr lang="en-US" smtClean="0">
                <a:solidFill>
                  <a:srgbClr val="404040"/>
                </a:solidFill>
                <a:latin typeface="Century" pitchFamily="18" charset="0"/>
              </a:rPr>
              <a:t>Asserts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464653"/>
                </a:solidFill>
              </a:rPr>
              <a:pPr/>
              <a:t>41</a:t>
            </a:fld>
            <a:endParaRPr lang="en-US">
              <a:solidFill>
                <a:srgbClr val="464653"/>
              </a:solidFill>
            </a:endParaRPr>
          </a:p>
        </p:txBody>
      </p:sp>
    </p:spTree>
    <p:extLst>
      <p:ext uri="{BB962C8B-B14F-4D97-AF65-F5344CB8AC3E}">
        <p14:creationId xmlns:p14="http://schemas.microsoft.com/office/powerpoint/2010/main" val="1981861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Classes</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Not from our class…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955428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a:bodyPr>
          <a:lstStyle/>
          <a:p>
            <a:pPr algn="just"/>
            <a:r>
              <a:rPr lang="en-US" b="1" i="1" smtClean="0">
                <a:solidFill>
                  <a:srgbClr val="404040"/>
                </a:solidFill>
                <a:latin typeface="Arial" pitchFamily="34" charset="0"/>
                <a:cs typeface="Arial" pitchFamily="34" charset="0"/>
              </a:rPr>
              <a:t>Never</a:t>
            </a:r>
            <a:r>
              <a:rPr lang="en-US" smtClean="0">
                <a:solidFill>
                  <a:srgbClr val="404040"/>
                </a:solidFill>
                <a:latin typeface="Arial" pitchFamily="34" charset="0"/>
                <a:cs typeface="Arial" pitchFamily="34" charset="0"/>
              </a:rPr>
              <a:t> use incomprehensible names!</a:t>
            </a:r>
          </a:p>
          <a:p>
            <a:pPr lvl="1" algn="just"/>
            <a:r>
              <a:rPr lang="en-US" i="1" smtClean="0">
                <a:solidFill>
                  <a:srgbClr val="C00000"/>
                </a:solidFill>
                <a:latin typeface="Arial" pitchFamily="34" charset="0"/>
                <a:cs typeface="Arial" pitchFamily="34" charset="0"/>
              </a:rPr>
              <a:t>class ABCASMAZ {…}	// VERY bad</a:t>
            </a:r>
          </a:p>
          <a:p>
            <a:pPr algn="just"/>
            <a:r>
              <a:rPr lang="en-US" smtClean="0">
                <a:solidFill>
                  <a:srgbClr val="404040"/>
                </a:solidFill>
                <a:latin typeface="Arial" pitchFamily="34" charset="0"/>
                <a:cs typeface="Arial" pitchFamily="34" charset="0"/>
              </a:rPr>
              <a:t>Use mainly </a:t>
            </a:r>
            <a:r>
              <a:rPr lang="en-US" b="1" i="1" smtClean="0">
                <a:solidFill>
                  <a:srgbClr val="404040"/>
                </a:solidFill>
                <a:latin typeface="Arial" pitchFamily="34" charset="0"/>
                <a:cs typeface="Arial" pitchFamily="34" charset="0"/>
              </a:rPr>
              <a:t>nouns</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verbs</a:t>
            </a:r>
            <a:r>
              <a:rPr lang="en-US" smtClean="0">
                <a:solidFill>
                  <a:srgbClr val="404040"/>
                </a:solidFill>
                <a:latin typeface="Arial" pitchFamily="34" charset="0"/>
                <a:cs typeface="Arial" pitchFamily="34" charset="0"/>
              </a:rPr>
              <a:t> for names</a:t>
            </a:r>
          </a:p>
          <a:p>
            <a:pPr lvl="1" algn="just"/>
            <a:r>
              <a:rPr lang="en-US" i="1" smtClean="0">
                <a:solidFill>
                  <a:srgbClr val="C00000"/>
                </a:solidFill>
                <a:latin typeface="Arial" pitchFamily="34" charset="0"/>
                <a:cs typeface="Arial" pitchFamily="34" charset="0"/>
              </a:rPr>
              <a:t>class GenerateMap {};	// NOK – looks like method name</a:t>
            </a:r>
          </a:p>
          <a:p>
            <a:pPr lvl="1" algn="just"/>
            <a:r>
              <a:rPr lang="en-US" i="1" smtClean="0">
                <a:solidFill>
                  <a:srgbClr val="00B050"/>
                </a:solidFill>
                <a:latin typeface="Arial" pitchFamily="34" charset="0"/>
                <a:cs typeface="Arial" pitchFamily="34" charset="0"/>
              </a:rPr>
              <a:t>class MapGenerator {};	// OK</a:t>
            </a:r>
          </a:p>
          <a:p>
            <a:pPr algn="just"/>
            <a:r>
              <a:rPr lang="en-US">
                <a:solidFill>
                  <a:srgbClr val="404040"/>
                </a:solidFill>
                <a:latin typeface="Arial" pitchFamily="34" charset="0"/>
                <a:cs typeface="Arial" pitchFamily="34" charset="0"/>
              </a:rPr>
              <a:t>Avoid </a:t>
            </a:r>
            <a:r>
              <a:rPr lang="en-US" b="1" i="1" smtClean="0">
                <a:solidFill>
                  <a:srgbClr val="404040"/>
                </a:solidFill>
                <a:latin typeface="Arial" pitchFamily="34" charset="0"/>
                <a:cs typeface="Arial" pitchFamily="34" charset="0"/>
              </a:rPr>
              <a:t>plural</a:t>
            </a:r>
          </a:p>
          <a:p>
            <a:pPr lvl="1" algn="just"/>
            <a:r>
              <a:rPr lang="en-US" i="1" smtClean="0">
                <a:solidFill>
                  <a:srgbClr val="C00000"/>
                </a:solidFill>
                <a:latin typeface="Arial" pitchFamily="34" charset="0"/>
                <a:cs typeface="Arial" pitchFamily="34" charset="0"/>
              </a:rPr>
              <a:t>class Students {};	// NOK</a:t>
            </a:r>
          </a:p>
          <a:p>
            <a:pPr algn="just"/>
            <a:r>
              <a:rPr lang="en-US" b="1" i="1" smtClean="0">
                <a:solidFill>
                  <a:srgbClr val="404040"/>
                </a:solidFill>
                <a:latin typeface="Arial" pitchFamily="34" charset="0"/>
                <a:cs typeface="Arial" pitchFamily="34" charset="0"/>
              </a:rPr>
              <a:t>Be descriptive </a:t>
            </a:r>
            <a:r>
              <a:rPr lang="en-US" smtClean="0">
                <a:solidFill>
                  <a:srgbClr val="404040"/>
                </a:solidFill>
                <a:latin typeface="Arial" pitchFamily="34" charset="0"/>
                <a:cs typeface="Arial" pitchFamily="34" charset="0"/>
              </a:rPr>
              <a:t>and watch for multiple responsibilities</a:t>
            </a:r>
          </a:p>
          <a:p>
            <a:pPr lvl="1" algn="just"/>
            <a:r>
              <a:rPr lang="en-US" i="1" smtClean="0">
                <a:solidFill>
                  <a:srgbClr val="C00000"/>
                </a:solidFill>
                <a:latin typeface="Arial" pitchFamily="34" charset="0"/>
                <a:cs typeface="Arial" pitchFamily="34" charset="0"/>
              </a:rPr>
              <a:t>class ShapeDrawerAndSaver {}; // Split into 2 classes!</a:t>
            </a:r>
          </a:p>
          <a:p>
            <a:pPr lvl="1" algn="just"/>
            <a:r>
              <a:rPr lang="en-US" b="1" i="1" smtClean="0">
                <a:solidFill>
                  <a:srgbClr val="404040"/>
                </a:solidFill>
                <a:latin typeface="Arial" pitchFamily="34" charset="0"/>
                <a:cs typeface="Arial" pitchFamily="34" charset="0"/>
              </a:rPr>
              <a:t>Don’t </a:t>
            </a:r>
            <a:r>
              <a:rPr lang="en-US" i="1" smtClean="0">
                <a:solidFill>
                  <a:srgbClr val="C00000"/>
                </a:solidFill>
                <a:latin typeface="Arial" pitchFamily="34" charset="0"/>
                <a:cs typeface="Arial" pitchFamily="34" charset="0"/>
              </a:rPr>
              <a:t>hide</a:t>
            </a:r>
            <a:r>
              <a:rPr lang="en-US" smtClean="0">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the problem by selecting </a:t>
            </a:r>
            <a:r>
              <a:rPr lang="en-US" smtClean="0">
                <a:solidFill>
                  <a:srgbClr val="C00000"/>
                </a:solidFill>
                <a:latin typeface="Arial" pitchFamily="34" charset="0"/>
                <a:cs typeface="Arial" pitchFamily="34" charset="0"/>
              </a:rPr>
              <a:t>shorter/abbreviated</a:t>
            </a:r>
            <a:r>
              <a:rPr lang="en-US" smtClean="0">
                <a:solidFill>
                  <a:srgbClr val="404040"/>
                </a:solidFill>
                <a:latin typeface="Arial" pitchFamily="34" charset="0"/>
                <a:cs typeface="Arial" pitchFamily="34" charset="0"/>
              </a:rPr>
              <a:t> name!</a:t>
            </a:r>
            <a:endParaRPr lang="en-US" i="1" smtClean="0">
              <a:solidFill>
                <a:srgbClr val="C0000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Names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585255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Encapsulation is about </a:t>
            </a:r>
            <a:r>
              <a:rPr lang="en-US" i="1" smtClean="0">
                <a:solidFill>
                  <a:srgbClr val="404040"/>
                </a:solidFill>
                <a:latin typeface="Arial" pitchFamily="34" charset="0"/>
                <a:cs typeface="Arial" pitchFamily="34" charset="0"/>
              </a:rPr>
              <a:t>hiding implementation details</a:t>
            </a:r>
            <a:r>
              <a:rPr lang="en-US" smtClean="0">
                <a:solidFill>
                  <a:srgbClr val="404040"/>
                </a:solidFill>
                <a:latin typeface="Arial" pitchFamily="34" charset="0"/>
                <a:cs typeface="Arial" pitchFamily="34" charset="0"/>
              </a:rPr>
              <a:t> from client code</a:t>
            </a:r>
            <a:endParaRPr lang="en-US" i="1"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Allows users of a class to treat it as a </a:t>
            </a:r>
            <a:r>
              <a:rPr lang="en-US" b="1" i="1" smtClean="0">
                <a:solidFill>
                  <a:srgbClr val="404040"/>
                </a:solidFill>
                <a:latin typeface="Arial" pitchFamily="34" charset="0"/>
                <a:cs typeface="Arial" pitchFamily="34" charset="0"/>
              </a:rPr>
              <a:t>“black box”</a:t>
            </a:r>
          </a:p>
          <a:p>
            <a:pPr algn="just"/>
            <a:r>
              <a:rPr lang="en-US" smtClean="0">
                <a:solidFill>
                  <a:srgbClr val="404040"/>
                </a:solidFill>
                <a:latin typeface="Arial" pitchFamily="34" charset="0"/>
                <a:cs typeface="Arial" pitchFamily="34" charset="0"/>
              </a:rPr>
              <a:t>Of course, </a:t>
            </a:r>
            <a:r>
              <a:rPr lang="en-US" b="1" smtClean="0">
                <a:solidFill>
                  <a:srgbClr val="404040"/>
                </a:solidFill>
                <a:latin typeface="Arial" pitchFamily="34" charset="0"/>
                <a:cs typeface="Arial" pitchFamily="34" charset="0"/>
              </a:rPr>
              <a:t>don’t expose </a:t>
            </a:r>
            <a:r>
              <a:rPr lang="en-US" smtClean="0">
                <a:solidFill>
                  <a:srgbClr val="404040"/>
                </a:solidFill>
                <a:latin typeface="Arial" pitchFamily="34" charset="0"/>
                <a:cs typeface="Arial" pitchFamily="34" charset="0"/>
              </a:rPr>
              <a:t>public </a:t>
            </a:r>
            <a:r>
              <a:rPr lang="en-US" b="1" smtClean="0">
                <a:solidFill>
                  <a:srgbClr val="404040"/>
                </a:solidFill>
                <a:latin typeface="Arial" pitchFamily="34" charset="0"/>
                <a:cs typeface="Arial" pitchFamily="34" charset="0"/>
              </a:rPr>
              <a:t>attributes</a:t>
            </a:r>
            <a:r>
              <a:rPr lang="en-US" smtClean="0">
                <a:solidFill>
                  <a:srgbClr val="404040"/>
                </a:solidFill>
                <a:latin typeface="Arial" pitchFamily="34" charset="0"/>
                <a:cs typeface="Arial" pitchFamily="34" charset="0"/>
              </a:rPr>
              <a:t>, but…</a:t>
            </a:r>
          </a:p>
          <a:p>
            <a:pPr algn="just"/>
            <a:r>
              <a:rPr lang="en-US" smtClean="0">
                <a:solidFill>
                  <a:srgbClr val="404040"/>
                </a:solidFill>
                <a:latin typeface="Arial" pitchFamily="34" charset="0"/>
                <a:cs typeface="Arial" pitchFamily="34" charset="0"/>
              </a:rPr>
              <a:t>…encapsulation is </a:t>
            </a:r>
            <a:r>
              <a:rPr lang="en-US" b="1" smtClean="0">
                <a:solidFill>
                  <a:srgbClr val="404040"/>
                </a:solidFill>
                <a:latin typeface="Arial" pitchFamily="34" charset="0"/>
                <a:cs typeface="Arial" pitchFamily="34" charset="0"/>
              </a:rPr>
              <a:t>much more </a:t>
            </a:r>
            <a:r>
              <a:rPr lang="en-US" smtClean="0">
                <a:solidFill>
                  <a:srgbClr val="404040"/>
                </a:solidFill>
                <a:latin typeface="Arial" pitchFamily="34" charset="0"/>
                <a:cs typeface="Arial" pitchFamily="34" charset="0"/>
              </a:rPr>
              <a:t>than that!</a:t>
            </a:r>
          </a:p>
          <a:p>
            <a:pPr algn="just"/>
            <a:r>
              <a:rPr lang="en-US" smtClean="0">
                <a:solidFill>
                  <a:srgbClr val="404040"/>
                </a:solidFill>
                <a:latin typeface="Arial" pitchFamily="34" charset="0"/>
                <a:cs typeface="Arial" pitchFamily="34" charset="0"/>
              </a:rPr>
              <a:t>There are multiple ways a class can </a:t>
            </a:r>
            <a:r>
              <a:rPr lang="en-US" i="1" smtClean="0">
                <a:solidFill>
                  <a:srgbClr val="404040"/>
                </a:solidFill>
                <a:latin typeface="Arial" pitchFamily="34" charset="0"/>
                <a:cs typeface="Arial" pitchFamily="34" charset="0"/>
              </a:rPr>
              <a:t>“leak”</a:t>
            </a:r>
            <a:r>
              <a:rPr lang="en-US" smtClean="0">
                <a:solidFill>
                  <a:srgbClr val="404040"/>
                </a:solidFill>
                <a:latin typeface="Arial" pitchFamily="34" charset="0"/>
                <a:cs typeface="Arial" pitchFamily="34" charset="0"/>
              </a:rPr>
              <a:t> unnecessary details to its users</a:t>
            </a: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Encapsulation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557205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756150"/>
          </a:xfrm>
        </p:spPr>
        <p:txBody>
          <a:bodyPr>
            <a:noAutofit/>
          </a:bodyPr>
          <a:lstStyle/>
          <a:p>
            <a:pPr marL="0" indent="0">
              <a:buNone/>
            </a:pPr>
            <a:r>
              <a:rPr lang="en-US" sz="800" b="1" smtClean="0">
                <a:solidFill>
                  <a:srgbClr val="7F0055"/>
                </a:solidFill>
                <a:latin typeface="Consolas" panose="020B0609020204030204" pitchFamily="49" charset="0"/>
                <a:cs typeface="Consolas" panose="020B0609020204030204" pitchFamily="49" charset="0"/>
              </a:rPr>
              <a:t>#include</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2A00FF"/>
                </a:solidFill>
                <a:latin typeface="Consolas" panose="020B0609020204030204" pitchFamily="49" charset="0"/>
                <a:cs typeface="Consolas" panose="020B0609020204030204" pitchFamily="49" charset="0"/>
              </a:rPr>
              <a:t>&lt;string&gt;</a:t>
            </a:r>
          </a:p>
          <a:p>
            <a:pPr marL="0" indent="0">
              <a:buNone/>
            </a:pPr>
            <a:r>
              <a:rPr lang="en-US" sz="800" b="1" smtClean="0">
                <a:solidFill>
                  <a:srgbClr val="7F0055"/>
                </a:solidFill>
                <a:latin typeface="Consolas" panose="020B0609020204030204" pitchFamily="49" charset="0"/>
                <a:cs typeface="Consolas" panose="020B0609020204030204" pitchFamily="49" charset="0"/>
              </a:rPr>
              <a:t>#include</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2A00FF"/>
                </a:solidFill>
                <a:latin typeface="Consolas" panose="020B0609020204030204" pitchFamily="49" charset="0"/>
                <a:cs typeface="Consolas" panose="020B0609020204030204" pitchFamily="49" charset="0"/>
              </a:rPr>
              <a:t>&lt;dlfcn.h&gt;</a:t>
            </a:r>
          </a:p>
          <a:p>
            <a:pPr marL="0" indent="0">
              <a:buNone/>
            </a:pPr>
            <a:endParaRPr lang="en-US" sz="800" smtClean="0">
              <a:latin typeface="Consolas" panose="020B0609020204030204" pitchFamily="49" charset="0"/>
              <a:cs typeface="Consolas" panose="020B0609020204030204" pitchFamily="49" charset="0"/>
            </a:endParaRPr>
          </a:p>
          <a:p>
            <a:pPr marL="0" indent="0">
              <a:buNone/>
            </a:pPr>
            <a:r>
              <a:rPr lang="en-US" sz="800" b="1" smtClean="0">
                <a:solidFill>
                  <a:srgbClr val="7F0055"/>
                </a:solidFill>
                <a:latin typeface="Consolas" panose="020B0609020204030204" pitchFamily="49" charset="0"/>
                <a:cs typeface="Consolas" panose="020B0609020204030204" pitchFamily="49" charset="0"/>
              </a:rPr>
              <a:t>class</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005032"/>
                </a:solidFill>
                <a:latin typeface="Consolas" panose="020B0609020204030204" pitchFamily="49" charset="0"/>
                <a:cs typeface="Consolas" panose="020B0609020204030204" pitchFamily="49" charset="0"/>
              </a:rPr>
              <a:t>DynamicLibrary</a:t>
            </a:r>
            <a:r>
              <a:rPr lang="en-US" sz="800" b="1" smtClean="0">
                <a:solidFill>
                  <a:srgbClr val="000000"/>
                </a:solidFill>
                <a:latin typeface="Consolas" panose="020B0609020204030204" pitchFamily="49" charset="0"/>
                <a:cs typeface="Consolas" panose="020B0609020204030204" pitchFamily="49" charset="0"/>
              </a:rPr>
              <a:t> {</a:t>
            </a:r>
          </a:p>
          <a:p>
            <a:pPr marL="0" indent="0">
              <a:buNone/>
            </a:pPr>
            <a:r>
              <a:rPr lang="en-US" sz="800" b="1" smtClean="0">
                <a:solidFill>
                  <a:srgbClr val="7F0055"/>
                </a:solidFill>
                <a:latin typeface="Consolas" panose="020B0609020204030204" pitchFamily="49" charset="0"/>
                <a:cs typeface="Consolas" panose="020B0609020204030204" pitchFamily="49" charset="0"/>
              </a:rPr>
              <a:t>public</a:t>
            </a:r>
            <a:r>
              <a:rPr lang="en-US" sz="800" b="1" smtClean="0">
                <a:solidFill>
                  <a:srgbClr val="000000"/>
                </a:solidFill>
                <a:latin typeface="Consolas" panose="020B0609020204030204" pitchFamily="49" charset="0"/>
                <a:cs typeface="Consolas" panose="020B0609020204030204" pitchFamily="49" charset="0"/>
              </a:rPr>
              <a:t>:</a:t>
            </a:r>
          </a:p>
          <a:p>
            <a:pPr marL="0" indent="0">
              <a:buNone/>
            </a:pPr>
            <a:r>
              <a:rPr lang="en-US" sz="800" b="1" smtClean="0">
                <a:solidFill>
                  <a:srgbClr val="000000"/>
                </a:solidFill>
                <a:latin typeface="Consolas" panose="020B0609020204030204" pitchFamily="49" charset="0"/>
                <a:cs typeface="Consolas" panose="020B0609020204030204" pitchFamily="49" charset="0"/>
              </a:rPr>
              <a:t>    DynamicLibrary(</a:t>
            </a:r>
            <a:r>
              <a:rPr lang="en-US" sz="800" b="1" smtClean="0">
                <a:solidFill>
                  <a:srgbClr val="7F0055"/>
                </a:solidFill>
                <a:latin typeface="Consolas" panose="020B0609020204030204" pitchFamily="49" charset="0"/>
                <a:cs typeface="Consolas" panose="020B0609020204030204" pitchFamily="49" charset="0"/>
              </a:rPr>
              <a:t>const</a:t>
            </a:r>
            <a:r>
              <a:rPr lang="en-US" sz="800" b="1" smtClean="0">
                <a:solidFill>
                  <a:srgbClr val="000000"/>
                </a:solidFill>
                <a:latin typeface="Consolas" panose="020B0609020204030204" pitchFamily="49" charset="0"/>
                <a:cs typeface="Consolas" panose="020B0609020204030204" pitchFamily="49" charset="0"/>
              </a:rPr>
              <a:t> std::</a:t>
            </a:r>
            <a:r>
              <a:rPr lang="en-US" sz="800" b="1" smtClean="0">
                <a:solidFill>
                  <a:srgbClr val="005032"/>
                </a:solidFill>
                <a:latin typeface="Consolas" panose="020B0609020204030204" pitchFamily="49" charset="0"/>
                <a:cs typeface="Consolas" panose="020B0609020204030204" pitchFamily="49" charset="0"/>
              </a:rPr>
              <a:t>string</a:t>
            </a:r>
            <a:r>
              <a:rPr lang="en-US" sz="800" b="1" smtClean="0">
                <a:solidFill>
                  <a:srgbClr val="000000"/>
                </a:solidFill>
                <a:latin typeface="Consolas" panose="020B0609020204030204" pitchFamily="49" charset="0"/>
                <a:cs typeface="Consolas" panose="020B0609020204030204" pitchFamily="49" charset="0"/>
              </a:rPr>
              <a:t>&amp; path) : </a:t>
            </a:r>
            <a:r>
              <a:rPr lang="en-US" sz="800" b="1" smtClean="0">
                <a:solidFill>
                  <a:srgbClr val="0000C0"/>
                </a:solidFill>
                <a:latin typeface="Consolas" panose="020B0609020204030204" pitchFamily="49" charset="0"/>
                <a:cs typeface="Consolas" panose="020B0609020204030204" pitchFamily="49" charset="0"/>
              </a:rPr>
              <a:t>path</a:t>
            </a:r>
            <a:r>
              <a:rPr lang="en-US" sz="800" b="1" smtClean="0">
                <a:solidFill>
                  <a:srgbClr val="000000"/>
                </a:solidFill>
                <a:latin typeface="Consolas" panose="020B0609020204030204" pitchFamily="49" charset="0"/>
                <a:cs typeface="Consolas" panose="020B0609020204030204" pitchFamily="49" charset="0"/>
              </a:rPr>
              <a:t>(path) {</a:t>
            </a:r>
          </a:p>
          <a:p>
            <a:pPr marL="0" indent="0">
              <a:buNone/>
            </a:pPr>
            <a:r>
              <a:rPr lang="en-US" sz="800" smtClean="0">
                <a:solidFill>
                  <a:srgbClr val="000000"/>
                </a:solidFill>
                <a:latin typeface="Consolas" panose="020B0609020204030204" pitchFamily="49" charset="0"/>
                <a:cs typeface="Consolas" panose="020B0609020204030204" pitchFamily="49" charset="0"/>
              </a:rPr>
              <a:t>}</a:t>
            </a:r>
          </a:p>
          <a:p>
            <a:pPr marL="0" indent="0">
              <a:buNone/>
            </a:pPr>
            <a:endParaRPr lang="en-US" sz="800" smtClean="0">
              <a:latin typeface="Consolas" panose="020B0609020204030204" pitchFamily="49" charset="0"/>
              <a:cs typeface="Consolas" panose="020B0609020204030204" pitchFamily="49" charset="0"/>
            </a:endParaRPr>
          </a:p>
          <a:p>
            <a:pPr marL="0" indent="0">
              <a:buNone/>
            </a:pPr>
            <a:r>
              <a:rPr lang="en-US" sz="800" b="1" smtClean="0">
                <a:solidFill>
                  <a:srgbClr val="7F0055"/>
                </a:solidFill>
                <a:latin typeface="Consolas" panose="020B0609020204030204" pitchFamily="49" charset="0"/>
                <a:cs typeface="Consolas" panose="020B0609020204030204" pitchFamily="49" charset="0"/>
              </a:rPr>
              <a:t>void</a:t>
            </a:r>
            <a:r>
              <a:rPr lang="en-US" sz="800" b="1" smtClean="0">
                <a:solidFill>
                  <a:srgbClr val="000000"/>
                </a:solidFill>
                <a:latin typeface="Consolas" panose="020B0609020204030204" pitchFamily="49" charset="0"/>
                <a:cs typeface="Consolas" panose="020B0609020204030204" pitchFamily="49" charset="0"/>
              </a:rPr>
              <a:t>* load(</a:t>
            </a:r>
            <a:r>
              <a:rPr lang="en-US" sz="800" b="1" smtClean="0">
                <a:solidFill>
                  <a:srgbClr val="7F0055"/>
                </a:solidFill>
                <a:latin typeface="Consolas" panose="020B0609020204030204" pitchFamily="49" charset="0"/>
                <a:cs typeface="Consolas" panose="020B0609020204030204" pitchFamily="49" charset="0"/>
              </a:rPr>
              <a:t>int</a:t>
            </a:r>
            <a:r>
              <a:rPr lang="en-US" sz="800" b="1" smtClean="0">
                <a:solidFill>
                  <a:srgbClr val="000000"/>
                </a:solidFill>
                <a:latin typeface="Consolas" panose="020B0609020204030204" pitchFamily="49" charset="0"/>
                <a:cs typeface="Consolas" panose="020B0609020204030204" pitchFamily="49" charset="0"/>
              </a:rPr>
              <a:t> flags) {</a:t>
            </a:r>
          </a:p>
          <a:p>
            <a:pPr marL="0" indent="0">
              <a:buNone/>
            </a:pPr>
            <a:r>
              <a:rPr lang="en-US" sz="800" b="1" smtClean="0">
                <a:solidFill>
                  <a:srgbClr val="7F0055"/>
                </a:solidFill>
                <a:latin typeface="Consolas" panose="020B0609020204030204" pitchFamily="49" charset="0"/>
                <a:cs typeface="Consolas" panose="020B0609020204030204" pitchFamily="49" charset="0"/>
              </a:rPr>
              <a:t>    return</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642880"/>
                </a:solidFill>
                <a:latin typeface="Consolas" panose="020B0609020204030204" pitchFamily="49" charset="0"/>
                <a:cs typeface="Consolas" panose="020B0609020204030204" pitchFamily="49" charset="0"/>
              </a:rPr>
              <a:t>dlopen</a:t>
            </a:r>
            <a:r>
              <a:rPr lang="en-US" sz="800" b="1" smtClean="0">
                <a:solidFill>
                  <a:srgbClr val="000000"/>
                </a:solidFill>
                <a:latin typeface="Consolas" panose="020B0609020204030204" pitchFamily="49" charset="0"/>
                <a:cs typeface="Consolas" panose="020B0609020204030204" pitchFamily="49" charset="0"/>
              </a:rPr>
              <a:t>(</a:t>
            </a:r>
            <a:r>
              <a:rPr lang="en-US" sz="800" b="1" smtClean="0">
                <a:solidFill>
                  <a:srgbClr val="0000C0"/>
                </a:solidFill>
                <a:latin typeface="Consolas" panose="020B0609020204030204" pitchFamily="49" charset="0"/>
                <a:cs typeface="Consolas" panose="020B0609020204030204" pitchFamily="49" charset="0"/>
              </a:rPr>
              <a:t>path</a:t>
            </a:r>
            <a:r>
              <a:rPr lang="en-US" sz="800" b="1" smtClean="0">
                <a:solidFill>
                  <a:srgbClr val="000000"/>
                </a:solidFill>
                <a:latin typeface="Consolas" panose="020B0609020204030204" pitchFamily="49" charset="0"/>
                <a:cs typeface="Consolas" panose="020B0609020204030204" pitchFamily="49" charset="0"/>
              </a:rPr>
              <a:t>.c_str(), flags);</a:t>
            </a:r>
          </a:p>
          <a:p>
            <a:pPr marL="0" indent="0">
              <a:buNone/>
            </a:pPr>
            <a:r>
              <a:rPr lang="en-US" sz="800" smtClean="0">
                <a:solidFill>
                  <a:srgbClr val="000000"/>
                </a:solidFill>
                <a:latin typeface="Consolas" panose="020B0609020204030204" pitchFamily="49" charset="0"/>
                <a:cs typeface="Consolas" panose="020B0609020204030204" pitchFamily="49" charset="0"/>
              </a:rPr>
              <a:t>}</a:t>
            </a:r>
          </a:p>
          <a:p>
            <a:pPr marL="0" indent="0">
              <a:buNone/>
            </a:pPr>
            <a:endParaRPr lang="en-US" sz="800" smtClean="0">
              <a:latin typeface="Consolas" panose="020B0609020204030204" pitchFamily="49" charset="0"/>
              <a:cs typeface="Consolas" panose="020B0609020204030204" pitchFamily="49" charset="0"/>
            </a:endParaRPr>
          </a:p>
          <a:p>
            <a:pPr marL="0" indent="0">
              <a:buNone/>
            </a:pPr>
            <a:r>
              <a:rPr lang="en-US" sz="800" b="1" smtClean="0">
                <a:solidFill>
                  <a:srgbClr val="7F0055"/>
                </a:solidFill>
                <a:latin typeface="Consolas" panose="020B0609020204030204" pitchFamily="49" charset="0"/>
                <a:cs typeface="Consolas" panose="020B0609020204030204" pitchFamily="49" charset="0"/>
              </a:rPr>
              <a:t>void</a:t>
            </a:r>
            <a:r>
              <a:rPr lang="en-US" sz="800" b="1" smtClean="0">
                <a:solidFill>
                  <a:srgbClr val="000000"/>
                </a:solidFill>
                <a:latin typeface="Consolas" panose="020B0609020204030204" pitchFamily="49" charset="0"/>
                <a:cs typeface="Consolas" panose="020B0609020204030204" pitchFamily="49" charset="0"/>
              </a:rPr>
              <a:t> unload(</a:t>
            </a:r>
            <a:r>
              <a:rPr lang="en-US" sz="800" b="1" smtClean="0">
                <a:solidFill>
                  <a:srgbClr val="7F0055"/>
                </a:solidFill>
                <a:latin typeface="Consolas" panose="020B0609020204030204" pitchFamily="49" charset="0"/>
                <a:cs typeface="Consolas" panose="020B0609020204030204" pitchFamily="49" charset="0"/>
              </a:rPr>
              <a:t>void</a:t>
            </a:r>
            <a:r>
              <a:rPr lang="en-US" sz="800" b="1" smtClean="0">
                <a:solidFill>
                  <a:srgbClr val="000000"/>
                </a:solidFill>
                <a:latin typeface="Consolas" panose="020B0609020204030204" pitchFamily="49" charset="0"/>
                <a:cs typeface="Consolas" panose="020B0609020204030204" pitchFamily="49" charset="0"/>
              </a:rPr>
              <a:t>* handle) {</a:t>
            </a:r>
          </a:p>
          <a:p>
            <a:pPr marL="0" indent="0">
              <a:buNone/>
            </a:pPr>
            <a:r>
              <a:rPr lang="en-US" sz="800" b="1" smtClean="0">
                <a:solidFill>
                  <a:srgbClr val="642880"/>
                </a:solidFill>
                <a:latin typeface="Consolas" panose="020B0609020204030204" pitchFamily="49" charset="0"/>
                <a:cs typeface="Consolas" panose="020B0609020204030204" pitchFamily="49" charset="0"/>
              </a:rPr>
              <a:t>    dlclose</a:t>
            </a:r>
            <a:r>
              <a:rPr lang="en-US" sz="800" b="1" smtClean="0">
                <a:solidFill>
                  <a:srgbClr val="000000"/>
                </a:solidFill>
                <a:latin typeface="Consolas" panose="020B0609020204030204" pitchFamily="49" charset="0"/>
                <a:cs typeface="Consolas" panose="020B0609020204030204" pitchFamily="49" charset="0"/>
              </a:rPr>
              <a:t>(handle);</a:t>
            </a:r>
          </a:p>
          <a:p>
            <a:pPr marL="0" indent="0">
              <a:buNone/>
            </a:pPr>
            <a:r>
              <a:rPr lang="en-US" sz="800" smtClean="0">
                <a:solidFill>
                  <a:srgbClr val="000000"/>
                </a:solidFill>
                <a:latin typeface="Consolas" panose="020B0609020204030204" pitchFamily="49" charset="0"/>
                <a:cs typeface="Consolas" panose="020B0609020204030204" pitchFamily="49" charset="0"/>
              </a:rPr>
              <a:t>}</a:t>
            </a:r>
          </a:p>
          <a:p>
            <a:pPr marL="0" indent="0">
              <a:buNone/>
            </a:pPr>
            <a:endParaRPr lang="en-US" sz="800" smtClean="0">
              <a:latin typeface="Consolas" panose="020B0609020204030204" pitchFamily="49" charset="0"/>
              <a:cs typeface="Consolas" panose="020B0609020204030204" pitchFamily="49" charset="0"/>
            </a:endParaRPr>
          </a:p>
          <a:p>
            <a:pPr marL="0" indent="0">
              <a:buNone/>
            </a:pPr>
            <a:r>
              <a:rPr lang="en-US" sz="800" b="1" smtClean="0">
                <a:solidFill>
                  <a:srgbClr val="7F0055"/>
                </a:solidFill>
                <a:latin typeface="Consolas" panose="020B0609020204030204" pitchFamily="49" charset="0"/>
                <a:cs typeface="Consolas" panose="020B0609020204030204" pitchFamily="49" charset="0"/>
              </a:rPr>
              <a:t>void</a:t>
            </a:r>
            <a:r>
              <a:rPr lang="en-US" sz="800" b="1" smtClean="0">
                <a:solidFill>
                  <a:srgbClr val="000000"/>
                </a:solidFill>
                <a:latin typeface="Consolas" panose="020B0609020204030204" pitchFamily="49" charset="0"/>
                <a:cs typeface="Consolas" panose="020B0609020204030204" pitchFamily="49" charset="0"/>
              </a:rPr>
              <a:t>* getSymbolAddress(</a:t>
            </a:r>
            <a:r>
              <a:rPr lang="en-US" sz="800" b="1" smtClean="0">
                <a:solidFill>
                  <a:srgbClr val="7F0055"/>
                </a:solidFill>
                <a:latin typeface="Consolas" panose="020B0609020204030204" pitchFamily="49" charset="0"/>
                <a:cs typeface="Consolas" panose="020B0609020204030204" pitchFamily="49" charset="0"/>
              </a:rPr>
              <a:t>void</a:t>
            </a:r>
            <a:r>
              <a:rPr lang="en-US" sz="800" b="1" smtClean="0">
                <a:solidFill>
                  <a:srgbClr val="000000"/>
                </a:solidFill>
                <a:latin typeface="Consolas" panose="020B0609020204030204" pitchFamily="49" charset="0"/>
                <a:cs typeface="Consolas" panose="020B0609020204030204" pitchFamily="49" charset="0"/>
              </a:rPr>
              <a:t> *handle, </a:t>
            </a:r>
            <a:r>
              <a:rPr lang="en-US" sz="800" b="1" smtClean="0">
                <a:solidFill>
                  <a:srgbClr val="7F0055"/>
                </a:solidFill>
                <a:latin typeface="Consolas" panose="020B0609020204030204" pitchFamily="49" charset="0"/>
                <a:cs typeface="Consolas" panose="020B0609020204030204" pitchFamily="49" charset="0"/>
              </a:rPr>
              <a:t>const</a:t>
            </a:r>
            <a:r>
              <a:rPr lang="en-US" sz="800" b="1" smtClean="0">
                <a:solidFill>
                  <a:srgbClr val="000000"/>
                </a:solidFill>
                <a:latin typeface="Consolas" panose="020B0609020204030204" pitchFamily="49" charset="0"/>
                <a:cs typeface="Consolas" panose="020B0609020204030204" pitchFamily="49" charset="0"/>
              </a:rPr>
              <a:t> std::</a:t>
            </a:r>
            <a:r>
              <a:rPr lang="en-US" sz="800" b="1" smtClean="0">
                <a:solidFill>
                  <a:srgbClr val="005032"/>
                </a:solidFill>
                <a:latin typeface="Consolas" panose="020B0609020204030204" pitchFamily="49" charset="0"/>
                <a:cs typeface="Consolas" panose="020B0609020204030204" pitchFamily="49" charset="0"/>
              </a:rPr>
              <a:t>string</a:t>
            </a:r>
            <a:r>
              <a:rPr lang="en-US" sz="800" b="1" smtClean="0">
                <a:solidFill>
                  <a:srgbClr val="000000"/>
                </a:solidFill>
                <a:latin typeface="Consolas" panose="020B0609020204030204" pitchFamily="49" charset="0"/>
                <a:cs typeface="Consolas" panose="020B0609020204030204" pitchFamily="49" charset="0"/>
              </a:rPr>
              <a:t>&amp; symbolName) </a:t>
            </a:r>
            <a:r>
              <a:rPr lang="en-US" sz="800" b="1" smtClean="0">
                <a:solidFill>
                  <a:srgbClr val="7F0055"/>
                </a:solidFill>
                <a:latin typeface="Consolas" panose="020B0609020204030204" pitchFamily="49" charset="0"/>
                <a:cs typeface="Consolas" panose="020B0609020204030204" pitchFamily="49" charset="0"/>
              </a:rPr>
              <a:t>const</a:t>
            </a:r>
            <a:r>
              <a:rPr lang="en-US" sz="800" b="1" smtClean="0">
                <a:solidFill>
                  <a:srgbClr val="000000"/>
                </a:solidFill>
                <a:latin typeface="Consolas" panose="020B0609020204030204" pitchFamily="49" charset="0"/>
                <a:cs typeface="Consolas" panose="020B0609020204030204" pitchFamily="49" charset="0"/>
              </a:rPr>
              <a:t> {</a:t>
            </a:r>
          </a:p>
          <a:p>
            <a:pPr marL="0" indent="0">
              <a:buNone/>
            </a:pPr>
            <a:r>
              <a:rPr lang="en-US" sz="800" b="1" smtClean="0">
                <a:solidFill>
                  <a:srgbClr val="7F0055"/>
                </a:solidFill>
                <a:latin typeface="Consolas" panose="020B0609020204030204" pitchFamily="49" charset="0"/>
                <a:cs typeface="Consolas" panose="020B0609020204030204" pitchFamily="49" charset="0"/>
              </a:rPr>
              <a:t>    return</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642880"/>
                </a:solidFill>
                <a:latin typeface="Consolas" panose="020B0609020204030204" pitchFamily="49" charset="0"/>
                <a:cs typeface="Consolas" panose="020B0609020204030204" pitchFamily="49" charset="0"/>
              </a:rPr>
              <a:t>dlsym</a:t>
            </a:r>
            <a:r>
              <a:rPr lang="en-US" sz="800" b="1" smtClean="0">
                <a:solidFill>
                  <a:srgbClr val="000000"/>
                </a:solidFill>
                <a:latin typeface="Consolas" panose="020B0609020204030204" pitchFamily="49" charset="0"/>
                <a:cs typeface="Consolas" panose="020B0609020204030204" pitchFamily="49" charset="0"/>
              </a:rPr>
              <a:t>(handle, symbolName.c_str());</a:t>
            </a:r>
          </a:p>
          <a:p>
            <a:pPr marL="0" indent="0">
              <a:buNone/>
            </a:pPr>
            <a:r>
              <a:rPr lang="en-US" sz="800" smtClean="0">
                <a:solidFill>
                  <a:srgbClr val="000000"/>
                </a:solidFill>
                <a:latin typeface="Consolas" panose="020B0609020204030204" pitchFamily="49" charset="0"/>
                <a:cs typeface="Consolas" panose="020B0609020204030204" pitchFamily="49" charset="0"/>
              </a:rPr>
              <a:t>}</a:t>
            </a:r>
          </a:p>
          <a:p>
            <a:pPr marL="0" indent="0">
              <a:buNone/>
            </a:pPr>
            <a:endParaRPr lang="en-US" sz="800" smtClean="0">
              <a:latin typeface="Consolas" panose="020B0609020204030204" pitchFamily="49" charset="0"/>
              <a:cs typeface="Consolas" panose="020B0609020204030204" pitchFamily="49" charset="0"/>
            </a:endParaRPr>
          </a:p>
          <a:p>
            <a:pPr marL="0" indent="0">
              <a:buNone/>
            </a:pPr>
            <a:r>
              <a:rPr lang="en-US" sz="800" b="1" smtClean="0">
                <a:solidFill>
                  <a:srgbClr val="7F0055"/>
                </a:solidFill>
                <a:latin typeface="Consolas" panose="020B0609020204030204" pitchFamily="49" charset="0"/>
                <a:cs typeface="Consolas" panose="020B0609020204030204" pitchFamily="49" charset="0"/>
              </a:rPr>
              <a:t>private</a:t>
            </a:r>
            <a:r>
              <a:rPr lang="en-US" sz="800" b="1" smtClean="0">
                <a:solidFill>
                  <a:srgbClr val="000000"/>
                </a:solidFill>
                <a:latin typeface="Consolas" panose="020B0609020204030204" pitchFamily="49" charset="0"/>
                <a:cs typeface="Consolas" panose="020B0609020204030204" pitchFamily="49" charset="0"/>
              </a:rPr>
              <a:t>:</a:t>
            </a:r>
          </a:p>
          <a:p>
            <a:pPr marL="0" indent="0">
              <a:buNone/>
            </a:pPr>
            <a:r>
              <a:rPr lang="en-US" sz="800" b="1" smtClean="0">
                <a:solidFill>
                  <a:srgbClr val="7F0055"/>
                </a:solidFill>
                <a:latin typeface="Consolas" panose="020B0609020204030204" pitchFamily="49" charset="0"/>
                <a:cs typeface="Consolas" panose="020B0609020204030204" pitchFamily="49" charset="0"/>
              </a:rPr>
              <a:t>    const</a:t>
            </a:r>
            <a:r>
              <a:rPr lang="en-US" sz="800" b="1" smtClean="0">
                <a:solidFill>
                  <a:srgbClr val="000000"/>
                </a:solidFill>
                <a:latin typeface="Consolas" panose="020B0609020204030204" pitchFamily="49" charset="0"/>
                <a:cs typeface="Consolas" panose="020B0609020204030204" pitchFamily="49" charset="0"/>
              </a:rPr>
              <a:t> std::</a:t>
            </a:r>
            <a:r>
              <a:rPr lang="en-US" sz="800" b="1" smtClean="0">
                <a:solidFill>
                  <a:srgbClr val="005032"/>
                </a:solidFill>
                <a:latin typeface="Consolas" panose="020B0609020204030204" pitchFamily="49" charset="0"/>
                <a:cs typeface="Consolas" panose="020B0609020204030204" pitchFamily="49" charset="0"/>
              </a:rPr>
              <a:t>string</a:t>
            </a:r>
            <a:r>
              <a:rPr lang="en-US" sz="800" b="1" smtClean="0">
                <a:solidFill>
                  <a:srgbClr val="000000"/>
                </a:solidFill>
                <a:latin typeface="Consolas" panose="020B0609020204030204" pitchFamily="49" charset="0"/>
                <a:cs typeface="Consolas" panose="020B0609020204030204" pitchFamily="49" charset="0"/>
              </a:rPr>
              <a:t> </a:t>
            </a:r>
            <a:r>
              <a:rPr lang="en-US" sz="800" b="1" smtClean="0">
                <a:solidFill>
                  <a:srgbClr val="0000C0"/>
                </a:solidFill>
                <a:latin typeface="Consolas" panose="020B0609020204030204" pitchFamily="49" charset="0"/>
                <a:cs typeface="Consolas" panose="020B0609020204030204" pitchFamily="49" charset="0"/>
              </a:rPr>
              <a:t>path</a:t>
            </a:r>
            <a:r>
              <a:rPr lang="en-US" sz="800" b="1" smtClean="0">
                <a:solidFill>
                  <a:srgbClr val="000000"/>
                </a:solidFill>
                <a:latin typeface="Consolas" panose="020B0609020204030204" pitchFamily="49" charset="0"/>
                <a:cs typeface="Consolas" panose="020B0609020204030204" pitchFamily="49" charset="0"/>
              </a:rPr>
              <a:t>;</a:t>
            </a:r>
          </a:p>
          <a:p>
            <a:pPr marL="0" indent="0">
              <a:buNone/>
            </a:pPr>
            <a:r>
              <a:rPr lang="en-US" sz="800" smtClean="0">
                <a:solidFill>
                  <a:srgbClr val="000000"/>
                </a:solidFill>
                <a:latin typeface="Consolas" panose="020B0609020204030204" pitchFamily="49" charset="0"/>
                <a:cs typeface="Consolas" panose="020B0609020204030204" pitchFamily="49" charset="0"/>
              </a:rPr>
              <a:t>};</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br>
              <a:rPr lang="en-US" sz="2000" i="1" smtClean="0">
                <a:solidFill>
                  <a:srgbClr val="404040"/>
                </a:solidFill>
                <a:latin typeface="Century" pitchFamily="18" charset="0"/>
              </a:rPr>
            </a:br>
            <a:r>
              <a:rPr lang="en-US" smtClean="0">
                <a:solidFill>
                  <a:srgbClr val="404040"/>
                </a:solidFill>
                <a:latin typeface="Century" pitchFamily="18" charset="0"/>
              </a:rPr>
              <a:t>Encapsulation – Exercise</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6" name="TextBox 5"/>
          <p:cNvSpPr txBox="1"/>
          <p:nvPr/>
        </p:nvSpPr>
        <p:spPr>
          <a:xfrm>
            <a:off x="457200" y="1154668"/>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404040"/>
                </a:solidFill>
                <a:latin typeface="Arial" panose="020B0604020202020204" pitchFamily="34" charset="0"/>
                <a:cs typeface="Arial" panose="020B0604020202020204" pitchFamily="34" charset="0"/>
              </a:rPr>
              <a:t>Find and fix encapsulation </a:t>
            </a:r>
            <a:r>
              <a:rPr lang="en-US" smtClean="0">
                <a:solidFill>
                  <a:srgbClr val="404040"/>
                </a:solidFill>
                <a:latin typeface="Arial" panose="020B0604020202020204" pitchFamily="34" charset="0"/>
                <a:cs typeface="Arial" panose="020B0604020202020204" pitchFamily="34" charset="0"/>
              </a:rPr>
              <a:t>errors in the example below</a:t>
            </a:r>
            <a:endParaRPr lang="en-US">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569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How </a:t>
            </a:r>
            <a:r>
              <a:rPr lang="en-US" smtClean="0">
                <a:solidFill>
                  <a:srgbClr val="00B050"/>
                </a:solidFill>
                <a:latin typeface="Arial" pitchFamily="34" charset="0"/>
                <a:cs typeface="Arial" pitchFamily="34" charset="0"/>
              </a:rPr>
              <a:t>strong </a:t>
            </a:r>
            <a:r>
              <a:rPr lang="en-US" smtClean="0">
                <a:solidFill>
                  <a:srgbClr val="404040"/>
                </a:solidFill>
                <a:latin typeface="Arial" pitchFamily="34" charset="0"/>
                <a:cs typeface="Arial" pitchFamily="34" charset="0"/>
              </a:rPr>
              <a:t>is the relation between different </a:t>
            </a:r>
            <a:r>
              <a:rPr lang="en-US" b="1" smtClean="0">
                <a:solidFill>
                  <a:srgbClr val="404040"/>
                </a:solidFill>
                <a:latin typeface="Arial" pitchFamily="34" charset="0"/>
                <a:cs typeface="Arial" pitchFamily="34" charset="0"/>
              </a:rPr>
              <a:t>parts</a:t>
            </a:r>
            <a:r>
              <a:rPr lang="en-US" smtClean="0">
                <a:solidFill>
                  <a:srgbClr val="404040"/>
                </a:solidFill>
                <a:latin typeface="Arial" pitchFamily="34" charset="0"/>
                <a:cs typeface="Arial" pitchFamily="34" charset="0"/>
              </a:rPr>
              <a:t> of the </a:t>
            </a:r>
            <a:r>
              <a:rPr lang="en-US" b="1" smtClean="0">
                <a:solidFill>
                  <a:srgbClr val="404040"/>
                </a:solidFill>
                <a:latin typeface="Arial" pitchFamily="34" charset="0"/>
                <a:cs typeface="Arial" pitchFamily="34" charset="0"/>
              </a:rPr>
              <a:t>same class</a:t>
            </a:r>
          </a:p>
          <a:p>
            <a:pPr lvl="1" algn="just"/>
            <a:r>
              <a:rPr lang="en-US" smtClean="0">
                <a:solidFill>
                  <a:srgbClr val="404040"/>
                </a:solidFill>
                <a:latin typeface="Arial" pitchFamily="34" charset="0"/>
                <a:cs typeface="Arial" pitchFamily="34" charset="0"/>
              </a:rPr>
              <a:t>Strive for </a:t>
            </a:r>
            <a:r>
              <a:rPr lang="en-US" smtClean="0">
                <a:solidFill>
                  <a:srgbClr val="00B050"/>
                </a:solidFill>
                <a:latin typeface="Arial" pitchFamily="34" charset="0"/>
                <a:cs typeface="Arial" pitchFamily="34" charset="0"/>
              </a:rPr>
              <a:t>high cohesion</a:t>
            </a:r>
            <a:r>
              <a:rPr lang="en-US">
                <a:solidFill>
                  <a:srgbClr val="404040"/>
                </a:solidFill>
                <a:latin typeface="Arial" pitchFamily="34" charset="0"/>
                <a:cs typeface="Arial" pitchFamily="34" charset="0"/>
              </a:rPr>
              <a:t> – </a:t>
            </a:r>
            <a:r>
              <a:rPr lang="en-US" smtClean="0">
                <a:solidFill>
                  <a:srgbClr val="404040"/>
                </a:solidFill>
                <a:latin typeface="Arial" pitchFamily="34" charset="0"/>
                <a:cs typeface="Arial" pitchFamily="34" charset="0"/>
              </a:rPr>
              <a:t>classes should not “fall apart” logically</a:t>
            </a:r>
          </a:p>
          <a:p>
            <a:pPr lvl="2" algn="just"/>
            <a:r>
              <a:rPr lang="en-US" smtClean="0">
                <a:solidFill>
                  <a:srgbClr val="404040"/>
                </a:solidFill>
                <a:latin typeface="Arial" pitchFamily="34" charset="0"/>
                <a:cs typeface="Arial" pitchFamily="34" charset="0"/>
              </a:rPr>
              <a:t>This is closely related to SRP</a:t>
            </a:r>
          </a:p>
          <a:p>
            <a:pPr lvl="1" algn="just"/>
            <a:r>
              <a:rPr lang="en-US" i="1" smtClean="0">
                <a:solidFill>
                  <a:srgbClr val="404040"/>
                </a:solidFill>
                <a:latin typeface="Arial" pitchFamily="34" charset="0"/>
                <a:cs typeface="Arial" pitchFamily="34" charset="0"/>
              </a:rPr>
              <a:t>“Which one doesn’t belong?”</a:t>
            </a:r>
          </a:p>
          <a:p>
            <a:pPr lvl="2" algn="just"/>
            <a:r>
              <a:rPr lang="en-US" i="1" smtClean="0">
                <a:solidFill>
                  <a:srgbClr val="404040"/>
                </a:solidFill>
                <a:latin typeface="Arial" pitchFamily="34" charset="0"/>
                <a:cs typeface="Arial" pitchFamily="34" charset="0"/>
              </a:rPr>
              <a:t>Sometimes ambiguous…</a:t>
            </a:r>
          </a:p>
          <a:p>
            <a:pPr lvl="1" algn="just"/>
            <a:r>
              <a:rPr lang="en-US" i="1" smtClean="0">
                <a:solidFill>
                  <a:srgbClr val="404040"/>
                </a:solidFill>
                <a:latin typeface="Arial" pitchFamily="34" charset="0"/>
                <a:cs typeface="Arial" pitchFamily="34" charset="0"/>
              </a:rPr>
              <a:t>Symptoms of </a:t>
            </a:r>
            <a:r>
              <a:rPr lang="en-US" i="1" smtClean="0">
                <a:solidFill>
                  <a:srgbClr val="C00000"/>
                </a:solidFill>
                <a:latin typeface="Arial" pitchFamily="34" charset="0"/>
                <a:cs typeface="Arial" pitchFamily="34" charset="0"/>
              </a:rPr>
              <a:t>low cohesion</a:t>
            </a:r>
          </a:p>
          <a:p>
            <a:pPr lvl="2" algn="just"/>
            <a:r>
              <a:rPr lang="en-US" i="1" smtClean="0">
                <a:solidFill>
                  <a:srgbClr val="404040"/>
                </a:solidFill>
                <a:latin typeface="Arial" pitchFamily="34" charset="0"/>
                <a:cs typeface="Arial" pitchFamily="34" charset="0"/>
              </a:rPr>
              <a:t>Parts of your class live their own life</a:t>
            </a:r>
          </a:p>
          <a:p>
            <a:pPr lvl="3" algn="just"/>
            <a:r>
              <a:rPr lang="en-US" i="1" smtClean="0">
                <a:solidFill>
                  <a:srgbClr val="404040"/>
                </a:solidFill>
                <a:latin typeface="Arial" pitchFamily="34" charset="0"/>
                <a:cs typeface="Arial" pitchFamily="34" charset="0"/>
              </a:rPr>
              <a:t>In terms of changes, fixes, etc.</a:t>
            </a:r>
          </a:p>
          <a:p>
            <a:pPr lvl="2" algn="just"/>
            <a:r>
              <a:rPr lang="en-US" i="1" smtClean="0">
                <a:solidFill>
                  <a:srgbClr val="404040"/>
                </a:solidFill>
                <a:latin typeface="Arial" pitchFamily="34" charset="0"/>
                <a:cs typeface="Arial" pitchFamily="34" charset="0"/>
              </a:rPr>
              <a:t>It makes sense to reuse some part of your class</a:t>
            </a:r>
          </a:p>
          <a:p>
            <a:pPr lvl="2" algn="just"/>
            <a:r>
              <a:rPr lang="en-US" i="1" smtClean="0">
                <a:solidFill>
                  <a:srgbClr val="404040"/>
                </a:solidFill>
                <a:latin typeface="Arial" pitchFamily="34" charset="0"/>
                <a:cs typeface="Arial" pitchFamily="34" charset="0"/>
              </a:rPr>
              <a:t>External classes/functions depend on small portion of your class</a:t>
            </a:r>
            <a:endParaRPr lang="en-US" i="1">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Cohesion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583180"/>
            <a:ext cx="2133600" cy="2133600"/>
          </a:xfrm>
          <a:prstGeom prst="rect">
            <a:avLst/>
          </a:prstGeom>
        </p:spPr>
      </p:pic>
    </p:spTree>
    <p:extLst>
      <p:ext uri="{BB962C8B-B14F-4D97-AF65-F5344CB8AC3E}">
        <p14:creationId xmlns:p14="http://schemas.microsoft.com/office/powerpoint/2010/main" val="26784211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pPr algn="just"/>
            <a:r>
              <a:rPr lang="en-US" smtClean="0">
                <a:solidFill>
                  <a:srgbClr val="404040"/>
                </a:solidFill>
                <a:latin typeface="Arial" pitchFamily="34" charset="0"/>
                <a:cs typeface="Arial" pitchFamily="34" charset="0"/>
              </a:rPr>
              <a:t>SRP for classes – even more important!</a:t>
            </a:r>
          </a:p>
          <a:p>
            <a:pPr lvl="1" algn="just"/>
            <a:r>
              <a:rPr lang="en-US" smtClean="0">
                <a:solidFill>
                  <a:srgbClr val="404040"/>
                </a:solidFill>
                <a:latin typeface="Arial" pitchFamily="34" charset="0"/>
                <a:cs typeface="Arial" pitchFamily="34" charset="0"/>
              </a:rPr>
              <a:t>Closely related to Cohesion</a:t>
            </a:r>
          </a:p>
          <a:p>
            <a:pPr algn="just"/>
            <a:r>
              <a:rPr lang="en-US" smtClean="0">
                <a:solidFill>
                  <a:srgbClr val="404040"/>
                </a:solidFill>
                <a:latin typeface="Arial" pitchFamily="34" charset="0"/>
                <a:cs typeface="Arial" pitchFamily="34" charset="0"/>
              </a:rPr>
              <a:t>Can easily be broken:</a:t>
            </a:r>
          </a:p>
          <a:p>
            <a:pPr marL="548640" lvl="2" indent="0" algn="just">
              <a:buNone/>
            </a:pPr>
            <a:r>
              <a:rPr lang="en-US" i="1" smtClean="0">
                <a:solidFill>
                  <a:srgbClr val="404040"/>
                </a:solidFill>
                <a:latin typeface="Arial" pitchFamily="34" charset="0"/>
                <a:cs typeface="Arial" pitchFamily="34" charset="0"/>
              </a:rPr>
              <a:t>class Shape {</a:t>
            </a:r>
          </a:p>
          <a:p>
            <a:pPr marL="548640" lvl="2" indent="0" algn="just">
              <a:buNone/>
            </a:pPr>
            <a:r>
              <a:rPr lang="en-US" i="1" smtClean="0">
                <a:solidFill>
                  <a:srgbClr val="404040"/>
                </a:solidFill>
                <a:latin typeface="Arial" pitchFamily="34" charset="0"/>
                <a:cs typeface="Arial" pitchFamily="34" charset="0"/>
              </a:rPr>
              <a:t>public:</a:t>
            </a:r>
          </a:p>
          <a:p>
            <a:pPr marL="868680" lvl="3" indent="0" algn="just">
              <a:buNone/>
            </a:pPr>
            <a:r>
              <a:rPr lang="en-US" i="1" smtClean="0">
                <a:solidFill>
                  <a:srgbClr val="C00000"/>
                </a:solidFill>
                <a:latin typeface="Arial" pitchFamily="34" charset="0"/>
                <a:cs typeface="Arial" pitchFamily="34" charset="0"/>
              </a:rPr>
              <a:t>virtual void </a:t>
            </a:r>
            <a:r>
              <a:rPr lang="en-US" b="1" i="1" smtClean="0">
                <a:solidFill>
                  <a:srgbClr val="C00000"/>
                </a:solidFill>
                <a:latin typeface="Arial" pitchFamily="34" charset="0"/>
                <a:cs typeface="Arial" pitchFamily="34" charset="0"/>
              </a:rPr>
              <a:t>draw</a:t>
            </a:r>
            <a:r>
              <a:rPr lang="en-US" i="1" smtClean="0">
                <a:solidFill>
                  <a:srgbClr val="C00000"/>
                </a:solidFill>
                <a:latin typeface="Arial" pitchFamily="34" charset="0"/>
                <a:cs typeface="Arial" pitchFamily="34" charset="0"/>
              </a:rPr>
              <a:t>() const = 0;		// 2</a:t>
            </a:r>
            <a:r>
              <a:rPr lang="en-US" i="1" baseline="30000" smtClean="0">
                <a:solidFill>
                  <a:srgbClr val="C00000"/>
                </a:solidFill>
                <a:latin typeface="Arial" pitchFamily="34" charset="0"/>
                <a:cs typeface="Arial" pitchFamily="34" charset="0"/>
              </a:rPr>
              <a:t>nd</a:t>
            </a:r>
            <a:endParaRPr lang="en-US" i="1" smtClean="0">
              <a:solidFill>
                <a:srgbClr val="C00000"/>
              </a:solidFill>
              <a:latin typeface="Arial" pitchFamily="34" charset="0"/>
              <a:cs typeface="Arial" pitchFamily="34" charset="0"/>
            </a:endParaRPr>
          </a:p>
          <a:p>
            <a:pPr marL="868680" lvl="3" indent="0" algn="just">
              <a:buNone/>
            </a:pPr>
            <a:r>
              <a:rPr lang="en-US" i="1" smtClean="0">
                <a:solidFill>
                  <a:srgbClr val="C00000"/>
                </a:solidFill>
                <a:latin typeface="Arial" pitchFamily="34" charset="0"/>
                <a:cs typeface="Arial" pitchFamily="34" charset="0"/>
              </a:rPr>
              <a:t>virtual void </a:t>
            </a:r>
            <a:r>
              <a:rPr lang="en-US" b="1" i="1" smtClean="0">
                <a:solidFill>
                  <a:srgbClr val="C00000"/>
                </a:solidFill>
                <a:latin typeface="Arial" pitchFamily="34" charset="0"/>
                <a:cs typeface="Arial" pitchFamily="34" charset="0"/>
              </a:rPr>
              <a:t>save</a:t>
            </a:r>
            <a:r>
              <a:rPr lang="en-US" i="1" smtClean="0">
                <a:solidFill>
                  <a:srgbClr val="C00000"/>
                </a:solidFill>
                <a:latin typeface="Arial" pitchFamily="34" charset="0"/>
                <a:cs typeface="Arial" pitchFamily="34" charset="0"/>
              </a:rPr>
              <a:t>(File&amp; file) const = 0;	// 3</a:t>
            </a:r>
            <a:r>
              <a:rPr lang="en-US" i="1" baseline="30000" smtClean="0">
                <a:solidFill>
                  <a:srgbClr val="C00000"/>
                </a:solidFill>
                <a:latin typeface="Arial" pitchFamily="34" charset="0"/>
                <a:cs typeface="Arial" pitchFamily="34" charset="0"/>
              </a:rPr>
              <a:t>rd</a:t>
            </a:r>
            <a:r>
              <a:rPr lang="en-US" i="1" smtClean="0">
                <a:solidFill>
                  <a:srgbClr val="C00000"/>
                </a:solidFill>
                <a:latin typeface="Arial" pitchFamily="34" charset="0"/>
                <a:cs typeface="Arial" pitchFamily="34" charset="0"/>
              </a:rPr>
              <a:t> </a:t>
            </a:r>
          </a:p>
          <a:p>
            <a:pPr marL="868680" lvl="3" indent="0" algn="just">
              <a:buNone/>
            </a:pPr>
            <a:r>
              <a:rPr lang="en-US" i="1" smtClean="0">
                <a:solidFill>
                  <a:srgbClr val="C00000"/>
                </a:solidFill>
                <a:latin typeface="Arial" pitchFamily="34" charset="0"/>
                <a:cs typeface="Arial" pitchFamily="34" charset="0"/>
              </a:rPr>
              <a:t>virtual void </a:t>
            </a:r>
            <a:r>
              <a:rPr lang="en-US" b="1" i="1" smtClean="0">
                <a:solidFill>
                  <a:srgbClr val="C00000"/>
                </a:solidFill>
                <a:latin typeface="Arial" pitchFamily="34" charset="0"/>
                <a:cs typeface="Arial" pitchFamily="34" charset="0"/>
              </a:rPr>
              <a:t>load</a:t>
            </a:r>
            <a:r>
              <a:rPr lang="en-US" i="1" smtClean="0">
                <a:solidFill>
                  <a:srgbClr val="C00000"/>
                </a:solidFill>
                <a:latin typeface="Arial" pitchFamily="34" charset="0"/>
                <a:cs typeface="Arial" pitchFamily="34" charset="0"/>
              </a:rPr>
              <a:t>(const File&amp; file) = 0;	// 4</a:t>
            </a:r>
            <a:r>
              <a:rPr lang="en-US" i="1" baseline="30000" smtClean="0">
                <a:solidFill>
                  <a:srgbClr val="C00000"/>
                </a:solidFill>
                <a:latin typeface="Arial" pitchFamily="34" charset="0"/>
                <a:cs typeface="Arial" pitchFamily="34" charset="0"/>
              </a:rPr>
              <a:t>th</a:t>
            </a:r>
            <a:endParaRPr lang="en-US" i="1" smtClean="0">
              <a:solidFill>
                <a:srgbClr val="C00000"/>
              </a:solidFill>
              <a:latin typeface="Arial" pitchFamily="34" charset="0"/>
              <a:cs typeface="Arial" pitchFamily="34" charset="0"/>
            </a:endParaRPr>
          </a:p>
          <a:p>
            <a:pPr marL="868680" lvl="3" indent="0" algn="just">
              <a:buNone/>
            </a:pPr>
            <a:r>
              <a:rPr lang="en-US" i="1" smtClean="0">
                <a:solidFill>
                  <a:srgbClr val="C00000"/>
                </a:solidFill>
                <a:latin typeface="Arial" pitchFamily="34" charset="0"/>
                <a:cs typeface="Arial" pitchFamily="34" charset="0"/>
              </a:rPr>
              <a:t>virtual std::string  </a:t>
            </a:r>
            <a:r>
              <a:rPr lang="en-US" b="1" i="1" smtClean="0">
                <a:solidFill>
                  <a:srgbClr val="C00000"/>
                </a:solidFill>
                <a:latin typeface="Arial" pitchFamily="34" charset="0"/>
                <a:cs typeface="Arial" pitchFamily="34" charset="0"/>
              </a:rPr>
              <a:t>serialize</a:t>
            </a:r>
            <a:r>
              <a:rPr lang="en-US" i="1" smtClean="0">
                <a:solidFill>
                  <a:srgbClr val="C00000"/>
                </a:solidFill>
                <a:latin typeface="Arial" pitchFamily="34" charset="0"/>
                <a:cs typeface="Arial" pitchFamily="34" charset="0"/>
              </a:rPr>
              <a:t>() const = 0;	// 5</a:t>
            </a:r>
            <a:r>
              <a:rPr lang="en-US" i="1" baseline="30000" smtClean="0">
                <a:solidFill>
                  <a:srgbClr val="C00000"/>
                </a:solidFill>
                <a:latin typeface="Arial" pitchFamily="34" charset="0"/>
                <a:cs typeface="Arial" pitchFamily="34" charset="0"/>
              </a:rPr>
              <a:t>th</a:t>
            </a:r>
            <a:endParaRPr lang="en-US" i="1" smtClean="0">
              <a:solidFill>
                <a:srgbClr val="C00000"/>
              </a:solidFill>
              <a:latin typeface="Arial" pitchFamily="34" charset="0"/>
              <a:cs typeface="Arial" pitchFamily="34" charset="0"/>
            </a:endParaRPr>
          </a:p>
          <a:p>
            <a:pPr marL="548640" lvl="2" indent="0" algn="just">
              <a:buNone/>
            </a:pPr>
            <a:r>
              <a:rPr lang="en-US" i="1" smtClean="0">
                <a:solidFill>
                  <a:srgbClr val="404040"/>
                </a:solidFill>
                <a:latin typeface="Arial" pitchFamily="34" charset="0"/>
                <a:cs typeface="Arial" pitchFamily="34" charset="0"/>
              </a:rPr>
              <a:t>};	// </a:t>
            </a:r>
            <a:r>
              <a:rPr lang="en-US" i="1" smtClean="0">
                <a:solidFill>
                  <a:srgbClr val="C00000"/>
                </a:solidFill>
                <a:latin typeface="Arial" pitchFamily="34" charset="0"/>
                <a:cs typeface="Arial" pitchFamily="34" charset="0"/>
              </a:rPr>
              <a:t>Breaks </a:t>
            </a:r>
            <a:r>
              <a:rPr lang="en-US" i="1" smtClean="0">
                <a:solidFill>
                  <a:srgbClr val="404040"/>
                </a:solidFill>
                <a:latin typeface="Arial" pitchFamily="34" charset="0"/>
                <a:cs typeface="Arial" pitchFamily="34" charset="0"/>
              </a:rPr>
              <a:t>SRP</a:t>
            </a:r>
            <a:r>
              <a:rPr lang="en-US" i="1" smtClean="0">
                <a:solidFill>
                  <a:srgbClr val="C00000"/>
                </a:solidFill>
                <a:latin typeface="Arial" pitchFamily="34" charset="0"/>
                <a:cs typeface="Arial" pitchFamily="34" charset="0"/>
              </a:rPr>
              <a:t> – multiple responsibilities!</a:t>
            </a:r>
            <a:endParaRPr lang="en-US" i="1">
              <a:solidFill>
                <a:srgbClr val="C00000"/>
              </a:solidFill>
              <a:latin typeface="Arial" pitchFamily="34" charset="0"/>
              <a:cs typeface="Arial" pitchFamily="34" charset="0"/>
            </a:endParaRPr>
          </a:p>
          <a:p>
            <a:pPr marL="617220" lvl="1" indent="-342900" algn="just"/>
            <a:r>
              <a:rPr lang="en-US" i="1" smtClean="0">
                <a:solidFill>
                  <a:srgbClr val="404040"/>
                </a:solidFill>
                <a:latin typeface="Arial" pitchFamily="34" charset="0"/>
                <a:cs typeface="Arial" pitchFamily="34" charset="0"/>
              </a:rPr>
              <a:t>If things stopped at </a:t>
            </a:r>
            <a:r>
              <a:rPr lang="en-US" b="1" i="1" smtClean="0">
                <a:solidFill>
                  <a:srgbClr val="404040"/>
                </a:solidFill>
                <a:latin typeface="Arial" pitchFamily="34" charset="0"/>
                <a:cs typeface="Arial" pitchFamily="34" charset="0"/>
              </a:rPr>
              <a:t>draw()</a:t>
            </a:r>
            <a:r>
              <a:rPr lang="en-US" i="1" smtClean="0">
                <a:solidFill>
                  <a:srgbClr val="404040"/>
                </a:solidFill>
                <a:latin typeface="Arial" pitchFamily="34" charset="0"/>
                <a:cs typeface="Arial" pitchFamily="34" charset="0"/>
              </a:rPr>
              <a:t> it might be perfectly OK</a:t>
            </a:r>
          </a:p>
          <a:p>
            <a:pPr marL="342900" indent="-342900" algn="just"/>
            <a:r>
              <a:rPr lang="en-US" smtClean="0">
                <a:solidFill>
                  <a:srgbClr val="404040"/>
                </a:solidFill>
                <a:latin typeface="Arial" pitchFamily="34" charset="0"/>
                <a:cs typeface="Arial" pitchFamily="34" charset="0"/>
              </a:rPr>
              <a:t>Another phrasing of SRP: “A class should have only one reason to change”</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Cohesion &amp; SRP</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6580968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How </a:t>
            </a:r>
            <a:r>
              <a:rPr lang="en-US" smtClean="0">
                <a:solidFill>
                  <a:srgbClr val="C00000"/>
                </a:solidFill>
                <a:latin typeface="Arial" pitchFamily="34" charset="0"/>
                <a:cs typeface="Arial" pitchFamily="34" charset="0"/>
              </a:rPr>
              <a:t>strong</a:t>
            </a:r>
            <a:r>
              <a:rPr lang="en-US" smtClean="0">
                <a:solidFill>
                  <a:srgbClr val="404040"/>
                </a:solidFill>
                <a:latin typeface="Arial" pitchFamily="34" charset="0"/>
                <a:cs typeface="Arial" pitchFamily="34" charset="0"/>
              </a:rPr>
              <a:t> is the relation between </a:t>
            </a:r>
            <a:r>
              <a:rPr lang="en-US" b="1" smtClean="0">
                <a:solidFill>
                  <a:srgbClr val="404040"/>
                </a:solidFill>
                <a:latin typeface="Arial" pitchFamily="34" charset="0"/>
                <a:cs typeface="Arial" pitchFamily="34" charset="0"/>
              </a:rPr>
              <a:t>different classes</a:t>
            </a:r>
            <a:endParaRPr lang="en-US" b="1" i="1" smtClean="0">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Strive for </a:t>
            </a:r>
            <a:r>
              <a:rPr lang="en-US" smtClean="0">
                <a:solidFill>
                  <a:srgbClr val="00B050"/>
                </a:solidFill>
                <a:latin typeface="Arial" pitchFamily="34" charset="0"/>
                <a:cs typeface="Arial" pitchFamily="34" charset="0"/>
              </a:rPr>
              <a:t>loose coupling</a:t>
            </a:r>
            <a:r>
              <a:rPr lang="en-US" smtClean="0">
                <a:solidFill>
                  <a:srgbClr val="404040"/>
                </a:solidFill>
                <a:latin typeface="Arial" pitchFamily="34" charset="0"/>
                <a:cs typeface="Arial" pitchFamily="34" charset="0"/>
              </a:rPr>
              <a:t> to other classes</a:t>
            </a:r>
          </a:p>
          <a:p>
            <a:pPr lvl="1" algn="just"/>
            <a:r>
              <a:rPr lang="en-US" smtClean="0">
                <a:solidFill>
                  <a:srgbClr val="404040"/>
                </a:solidFill>
                <a:latin typeface="Arial" pitchFamily="34" charset="0"/>
                <a:cs typeface="Arial" pitchFamily="34" charset="0"/>
              </a:rPr>
              <a:t>Symptoms </a:t>
            </a:r>
            <a:r>
              <a:rPr lang="en-US">
                <a:solidFill>
                  <a:srgbClr val="404040"/>
                </a:solidFill>
                <a:latin typeface="Arial" pitchFamily="34" charset="0"/>
                <a:cs typeface="Arial" pitchFamily="34" charset="0"/>
              </a:rPr>
              <a:t>of </a:t>
            </a:r>
            <a:r>
              <a:rPr lang="en-US" i="1">
                <a:solidFill>
                  <a:srgbClr val="C00000"/>
                </a:solidFill>
                <a:latin typeface="Arial" pitchFamily="34" charset="0"/>
                <a:cs typeface="Arial" pitchFamily="34" charset="0"/>
              </a:rPr>
              <a:t>tight coupling</a:t>
            </a:r>
            <a:endParaRPr lang="en-US" i="1">
              <a:solidFill>
                <a:srgbClr val="404040"/>
              </a:solidFill>
              <a:latin typeface="Arial" pitchFamily="34" charset="0"/>
              <a:cs typeface="Arial" pitchFamily="34" charset="0"/>
            </a:endParaRPr>
          </a:p>
          <a:p>
            <a:pPr lvl="2" algn="just"/>
            <a:r>
              <a:rPr lang="en-US">
                <a:solidFill>
                  <a:srgbClr val="404040"/>
                </a:solidFill>
                <a:latin typeface="Arial" pitchFamily="34" charset="0"/>
                <a:cs typeface="Arial" pitchFamily="34" charset="0"/>
              </a:rPr>
              <a:t>Bugs in one class require fixes in other classes too</a:t>
            </a:r>
          </a:p>
          <a:p>
            <a:pPr lvl="2" algn="just"/>
            <a:r>
              <a:rPr lang="en-US">
                <a:solidFill>
                  <a:srgbClr val="404040"/>
                </a:solidFill>
                <a:latin typeface="Arial" pitchFamily="34" charset="0"/>
                <a:cs typeface="Arial" pitchFamily="34" charset="0"/>
              </a:rPr>
              <a:t>Changes/extension in one class require corresponding changes in another </a:t>
            </a:r>
            <a:r>
              <a:rPr lang="en-US" smtClean="0">
                <a:solidFill>
                  <a:srgbClr val="404040"/>
                </a:solidFill>
                <a:latin typeface="Arial" pitchFamily="34" charset="0"/>
                <a:cs typeface="Arial" pitchFamily="34" charset="0"/>
              </a:rPr>
              <a:t>class</a:t>
            </a:r>
            <a:endParaRPr lang="en-US">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Coupling</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187322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85000" lnSpcReduction="10000"/>
          </a:bodyPr>
          <a:lstStyle/>
          <a:p>
            <a:pPr algn="just"/>
            <a:r>
              <a:rPr lang="en-US" smtClean="0">
                <a:solidFill>
                  <a:srgbClr val="404040"/>
                </a:solidFill>
                <a:latin typeface="Arial" pitchFamily="34" charset="0"/>
                <a:cs typeface="Arial" pitchFamily="34" charset="0"/>
              </a:rPr>
              <a:t>Sources of </a:t>
            </a:r>
            <a:r>
              <a:rPr lang="en-US" i="1" smtClean="0">
                <a:solidFill>
                  <a:srgbClr val="C00000"/>
                </a:solidFill>
                <a:latin typeface="Arial" pitchFamily="34" charset="0"/>
                <a:cs typeface="Arial" pitchFamily="34" charset="0"/>
              </a:rPr>
              <a:t>tight coupling</a:t>
            </a:r>
          </a:p>
          <a:p>
            <a:pPr lvl="1" algn="just"/>
            <a:r>
              <a:rPr lang="en-US" smtClean="0">
                <a:solidFill>
                  <a:srgbClr val="404040"/>
                </a:solidFill>
                <a:latin typeface="Arial" pitchFamily="34" charset="0"/>
                <a:cs typeface="Arial" pitchFamily="34" charset="0"/>
              </a:rPr>
              <a:t>Dependency on </a:t>
            </a:r>
            <a:r>
              <a:rPr lang="en-US" i="1" smtClean="0">
                <a:solidFill>
                  <a:srgbClr val="C00000"/>
                </a:solidFill>
                <a:latin typeface="Arial" pitchFamily="34" charset="0"/>
                <a:cs typeface="Arial" pitchFamily="34" charset="0"/>
              </a:rPr>
              <a:t>global state – global / static variables, Singletons, etc.</a:t>
            </a:r>
          </a:p>
          <a:p>
            <a:pPr lvl="1" algn="just"/>
            <a:r>
              <a:rPr lang="en-US" i="1" smtClean="0">
                <a:solidFill>
                  <a:srgbClr val="C00000"/>
                </a:solidFill>
                <a:latin typeface="Arial" pitchFamily="34" charset="0"/>
                <a:cs typeface="Arial" pitchFamily="34" charset="0"/>
              </a:rPr>
              <a:t>Hidden </a:t>
            </a:r>
            <a:r>
              <a:rPr lang="en-US" i="1" smtClean="0">
                <a:solidFill>
                  <a:srgbClr val="404040"/>
                </a:solidFill>
                <a:latin typeface="Arial" pitchFamily="34" charset="0"/>
                <a:cs typeface="Arial" pitchFamily="34" charset="0"/>
              </a:rPr>
              <a:t>dependencies</a:t>
            </a:r>
            <a:r>
              <a:rPr lang="en-US" i="1" smtClean="0">
                <a:solidFill>
                  <a:srgbClr val="C00000"/>
                </a:solidFill>
                <a:latin typeface="Arial" pitchFamily="34" charset="0"/>
                <a:cs typeface="Arial" pitchFamily="34" charset="0"/>
              </a:rPr>
              <a:t> </a:t>
            </a:r>
            <a:r>
              <a:rPr lang="en-US" i="1" smtClean="0">
                <a:solidFill>
                  <a:srgbClr val="404040"/>
                </a:solidFill>
                <a:latin typeface="Arial" pitchFamily="34" charset="0"/>
                <a:cs typeface="Arial" pitchFamily="34" charset="0"/>
              </a:rPr>
              <a:t>(again, </a:t>
            </a:r>
            <a:r>
              <a:rPr lang="en-US" i="1" smtClean="0">
                <a:solidFill>
                  <a:srgbClr val="C00000"/>
                </a:solidFill>
                <a:latin typeface="Arial" pitchFamily="34" charset="0"/>
                <a:cs typeface="Arial" pitchFamily="34" charset="0"/>
              </a:rPr>
              <a:t>Singletons </a:t>
            </a:r>
            <a:r>
              <a:rPr lang="en-US" i="1" smtClean="0">
                <a:solidFill>
                  <a:srgbClr val="404040"/>
                </a:solidFill>
                <a:latin typeface="Arial" pitchFamily="34" charset="0"/>
                <a:cs typeface="Arial" pitchFamily="34" charset="0"/>
              </a:rPr>
              <a:t>&amp; </a:t>
            </a:r>
            <a:r>
              <a:rPr lang="en-US" i="1" smtClean="0">
                <a:solidFill>
                  <a:srgbClr val="C00000"/>
                </a:solidFill>
                <a:latin typeface="Arial" pitchFamily="34" charset="0"/>
                <a:cs typeface="Arial" pitchFamily="34" charset="0"/>
              </a:rPr>
              <a:t>global variables</a:t>
            </a:r>
            <a:r>
              <a:rPr lang="en-US" i="1" smtClean="0">
                <a:solidFill>
                  <a:srgbClr val="404040"/>
                </a:solidFill>
                <a:latin typeface="Arial" pitchFamily="34" charset="0"/>
                <a:cs typeface="Arial" pitchFamily="34" charset="0"/>
              </a:rPr>
              <a:t>)</a:t>
            </a:r>
          </a:p>
          <a:p>
            <a:pPr lvl="1" algn="just"/>
            <a:r>
              <a:rPr lang="en-US" i="1" smtClean="0">
                <a:solidFill>
                  <a:srgbClr val="C00000"/>
                </a:solidFill>
                <a:latin typeface="Arial" pitchFamily="34" charset="0"/>
                <a:cs typeface="Arial" pitchFamily="34" charset="0"/>
              </a:rPr>
              <a:t>Public data </a:t>
            </a:r>
            <a:r>
              <a:rPr lang="en-US" smtClean="0">
                <a:solidFill>
                  <a:srgbClr val="404040"/>
                </a:solidFill>
                <a:latin typeface="Arial" pitchFamily="34" charset="0"/>
                <a:cs typeface="Arial" pitchFamily="34" charset="0"/>
              </a:rPr>
              <a:t>members</a:t>
            </a:r>
          </a:p>
          <a:p>
            <a:pPr lvl="2" algn="just"/>
            <a:r>
              <a:rPr lang="en-US" smtClean="0">
                <a:solidFill>
                  <a:srgbClr val="404040"/>
                </a:solidFill>
                <a:latin typeface="Arial" pitchFamily="34" charset="0"/>
                <a:cs typeface="Arial" pitchFamily="34" charset="0"/>
              </a:rPr>
              <a:t>Classes that </a:t>
            </a:r>
            <a:r>
              <a:rPr lang="en-US" smtClean="0">
                <a:solidFill>
                  <a:srgbClr val="C00000"/>
                </a:solidFill>
                <a:latin typeface="Arial" pitchFamily="34" charset="0"/>
                <a:cs typeface="Arial" pitchFamily="34" charset="0"/>
              </a:rPr>
              <a:t>exposes public/protected data members</a:t>
            </a:r>
          </a:p>
          <a:p>
            <a:pPr lvl="2" algn="just"/>
            <a:r>
              <a:rPr lang="en-US" smtClean="0">
                <a:solidFill>
                  <a:srgbClr val="404040"/>
                </a:solidFill>
                <a:latin typeface="Arial" pitchFamily="34" charset="0"/>
                <a:cs typeface="Arial" pitchFamily="34" charset="0"/>
              </a:rPr>
              <a:t>Classes that </a:t>
            </a:r>
            <a:r>
              <a:rPr lang="en-US" smtClean="0">
                <a:solidFill>
                  <a:srgbClr val="C00000"/>
                </a:solidFill>
                <a:latin typeface="Arial" pitchFamily="34" charset="0"/>
                <a:cs typeface="Arial" pitchFamily="34" charset="0"/>
              </a:rPr>
              <a:t>depend directly </a:t>
            </a:r>
            <a:r>
              <a:rPr lang="en-US" smtClean="0">
                <a:solidFill>
                  <a:srgbClr val="404040"/>
                </a:solidFill>
                <a:latin typeface="Arial" pitchFamily="34" charset="0"/>
                <a:cs typeface="Arial" pitchFamily="34" charset="0"/>
              </a:rPr>
              <a:t>on other classes’ </a:t>
            </a:r>
            <a:r>
              <a:rPr lang="en-US" smtClean="0">
                <a:solidFill>
                  <a:srgbClr val="C00000"/>
                </a:solidFill>
                <a:latin typeface="Arial" pitchFamily="34" charset="0"/>
                <a:cs typeface="Arial" pitchFamily="34" charset="0"/>
              </a:rPr>
              <a:t>public / protected data members</a:t>
            </a:r>
          </a:p>
          <a:p>
            <a:pPr lvl="1" algn="just"/>
            <a:r>
              <a:rPr lang="en-US" smtClean="0">
                <a:solidFill>
                  <a:srgbClr val="404040"/>
                </a:solidFill>
                <a:latin typeface="Arial" pitchFamily="34" charset="0"/>
                <a:cs typeface="Arial" pitchFamily="34" charset="0"/>
              </a:rPr>
              <a:t>Classes that </a:t>
            </a:r>
            <a:r>
              <a:rPr lang="en-US" smtClean="0">
                <a:solidFill>
                  <a:srgbClr val="C00000"/>
                </a:solidFill>
                <a:latin typeface="Arial" pitchFamily="34" charset="0"/>
                <a:cs typeface="Arial" pitchFamily="34" charset="0"/>
              </a:rPr>
              <a:t>depend</a:t>
            </a:r>
            <a:r>
              <a:rPr lang="en-US" smtClean="0">
                <a:solidFill>
                  <a:srgbClr val="404040"/>
                </a:solidFill>
                <a:latin typeface="Arial" pitchFamily="34" charset="0"/>
                <a:cs typeface="Arial" pitchFamily="34" charset="0"/>
              </a:rPr>
              <a:t> on other </a:t>
            </a:r>
            <a:r>
              <a:rPr lang="en-US" smtClean="0">
                <a:solidFill>
                  <a:srgbClr val="C00000"/>
                </a:solidFill>
                <a:latin typeface="Arial" pitchFamily="34" charset="0"/>
                <a:cs typeface="Arial" pitchFamily="34" charset="0"/>
              </a:rPr>
              <a:t>concrete</a:t>
            </a:r>
            <a:r>
              <a:rPr lang="en-US" smtClean="0">
                <a:solidFill>
                  <a:srgbClr val="404040"/>
                </a:solidFill>
                <a:latin typeface="Arial" pitchFamily="34" charset="0"/>
                <a:cs typeface="Arial" pitchFamily="34" charset="0"/>
              </a:rPr>
              <a:t> classes</a:t>
            </a:r>
          </a:p>
          <a:p>
            <a:pPr lvl="2" algn="just"/>
            <a:r>
              <a:rPr lang="en-US" smtClean="0">
                <a:solidFill>
                  <a:srgbClr val="404040"/>
                </a:solidFill>
                <a:latin typeface="Arial" pitchFamily="34" charset="0"/>
                <a:cs typeface="Arial" pitchFamily="34" charset="0"/>
              </a:rPr>
              <a:t>In most cases it’s </a:t>
            </a:r>
            <a:r>
              <a:rPr lang="en-US" smtClean="0">
                <a:solidFill>
                  <a:srgbClr val="00B050"/>
                </a:solidFill>
                <a:latin typeface="Arial" pitchFamily="34" charset="0"/>
                <a:cs typeface="Arial" pitchFamily="34" charset="0"/>
              </a:rPr>
              <a:t>OK</a:t>
            </a:r>
            <a:r>
              <a:rPr lang="en-US" smtClean="0">
                <a:solidFill>
                  <a:srgbClr val="404040"/>
                </a:solidFill>
                <a:latin typeface="Arial" pitchFamily="34" charset="0"/>
                <a:cs typeface="Arial" pitchFamily="34" charset="0"/>
              </a:rPr>
              <a:t> to </a:t>
            </a:r>
            <a:r>
              <a:rPr lang="en-US" smtClean="0">
                <a:solidFill>
                  <a:srgbClr val="00B050"/>
                </a:solidFill>
                <a:latin typeface="Arial" pitchFamily="34" charset="0"/>
                <a:cs typeface="Arial" pitchFamily="34" charset="0"/>
              </a:rPr>
              <a:t>depend</a:t>
            </a:r>
            <a:r>
              <a:rPr lang="en-US" smtClean="0">
                <a:solidFill>
                  <a:srgbClr val="404040"/>
                </a:solidFill>
                <a:latin typeface="Arial" pitchFamily="34" charset="0"/>
                <a:cs typeface="Arial" pitchFamily="34" charset="0"/>
              </a:rPr>
              <a:t> on </a:t>
            </a:r>
            <a:r>
              <a:rPr lang="en-US" i="1" smtClean="0">
                <a:solidFill>
                  <a:srgbClr val="00B050"/>
                </a:solidFill>
                <a:latin typeface="Arial" pitchFamily="34" charset="0"/>
                <a:cs typeface="Arial" pitchFamily="34" charset="0"/>
              </a:rPr>
              <a:t>value classes</a:t>
            </a:r>
            <a:r>
              <a:rPr lang="en-US">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such as </a:t>
            </a:r>
            <a:r>
              <a:rPr lang="en-US" i="1" smtClean="0">
                <a:solidFill>
                  <a:srgbClr val="00B050"/>
                </a:solidFill>
                <a:latin typeface="Arial" pitchFamily="34" charset="0"/>
                <a:cs typeface="Arial" pitchFamily="34" charset="0"/>
              </a:rPr>
              <a:t>std::string</a:t>
            </a:r>
            <a:r>
              <a:rPr lang="en-US" smtClean="0">
                <a:solidFill>
                  <a:srgbClr val="00B050"/>
                </a:solidFill>
                <a:latin typeface="Arial" pitchFamily="34" charset="0"/>
                <a:cs typeface="Arial" pitchFamily="34" charset="0"/>
              </a:rPr>
              <a:t>, </a:t>
            </a:r>
            <a:r>
              <a:rPr lang="en-US" i="1" smtClean="0">
                <a:solidFill>
                  <a:srgbClr val="00B050"/>
                </a:solidFill>
                <a:latin typeface="Arial" pitchFamily="34" charset="0"/>
                <a:cs typeface="Arial" pitchFamily="34" charset="0"/>
              </a:rPr>
              <a:t>std::vector&lt;&gt;</a:t>
            </a:r>
            <a:r>
              <a:rPr lang="en-US" smtClean="0">
                <a:solidFill>
                  <a:srgbClr val="00B050"/>
                </a:solidFill>
                <a:latin typeface="Arial" pitchFamily="34" charset="0"/>
                <a:cs typeface="Arial" pitchFamily="34" charset="0"/>
              </a:rPr>
              <a:t>, </a:t>
            </a:r>
            <a:r>
              <a:rPr lang="en-US" i="1" smtClean="0">
                <a:solidFill>
                  <a:srgbClr val="00B050"/>
                </a:solidFill>
                <a:latin typeface="Arial" pitchFamily="34" charset="0"/>
                <a:cs typeface="Arial" pitchFamily="34" charset="0"/>
              </a:rPr>
              <a:t>std::map&lt;&gt;, Coord2D, </a:t>
            </a:r>
            <a:r>
              <a:rPr lang="en-US" smtClean="0">
                <a:solidFill>
                  <a:srgbClr val="404040"/>
                </a:solidFill>
                <a:latin typeface="Arial" pitchFamily="34" charset="0"/>
                <a:cs typeface="Arial" pitchFamily="34" charset="0"/>
              </a:rPr>
              <a:t>etc</a:t>
            </a:r>
          </a:p>
          <a:p>
            <a:pPr lvl="2" algn="just"/>
            <a:r>
              <a:rPr lang="en-US" smtClean="0">
                <a:solidFill>
                  <a:srgbClr val="404040"/>
                </a:solidFill>
                <a:latin typeface="Arial" pitchFamily="34" charset="0"/>
                <a:cs typeface="Arial" pitchFamily="34" charset="0"/>
              </a:rPr>
              <a:t>Still, if you can, </a:t>
            </a:r>
            <a:r>
              <a:rPr lang="en-US" b="1" smtClean="0">
                <a:solidFill>
                  <a:srgbClr val="404040"/>
                </a:solidFill>
                <a:latin typeface="Arial" pitchFamily="34" charset="0"/>
                <a:cs typeface="Arial" pitchFamily="34" charset="0"/>
              </a:rPr>
              <a:t>prefer</a:t>
            </a:r>
            <a:r>
              <a:rPr lang="en-US" smtClean="0">
                <a:solidFill>
                  <a:srgbClr val="404040"/>
                </a:solidFill>
                <a:latin typeface="Arial" pitchFamily="34" charset="0"/>
                <a:cs typeface="Arial" pitchFamily="34" charset="0"/>
              </a:rPr>
              <a:t> to </a:t>
            </a:r>
            <a:r>
              <a:rPr lang="en-US" b="1" smtClean="0">
                <a:solidFill>
                  <a:srgbClr val="00B050"/>
                </a:solidFill>
                <a:latin typeface="Arial" pitchFamily="34" charset="0"/>
                <a:cs typeface="Arial" pitchFamily="34" charset="0"/>
              </a:rPr>
              <a:t>depend</a:t>
            </a:r>
            <a:r>
              <a:rPr lang="en-US" smtClean="0">
                <a:solidFill>
                  <a:srgbClr val="404040"/>
                </a:solidFill>
                <a:latin typeface="Arial" pitchFamily="34" charset="0"/>
                <a:cs typeface="Arial" pitchFamily="34" charset="0"/>
              </a:rPr>
              <a:t> on their </a:t>
            </a:r>
            <a:r>
              <a:rPr lang="en-US" b="1" smtClean="0">
                <a:solidFill>
                  <a:srgbClr val="00B050"/>
                </a:solidFill>
                <a:latin typeface="Arial" pitchFamily="34" charset="0"/>
                <a:cs typeface="Arial" pitchFamily="34" charset="0"/>
              </a:rPr>
              <a:t>base classes / interfaces</a:t>
            </a:r>
          </a:p>
          <a:p>
            <a:pPr lvl="3" algn="just"/>
            <a:r>
              <a:rPr lang="en-US" smtClean="0">
                <a:solidFill>
                  <a:srgbClr val="404040"/>
                </a:solidFill>
                <a:latin typeface="Arial" pitchFamily="34" charset="0"/>
                <a:cs typeface="Arial" pitchFamily="34" charset="0"/>
              </a:rPr>
              <a:t>In C++ standard containers don’t have common base, but in other languages they do (i.e. </a:t>
            </a:r>
            <a:r>
              <a:rPr lang="en-US" i="1" smtClean="0">
                <a:solidFill>
                  <a:srgbClr val="404040"/>
                </a:solidFill>
                <a:latin typeface="Arial" pitchFamily="34" charset="0"/>
                <a:cs typeface="Arial" pitchFamily="34" charset="0"/>
              </a:rPr>
              <a:t>Collection</a:t>
            </a:r>
            <a:r>
              <a:rPr lang="en-US" smtClean="0">
                <a:solidFill>
                  <a:srgbClr val="404040"/>
                </a:solidFill>
                <a:latin typeface="Arial" pitchFamily="34" charset="0"/>
                <a:cs typeface="Arial" pitchFamily="34" charset="0"/>
              </a:rPr>
              <a:t> in </a:t>
            </a:r>
            <a:r>
              <a:rPr lang="en-US" i="1" smtClean="0">
                <a:solidFill>
                  <a:srgbClr val="404040"/>
                </a:solidFill>
                <a:latin typeface="Arial" pitchFamily="34" charset="0"/>
                <a:cs typeface="Arial" pitchFamily="34" charset="0"/>
              </a:rPr>
              <a:t>Java</a:t>
            </a:r>
            <a:r>
              <a:rPr lang="en-US" smtClean="0">
                <a:solidFill>
                  <a:srgbClr val="404040"/>
                </a:solidFill>
                <a:latin typeface="Arial" pitchFamily="34" charset="0"/>
                <a:cs typeface="Arial" pitchFamily="34" charset="0"/>
              </a:rPr>
              <a:t>) – then prefer Collection to i.e. List when possible</a:t>
            </a:r>
          </a:p>
          <a:p>
            <a:pPr lvl="2" algn="just"/>
            <a:r>
              <a:rPr lang="en-US" smtClean="0">
                <a:solidFill>
                  <a:srgbClr val="404040"/>
                </a:solidFill>
                <a:latin typeface="Arial" pitchFamily="34" charset="0"/>
                <a:cs typeface="Arial" pitchFamily="34" charset="0"/>
              </a:rPr>
              <a:t>Another example: prefer to </a:t>
            </a:r>
            <a:r>
              <a:rPr lang="en-US" smtClean="0">
                <a:solidFill>
                  <a:srgbClr val="00B050"/>
                </a:solidFill>
                <a:latin typeface="Arial" pitchFamily="34" charset="0"/>
                <a:cs typeface="Arial" pitchFamily="34" charset="0"/>
              </a:rPr>
              <a:t>depend on </a:t>
            </a:r>
            <a:r>
              <a:rPr lang="en-US" b="1" i="1" smtClean="0">
                <a:solidFill>
                  <a:srgbClr val="00B050"/>
                </a:solidFill>
                <a:latin typeface="Arial" pitchFamily="34" charset="0"/>
                <a:cs typeface="Arial" pitchFamily="34" charset="0"/>
              </a:rPr>
              <a:t>Shape</a:t>
            </a:r>
            <a:r>
              <a:rPr lang="en-US" smtClean="0">
                <a:solidFill>
                  <a:srgbClr val="404040"/>
                </a:solidFill>
                <a:latin typeface="Arial" pitchFamily="34" charset="0"/>
                <a:cs typeface="Arial" pitchFamily="34" charset="0"/>
              </a:rPr>
              <a:t> rather than </a:t>
            </a:r>
            <a:r>
              <a:rPr lang="en-US" b="1" i="1" smtClean="0">
                <a:solidFill>
                  <a:srgbClr val="C00000"/>
                </a:solidFill>
                <a:latin typeface="Arial" pitchFamily="34" charset="0"/>
                <a:cs typeface="Arial" pitchFamily="34" charset="0"/>
              </a:rPr>
              <a:t>Rectangle</a:t>
            </a:r>
            <a:r>
              <a:rPr lang="en-US" b="1" i="1" smtClean="0">
                <a:solidFill>
                  <a:srgbClr val="404040"/>
                </a:solidFill>
                <a:latin typeface="Arial" pitchFamily="34" charset="0"/>
                <a:cs typeface="Arial" pitchFamily="34" charset="0"/>
              </a:rPr>
              <a:t> </a:t>
            </a:r>
            <a:r>
              <a:rPr lang="en-US" i="1" smtClean="0">
                <a:solidFill>
                  <a:srgbClr val="404040"/>
                </a:solidFill>
                <a:latin typeface="Arial" pitchFamily="34" charset="0"/>
                <a:cs typeface="Arial" pitchFamily="34" charset="0"/>
              </a:rPr>
              <a:t>(provided that </a:t>
            </a:r>
            <a:r>
              <a:rPr lang="en-US" b="1" i="1" smtClean="0">
                <a:solidFill>
                  <a:srgbClr val="404040"/>
                </a:solidFill>
                <a:latin typeface="Arial" pitchFamily="34" charset="0"/>
                <a:cs typeface="Arial" pitchFamily="34" charset="0"/>
              </a:rPr>
              <a:t>Rectangle </a:t>
            </a:r>
            <a:r>
              <a:rPr lang="en-US" i="1" smtClean="0">
                <a:solidFill>
                  <a:srgbClr val="404040"/>
                </a:solidFill>
                <a:latin typeface="Arial" pitchFamily="34" charset="0"/>
                <a:cs typeface="Arial" pitchFamily="34" charset="0"/>
              </a:rPr>
              <a:t>inherits from </a:t>
            </a:r>
            <a:r>
              <a:rPr lang="en-US" b="1" i="1" smtClean="0">
                <a:solidFill>
                  <a:srgbClr val="404040"/>
                </a:solidFill>
                <a:latin typeface="Arial" pitchFamily="34" charset="0"/>
                <a:cs typeface="Arial" pitchFamily="34" charset="0"/>
              </a:rPr>
              <a:t>Shape</a:t>
            </a:r>
            <a:r>
              <a:rPr lang="en-US" i="1" smtClean="0">
                <a:solidFill>
                  <a:srgbClr val="404040"/>
                </a:solidFill>
                <a:latin typeface="Arial" pitchFamily="34" charset="0"/>
                <a:cs typeface="Arial" pitchFamily="34" charset="0"/>
              </a:rPr>
              <a:t>)</a:t>
            </a:r>
          </a:p>
          <a:p>
            <a:pPr lvl="2" algn="just"/>
            <a:r>
              <a:rPr lang="en-US" smtClean="0">
                <a:solidFill>
                  <a:srgbClr val="404040"/>
                </a:solidFill>
                <a:latin typeface="Arial" pitchFamily="34" charset="0"/>
                <a:cs typeface="Arial" pitchFamily="34" charset="0"/>
              </a:rPr>
              <a:t>It’s </a:t>
            </a:r>
            <a:r>
              <a:rPr lang="en-US" b="1" i="1" smtClean="0">
                <a:solidFill>
                  <a:srgbClr val="404040"/>
                </a:solidFill>
                <a:latin typeface="Arial" pitchFamily="34" charset="0"/>
                <a:cs typeface="Arial" pitchFamily="34" charset="0"/>
              </a:rPr>
              <a:t>NOK </a:t>
            </a:r>
            <a:r>
              <a:rPr lang="en-US" smtClean="0">
                <a:solidFill>
                  <a:srgbClr val="404040"/>
                </a:solidFill>
                <a:latin typeface="Arial" pitchFamily="34" charset="0"/>
                <a:cs typeface="Arial" pitchFamily="34" charset="0"/>
              </a:rPr>
              <a:t>to depend on concrete service classes</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Coupling (2)</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53368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Primary Imperative</a:t>
            </a:r>
            <a:endParaRPr lang="en-US">
              <a:solidFill>
                <a:srgbClr val="404040"/>
              </a:solidFill>
              <a:latin typeface="Century" pitchFamily="18" charset="0"/>
            </a:endParaRPr>
          </a:p>
        </p:txBody>
      </p:sp>
      <p:sp>
        <p:nvSpPr>
          <p:cNvPr id="3" name="Content Placeholder 2"/>
          <p:cNvSpPr>
            <a:spLocks noGrp="1"/>
          </p:cNvSpPr>
          <p:nvPr>
            <p:ph sz="quarter" idx="1"/>
          </p:nvPr>
        </p:nvSpPr>
        <p:spPr>
          <a:xfrm>
            <a:off x="457199" y="1219200"/>
            <a:ext cx="8229600" cy="1371600"/>
          </a:xfrm>
        </p:spPr>
        <p:txBody>
          <a:bodyPr>
            <a:normAutofit fontScale="47500" lnSpcReduction="20000"/>
          </a:bodyPr>
          <a:lstStyle/>
          <a:p>
            <a:pPr marL="0" indent="0" algn="just">
              <a:buNone/>
            </a:pPr>
            <a:r>
              <a:rPr lang="en-US" sz="7600" smtClean="0">
                <a:solidFill>
                  <a:srgbClr val="404040"/>
                </a:solidFill>
                <a:latin typeface="Times New Roman" panose="02020603050405020304" pitchFamily="18" charset="0"/>
                <a:cs typeface="Times New Roman" panose="02020603050405020304" pitchFamily="18" charset="0"/>
              </a:rPr>
              <a:t>“</a:t>
            </a:r>
            <a:r>
              <a:rPr lang="en-US" sz="7600" i="1" smtClean="0">
                <a:solidFill>
                  <a:srgbClr val="404040"/>
                </a:solidFill>
                <a:latin typeface="Times New Roman" panose="02020603050405020304" pitchFamily="18" charset="0"/>
                <a:cs typeface="Times New Roman" panose="02020603050405020304" pitchFamily="18" charset="0"/>
              </a:rPr>
              <a:t>Software’s primary technical imperative: </a:t>
            </a:r>
            <a:r>
              <a:rPr lang="en-US" sz="7600" b="1" i="1" smtClean="0">
                <a:solidFill>
                  <a:srgbClr val="404040"/>
                </a:solidFill>
                <a:latin typeface="Times New Roman" panose="02020603050405020304" pitchFamily="18" charset="0"/>
                <a:cs typeface="Times New Roman" panose="02020603050405020304" pitchFamily="18" charset="0"/>
              </a:rPr>
              <a:t>managing complexity</a:t>
            </a:r>
            <a:r>
              <a:rPr lang="en-US" sz="7600" smtClean="0">
                <a:solidFill>
                  <a:srgbClr val="404040"/>
                </a:solidFill>
                <a:latin typeface="Times New Roman" panose="02020603050405020304" pitchFamily="18" charset="0"/>
                <a:cs typeface="Times New Roman" panose="02020603050405020304" pitchFamily="18" charset="0"/>
              </a:rPr>
              <a:t>”</a:t>
            </a:r>
          </a:p>
          <a:p>
            <a:pPr marL="0" indent="0" algn="r">
              <a:buNone/>
            </a:pPr>
            <a:r>
              <a:rPr lang="en-US" sz="5000" i="1" smtClean="0">
                <a:solidFill>
                  <a:srgbClr val="404040"/>
                </a:solidFill>
                <a:latin typeface="Times New Roman" panose="02020603050405020304" pitchFamily="18" charset="0"/>
                <a:cs typeface="Times New Roman" panose="02020603050405020304" pitchFamily="18" charset="0"/>
              </a:rPr>
              <a:t>McConnell, Steve. Code Complete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7499" y="2514600"/>
            <a:ext cx="3429000" cy="3429000"/>
          </a:xfrm>
          <a:prstGeom prst="rect">
            <a:avLst/>
          </a:prstGeom>
        </p:spPr>
      </p:pic>
    </p:spTree>
    <p:extLst>
      <p:ext uri="{BB962C8B-B14F-4D97-AF65-F5344CB8AC3E}">
        <p14:creationId xmlns:p14="http://schemas.microsoft.com/office/powerpoint/2010/main" val="3099870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Autofit/>
          </a:bodyPr>
          <a:lstStyle/>
          <a:p>
            <a:pPr algn="just"/>
            <a:r>
              <a:rPr lang="en-US" sz="1800" b="1">
                <a:solidFill>
                  <a:srgbClr val="404040"/>
                </a:solidFill>
                <a:latin typeface="Arial" pitchFamily="34" charset="0"/>
                <a:cs typeface="Arial" pitchFamily="34" charset="0"/>
              </a:rPr>
              <a:t>Don’t</a:t>
            </a:r>
            <a:r>
              <a:rPr lang="en-US" sz="1800">
                <a:solidFill>
                  <a:srgbClr val="404040"/>
                </a:solidFill>
                <a:latin typeface="Arial" pitchFamily="34" charset="0"/>
                <a:cs typeface="Arial" pitchFamily="34" charset="0"/>
              </a:rPr>
              <a:t> call </a:t>
            </a:r>
            <a:r>
              <a:rPr lang="en-US" sz="1800" b="1">
                <a:solidFill>
                  <a:srgbClr val="404040"/>
                </a:solidFill>
                <a:latin typeface="Arial" pitchFamily="34" charset="0"/>
                <a:cs typeface="Arial" pitchFamily="34" charset="0"/>
              </a:rPr>
              <a:t>virtual methods </a:t>
            </a:r>
            <a:r>
              <a:rPr lang="en-US" sz="1800" b="1" smtClean="0">
                <a:solidFill>
                  <a:srgbClr val="404040"/>
                </a:solidFill>
                <a:latin typeface="Arial" pitchFamily="34" charset="0"/>
                <a:cs typeface="Arial" pitchFamily="34" charset="0"/>
              </a:rPr>
              <a:t>from the same</a:t>
            </a:r>
            <a:r>
              <a:rPr lang="en-US" sz="1800" smtClean="0">
                <a:solidFill>
                  <a:srgbClr val="404040"/>
                </a:solidFill>
                <a:latin typeface="Arial" pitchFamily="34" charset="0"/>
                <a:cs typeface="Arial" pitchFamily="34" charset="0"/>
              </a:rPr>
              <a:t> </a:t>
            </a:r>
            <a:r>
              <a:rPr lang="en-US" sz="1800" b="1" smtClean="0">
                <a:solidFill>
                  <a:srgbClr val="404040"/>
                </a:solidFill>
                <a:latin typeface="Arial" pitchFamily="34" charset="0"/>
                <a:cs typeface="Arial" pitchFamily="34" charset="0"/>
              </a:rPr>
              <a:t>object’s </a:t>
            </a:r>
            <a:r>
              <a:rPr lang="en-US" sz="1800" b="1">
                <a:solidFill>
                  <a:srgbClr val="404040"/>
                </a:solidFill>
                <a:latin typeface="Arial" pitchFamily="34" charset="0"/>
                <a:cs typeface="Arial" pitchFamily="34" charset="0"/>
              </a:rPr>
              <a:t>constructor</a:t>
            </a:r>
          </a:p>
          <a:p>
            <a:pPr algn="just"/>
            <a:r>
              <a:rPr lang="en-US" sz="1800" smtClean="0">
                <a:solidFill>
                  <a:srgbClr val="404040"/>
                </a:solidFill>
                <a:latin typeface="Arial" pitchFamily="34" charset="0"/>
                <a:cs typeface="Arial" pitchFamily="34" charset="0"/>
              </a:rPr>
              <a:t>Use </a:t>
            </a:r>
            <a:r>
              <a:rPr lang="en-US" sz="1800" smtClean="0">
                <a:solidFill>
                  <a:srgbClr val="00B050"/>
                </a:solidFill>
                <a:latin typeface="Arial" pitchFamily="34" charset="0"/>
                <a:cs typeface="Arial" pitchFamily="34" charset="0"/>
              </a:rPr>
              <a:t>initialization lists</a:t>
            </a:r>
            <a:r>
              <a:rPr lang="en-US" sz="1800" smtClean="0">
                <a:solidFill>
                  <a:srgbClr val="404040"/>
                </a:solidFill>
                <a:latin typeface="Arial" pitchFamily="34" charset="0"/>
                <a:cs typeface="Arial" pitchFamily="34" charset="0"/>
              </a:rPr>
              <a:t> for initialization!</a:t>
            </a:r>
          </a:p>
          <a:p>
            <a:pPr marL="274320" lvl="1" indent="0">
              <a:buNone/>
            </a:pPr>
            <a:r>
              <a:rPr lang="en-US" sz="1400" b="1" smtClean="0">
                <a:solidFill>
                  <a:srgbClr val="000000"/>
                </a:solidFill>
                <a:latin typeface="Consolas" panose="020B0609020204030204" pitchFamily="49" charset="0"/>
              </a:rPr>
              <a:t>Person::Person</a:t>
            </a:r>
            <a:r>
              <a:rPr lang="en-US" sz="1400" b="1">
                <a:solidFill>
                  <a:srgbClr val="000000"/>
                </a:solidFill>
                <a:latin typeface="Consolas" panose="020B0609020204030204" pitchFamily="49" charset="0"/>
              </a:rPr>
              <a:t>() </a:t>
            </a:r>
            <a:r>
              <a:rPr lang="en-US" sz="1400" b="1" smtClean="0">
                <a:solidFill>
                  <a:srgbClr val="000000"/>
                </a:solidFill>
                <a:latin typeface="Consolas" panose="020B0609020204030204" pitchFamily="49" charset="0"/>
              </a:rPr>
              <a:t>{ </a:t>
            </a:r>
            <a:r>
              <a:rPr lang="en-US" sz="1400" smtClean="0">
                <a:solidFill>
                  <a:srgbClr val="C00000"/>
                </a:solidFill>
                <a:latin typeface="Consolas" panose="020B0609020204030204" pitchFamily="49" charset="0"/>
              </a:rPr>
              <a:t>age </a:t>
            </a:r>
            <a:r>
              <a:rPr lang="en-US" sz="1400">
                <a:solidFill>
                  <a:srgbClr val="C00000"/>
                </a:solidFill>
                <a:latin typeface="Consolas" panose="020B0609020204030204" pitchFamily="49" charset="0"/>
              </a:rPr>
              <a:t>= 0</a:t>
            </a:r>
            <a:r>
              <a:rPr lang="en-US" sz="1400" smtClean="0">
                <a:solidFill>
                  <a:srgbClr val="C00000"/>
                </a:solidFill>
                <a:latin typeface="Consolas" panose="020B0609020204030204" pitchFamily="49" charset="0"/>
              </a:rPr>
              <a:t>;	// NOK. This is assignment! </a:t>
            </a:r>
            <a:r>
              <a:rPr lang="en-US" sz="1400" smtClean="0">
                <a:solidFill>
                  <a:srgbClr val="000000"/>
                </a:solidFill>
                <a:latin typeface="Consolas" panose="020B0609020204030204" pitchFamily="49" charset="0"/>
              </a:rPr>
              <a:t>}</a:t>
            </a:r>
          </a:p>
          <a:p>
            <a:pPr marL="274320" lvl="1" indent="0">
              <a:buNone/>
            </a:pPr>
            <a:r>
              <a:rPr lang="en-US" sz="1400" b="1">
                <a:solidFill>
                  <a:srgbClr val="000000"/>
                </a:solidFill>
                <a:latin typeface="Consolas" panose="020B0609020204030204" pitchFamily="49" charset="0"/>
              </a:rPr>
              <a:t>Person::Person</a:t>
            </a:r>
            <a:r>
              <a:rPr lang="en-US" sz="1400" b="1" smtClean="0">
                <a:solidFill>
                  <a:srgbClr val="000000"/>
                </a:solidFill>
                <a:latin typeface="Consolas" panose="020B0609020204030204" pitchFamily="49" charset="0"/>
              </a:rPr>
              <a:t>() </a:t>
            </a:r>
            <a:r>
              <a:rPr lang="en-US" sz="1400" b="1" smtClean="0">
                <a:solidFill>
                  <a:srgbClr val="00B050"/>
                </a:solidFill>
                <a:latin typeface="Consolas" panose="020B0609020204030204" pitchFamily="49" charset="0"/>
              </a:rPr>
              <a:t>: age(0) </a:t>
            </a:r>
            <a:r>
              <a:rPr lang="en-US" sz="1400" b="1" smtClean="0">
                <a:solidFill>
                  <a:srgbClr val="000000"/>
                </a:solidFill>
                <a:latin typeface="Consolas" panose="020B0609020204030204" pitchFamily="49" charset="0"/>
              </a:rPr>
              <a:t>{</a:t>
            </a:r>
            <a:r>
              <a:rPr lang="en-US" sz="1400" smtClean="0">
                <a:solidFill>
                  <a:srgbClr val="000000"/>
                </a:solidFill>
                <a:latin typeface="Consolas" panose="020B0609020204030204" pitchFamily="49" charset="0"/>
              </a:rPr>
              <a:t>}	// </a:t>
            </a:r>
            <a:r>
              <a:rPr lang="en-US" sz="1400" smtClean="0">
                <a:solidFill>
                  <a:srgbClr val="00B050"/>
                </a:solidFill>
                <a:latin typeface="Consolas" panose="020B0609020204030204" pitchFamily="49" charset="0"/>
              </a:rPr>
              <a:t>OK!</a:t>
            </a:r>
            <a:endParaRPr lang="en-US" sz="1400">
              <a:solidFill>
                <a:srgbClr val="000000"/>
              </a:solidFill>
              <a:latin typeface="Consolas" panose="020B0609020204030204" pitchFamily="49" charset="0"/>
            </a:endParaRPr>
          </a:p>
          <a:p>
            <a:pPr lvl="1"/>
            <a:r>
              <a:rPr lang="en-US" sz="1200" smtClean="0">
                <a:solidFill>
                  <a:srgbClr val="404040"/>
                </a:solidFill>
                <a:latin typeface="Arial" pitchFamily="34" charset="0"/>
                <a:cs typeface="Arial" pitchFamily="34" charset="0"/>
              </a:rPr>
              <a:t>Sometimes you don’t have a choice (otherwise it won’t compile):</a:t>
            </a:r>
          </a:p>
          <a:p>
            <a:pPr lvl="2"/>
            <a:r>
              <a:rPr lang="en-US" sz="1200" smtClean="0">
                <a:solidFill>
                  <a:srgbClr val="404040"/>
                </a:solidFill>
                <a:latin typeface="Arial" pitchFamily="34" charset="0"/>
                <a:cs typeface="Arial" pitchFamily="34" charset="0"/>
              </a:rPr>
              <a:t>Const attributes</a:t>
            </a:r>
          </a:p>
          <a:p>
            <a:pPr lvl="2"/>
            <a:r>
              <a:rPr lang="en-US" sz="1200" smtClean="0">
                <a:solidFill>
                  <a:srgbClr val="404040"/>
                </a:solidFill>
                <a:latin typeface="Arial" pitchFamily="34" charset="0"/>
                <a:cs typeface="Arial" pitchFamily="34" charset="0"/>
              </a:rPr>
              <a:t>Reference attributes</a:t>
            </a:r>
          </a:p>
          <a:p>
            <a:pPr lvl="2"/>
            <a:r>
              <a:rPr lang="en-US" sz="1200" smtClean="0">
                <a:solidFill>
                  <a:srgbClr val="404040"/>
                </a:solidFill>
                <a:latin typeface="Arial" pitchFamily="34" charset="0"/>
                <a:cs typeface="Arial" pitchFamily="34" charset="0"/>
              </a:rPr>
              <a:t>Attributes of types that don’t have default constructors</a:t>
            </a:r>
          </a:p>
          <a:p>
            <a:pPr lvl="1"/>
            <a:r>
              <a:rPr lang="en-US" sz="1200" smtClean="0">
                <a:solidFill>
                  <a:srgbClr val="404040"/>
                </a:solidFill>
                <a:latin typeface="Arial" pitchFamily="34" charset="0"/>
                <a:cs typeface="Arial" pitchFamily="34" charset="0"/>
              </a:rPr>
              <a:t>… but even when you do, prefer </a:t>
            </a:r>
            <a:r>
              <a:rPr lang="en-US" sz="1200" b="1" smtClean="0">
                <a:solidFill>
                  <a:srgbClr val="404040"/>
                </a:solidFill>
                <a:latin typeface="Arial" pitchFamily="34" charset="0"/>
                <a:cs typeface="Arial" pitchFamily="34" charset="0"/>
              </a:rPr>
              <a:t>initializer lists</a:t>
            </a:r>
            <a:r>
              <a:rPr lang="en-US" sz="1200" smtClean="0">
                <a:solidFill>
                  <a:srgbClr val="404040"/>
                </a:solidFill>
                <a:latin typeface="Arial" pitchFamily="34" charset="0"/>
                <a:cs typeface="Arial" pitchFamily="34" charset="0"/>
              </a:rPr>
              <a:t> except if you have a very strong reason to prefer </a:t>
            </a:r>
            <a:r>
              <a:rPr lang="en-US" sz="1200" b="1" smtClean="0">
                <a:solidFill>
                  <a:srgbClr val="404040"/>
                </a:solidFill>
                <a:latin typeface="Arial" pitchFamily="34" charset="0"/>
                <a:cs typeface="Arial" pitchFamily="34" charset="0"/>
              </a:rPr>
              <a:t>assignment </a:t>
            </a:r>
            <a:r>
              <a:rPr lang="en-US" sz="1200" smtClean="0">
                <a:solidFill>
                  <a:srgbClr val="404040"/>
                </a:solidFill>
                <a:latin typeface="Arial" pitchFamily="34" charset="0"/>
                <a:cs typeface="Arial" pitchFamily="34" charset="0"/>
              </a:rPr>
              <a:t>in constructor’s body</a:t>
            </a:r>
          </a:p>
          <a:p>
            <a:r>
              <a:rPr lang="en-US" sz="1800" b="1" smtClean="0">
                <a:solidFill>
                  <a:srgbClr val="404040"/>
                </a:solidFill>
                <a:latin typeface="Arial" pitchFamily="34" charset="0"/>
                <a:cs typeface="Arial" pitchFamily="34" charset="0"/>
              </a:rPr>
              <a:t>Always</a:t>
            </a:r>
            <a:r>
              <a:rPr lang="en-US" sz="1800" smtClean="0">
                <a:solidFill>
                  <a:srgbClr val="404040"/>
                </a:solidFill>
                <a:latin typeface="Arial" pitchFamily="34" charset="0"/>
                <a:cs typeface="Arial" pitchFamily="34" charset="0"/>
              </a:rPr>
              <a:t> initialize explicitly </a:t>
            </a:r>
            <a:r>
              <a:rPr lang="en-US" sz="1800" b="1" smtClean="0">
                <a:solidFill>
                  <a:srgbClr val="404040"/>
                </a:solidFill>
                <a:latin typeface="Arial" pitchFamily="34" charset="0"/>
                <a:cs typeface="Arial" pitchFamily="34" charset="0"/>
              </a:rPr>
              <a:t>attributes of primitive types</a:t>
            </a:r>
          </a:p>
          <a:p>
            <a:pPr lvl="1"/>
            <a:r>
              <a:rPr lang="en-US" sz="1400" smtClean="0">
                <a:solidFill>
                  <a:srgbClr val="404040"/>
                </a:solidFill>
                <a:latin typeface="Arial" pitchFamily="34" charset="0"/>
                <a:cs typeface="Arial" pitchFamily="34" charset="0"/>
              </a:rPr>
              <a:t>Attributes of user-defined types will get their constructors called</a:t>
            </a:r>
          </a:p>
          <a:p>
            <a:pPr lvl="2"/>
            <a:r>
              <a:rPr lang="en-US" sz="1200" smtClean="0">
                <a:solidFill>
                  <a:srgbClr val="404040"/>
                </a:solidFill>
                <a:latin typeface="Arial" pitchFamily="34" charset="0"/>
                <a:cs typeface="Arial" pitchFamily="34" charset="0"/>
              </a:rPr>
              <a:t>Which constructors?</a:t>
            </a:r>
            <a:endParaRPr lang="en-US" sz="1600" smtClean="0">
              <a:solidFill>
                <a:srgbClr val="404040"/>
              </a:solidFill>
              <a:latin typeface="Arial" pitchFamily="34" charset="0"/>
              <a:cs typeface="Arial" pitchFamily="34" charset="0"/>
            </a:endParaRPr>
          </a:p>
          <a:p>
            <a:r>
              <a:rPr lang="en-US" sz="1800" smtClean="0">
                <a:solidFill>
                  <a:srgbClr val="404040"/>
                </a:solidFill>
                <a:latin typeface="Arial" pitchFamily="34" charset="0"/>
                <a:cs typeface="Arial" pitchFamily="34" charset="0"/>
              </a:rPr>
              <a:t>If a constructor </a:t>
            </a:r>
            <a:r>
              <a:rPr lang="en-US" sz="1800" b="1" smtClean="0">
                <a:solidFill>
                  <a:srgbClr val="404040"/>
                </a:solidFill>
                <a:latin typeface="Arial" pitchFamily="34" charset="0"/>
                <a:cs typeface="Arial" pitchFamily="34" charset="0"/>
              </a:rPr>
              <a:t>fails</a:t>
            </a:r>
            <a:r>
              <a:rPr lang="en-US" sz="1800" smtClean="0">
                <a:solidFill>
                  <a:srgbClr val="404040"/>
                </a:solidFill>
                <a:latin typeface="Arial" pitchFamily="34" charset="0"/>
                <a:cs typeface="Arial" pitchFamily="34" charset="0"/>
              </a:rPr>
              <a:t>, prefer </a:t>
            </a:r>
            <a:r>
              <a:rPr lang="en-US" sz="1800" i="1" smtClean="0">
                <a:solidFill>
                  <a:srgbClr val="00B050"/>
                </a:solidFill>
                <a:latin typeface="Arial" pitchFamily="34" charset="0"/>
                <a:cs typeface="Arial" pitchFamily="34" charset="0"/>
              </a:rPr>
              <a:t>throwing an exception </a:t>
            </a:r>
            <a:r>
              <a:rPr lang="en-US" sz="1800" smtClean="0">
                <a:solidFill>
                  <a:srgbClr val="404040"/>
                </a:solidFill>
                <a:latin typeface="Arial" pitchFamily="34" charset="0"/>
                <a:cs typeface="Arial" pitchFamily="34" charset="0"/>
              </a:rPr>
              <a:t>rather than leaving the object in a </a:t>
            </a:r>
            <a:r>
              <a:rPr lang="en-US" sz="1800" i="1" smtClean="0">
                <a:solidFill>
                  <a:srgbClr val="C00000"/>
                </a:solidFill>
                <a:latin typeface="Arial" pitchFamily="34" charset="0"/>
                <a:cs typeface="Arial" pitchFamily="34" charset="0"/>
              </a:rPr>
              <a:t>“zombie” state / setting internal flags, etc.</a:t>
            </a:r>
            <a:endParaRPr lang="en-US" sz="1800" i="1">
              <a:solidFill>
                <a:srgbClr val="C00000"/>
              </a:solidFill>
              <a:latin typeface="Arial" pitchFamily="34" charset="0"/>
              <a:cs typeface="Arial" pitchFamily="34" charset="0"/>
            </a:endParaRPr>
          </a:p>
          <a:p>
            <a:r>
              <a:rPr lang="en-US" sz="1800" smtClean="0">
                <a:solidFill>
                  <a:srgbClr val="404040"/>
                </a:solidFill>
                <a:latin typeface="Arial" pitchFamily="34" charset="0"/>
                <a:cs typeface="Arial" pitchFamily="34" charset="0"/>
              </a:rPr>
              <a:t>Work that should (not) be done in constructors</a:t>
            </a:r>
          </a:p>
          <a:p>
            <a:pPr lvl="1"/>
            <a:r>
              <a:rPr lang="en-US" sz="1400" b="1" smtClean="0">
                <a:solidFill>
                  <a:srgbClr val="00B050"/>
                </a:solidFill>
                <a:latin typeface="Arial" pitchFamily="34" charset="0"/>
                <a:cs typeface="Arial" pitchFamily="34" charset="0"/>
              </a:rPr>
              <a:t>Do</a:t>
            </a:r>
            <a:r>
              <a:rPr lang="en-US" sz="1400" smtClean="0">
                <a:solidFill>
                  <a:srgbClr val="404040"/>
                </a:solidFill>
                <a:latin typeface="Arial" pitchFamily="34" charset="0"/>
                <a:cs typeface="Arial" pitchFamily="34" charset="0"/>
              </a:rPr>
              <a:t>: bring the object to a valid </a:t>
            </a:r>
            <a:r>
              <a:rPr lang="en-US" sz="1400" b="1" i="1" smtClean="0">
                <a:solidFill>
                  <a:srgbClr val="404040"/>
                </a:solidFill>
                <a:latin typeface="Arial" pitchFamily="34" charset="0"/>
                <a:cs typeface="Arial" pitchFamily="34" charset="0"/>
              </a:rPr>
              <a:t>state</a:t>
            </a:r>
            <a:r>
              <a:rPr lang="en-US" sz="1400" i="1" smtClean="0">
                <a:solidFill>
                  <a:srgbClr val="404040"/>
                </a:solidFill>
                <a:latin typeface="Arial" pitchFamily="34" charset="0"/>
                <a:cs typeface="Arial" pitchFamily="34" charset="0"/>
              </a:rPr>
              <a:t> </a:t>
            </a:r>
            <a:r>
              <a:rPr lang="en-US" sz="1400" smtClean="0">
                <a:solidFill>
                  <a:srgbClr val="404040"/>
                </a:solidFill>
                <a:latin typeface="Arial" pitchFamily="34" charset="0"/>
                <a:cs typeface="Arial" pitchFamily="34" charset="0"/>
              </a:rPr>
              <a:t>/ ensure class </a:t>
            </a:r>
            <a:r>
              <a:rPr lang="en-US" sz="1400" b="1" i="1" smtClean="0">
                <a:solidFill>
                  <a:srgbClr val="404040"/>
                </a:solidFill>
                <a:latin typeface="Arial" pitchFamily="34" charset="0"/>
                <a:cs typeface="Arial" pitchFamily="34" charset="0"/>
              </a:rPr>
              <a:t>invariants</a:t>
            </a:r>
          </a:p>
          <a:p>
            <a:pPr lvl="1"/>
            <a:r>
              <a:rPr lang="en-US" sz="1400" b="1" smtClean="0">
                <a:solidFill>
                  <a:srgbClr val="C00000"/>
                </a:solidFill>
                <a:latin typeface="Arial" pitchFamily="34" charset="0"/>
                <a:cs typeface="Arial" pitchFamily="34" charset="0"/>
              </a:rPr>
              <a:t>Don’t</a:t>
            </a:r>
            <a:r>
              <a:rPr lang="en-US" sz="1400" smtClean="0">
                <a:solidFill>
                  <a:srgbClr val="404040"/>
                </a:solidFill>
                <a:latin typeface="Arial" pitchFamily="34" charset="0"/>
                <a:cs typeface="Arial" pitchFamily="34" charset="0"/>
              </a:rPr>
              <a:t>: perform heavy tasks, construct other objects, etc.</a:t>
            </a:r>
            <a:endParaRPr lang="en-US" sz="1400" smtClean="0">
              <a:solidFill>
                <a:srgbClr val="000000"/>
              </a:solidFill>
              <a:latin typeface="Consolas" panose="020B0609020204030204" pitchFamily="49"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Constructors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988691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pPr algn="just"/>
            <a:r>
              <a:rPr lang="en-US" u="sng" smtClean="0">
                <a:solidFill>
                  <a:srgbClr val="404040"/>
                </a:solidFill>
                <a:latin typeface="Arial" pitchFamily="34" charset="0"/>
                <a:cs typeface="Arial" pitchFamily="34" charset="0"/>
              </a:rPr>
              <a:t>Never let exception propagate out of a destructor!</a:t>
            </a:r>
          </a:p>
          <a:p>
            <a:pPr lvl="1" algn="just"/>
            <a:r>
              <a:rPr lang="en-US" smtClean="0">
                <a:solidFill>
                  <a:srgbClr val="404040"/>
                </a:solidFill>
                <a:latin typeface="Arial" pitchFamily="34" charset="0"/>
                <a:cs typeface="Arial" pitchFamily="34" charset="0"/>
              </a:rPr>
              <a:t>Log a message, signal something, … but don’t throw</a:t>
            </a:r>
          </a:p>
          <a:p>
            <a:pPr lvl="1" algn="just"/>
            <a:r>
              <a:rPr lang="en-US" smtClean="0">
                <a:solidFill>
                  <a:srgbClr val="404040"/>
                </a:solidFill>
                <a:latin typeface="Arial" pitchFamily="34" charset="0"/>
                <a:cs typeface="Arial" pitchFamily="34" charset="0"/>
              </a:rPr>
              <a:t>Internally exceptions may be thrown, but </a:t>
            </a:r>
            <a:r>
              <a:rPr lang="en-US" b="1" smtClean="0">
                <a:solidFill>
                  <a:srgbClr val="404040"/>
                </a:solidFill>
                <a:latin typeface="Arial" pitchFamily="34" charset="0"/>
                <a:cs typeface="Arial" pitchFamily="34" charset="0"/>
              </a:rPr>
              <a:t>must</a:t>
            </a:r>
            <a:r>
              <a:rPr lang="en-US" smtClean="0">
                <a:solidFill>
                  <a:srgbClr val="404040"/>
                </a:solidFill>
                <a:latin typeface="Arial" pitchFamily="34" charset="0"/>
                <a:cs typeface="Arial" pitchFamily="34" charset="0"/>
              </a:rPr>
              <a:t> be caught before leaving the destructor</a:t>
            </a:r>
          </a:p>
          <a:p>
            <a:pPr algn="just"/>
            <a:r>
              <a:rPr lang="en-US" smtClean="0">
                <a:solidFill>
                  <a:srgbClr val="404040"/>
                </a:solidFill>
                <a:latin typeface="Arial" pitchFamily="34" charset="0"/>
                <a:cs typeface="Arial" pitchFamily="34" charset="0"/>
              </a:rPr>
              <a:t>Destructors are meant for </a:t>
            </a:r>
            <a:r>
              <a:rPr lang="en-US" smtClean="0">
                <a:solidFill>
                  <a:srgbClr val="00B050"/>
                </a:solidFill>
                <a:latin typeface="Arial" pitchFamily="34" charset="0"/>
                <a:cs typeface="Arial" pitchFamily="34" charset="0"/>
              </a:rPr>
              <a:t>resource cleanup </a:t>
            </a:r>
            <a:r>
              <a:rPr lang="en-US" i="1" smtClean="0">
                <a:solidFill>
                  <a:srgbClr val="404040"/>
                </a:solidFill>
                <a:latin typeface="Arial" pitchFamily="34" charset="0"/>
                <a:cs typeface="Arial" pitchFamily="34" charset="0"/>
              </a:rPr>
              <a:t>(RAII concept)</a:t>
            </a:r>
          </a:p>
          <a:p>
            <a:pPr lvl="1" algn="just"/>
            <a:r>
              <a:rPr lang="en-US" i="1" smtClean="0">
                <a:solidFill>
                  <a:srgbClr val="404040"/>
                </a:solidFill>
                <a:latin typeface="Arial" pitchFamily="34" charset="0"/>
                <a:cs typeface="Arial" pitchFamily="34" charset="0"/>
              </a:rPr>
              <a:t>Close connections, unlock mutexes, free memory, …</a:t>
            </a:r>
          </a:p>
          <a:p>
            <a:pPr lvl="1" algn="just"/>
            <a:r>
              <a:rPr lang="en-US" i="1" smtClean="0">
                <a:solidFill>
                  <a:srgbClr val="404040"/>
                </a:solidFill>
                <a:latin typeface="Arial" pitchFamily="34" charset="0"/>
                <a:cs typeface="Arial" pitchFamily="34" charset="0"/>
              </a:rPr>
              <a:t>Cleanup </a:t>
            </a:r>
            <a:r>
              <a:rPr lang="en-US" b="1" i="1" smtClean="0">
                <a:solidFill>
                  <a:srgbClr val="404040"/>
                </a:solidFill>
                <a:latin typeface="Arial" pitchFamily="34" charset="0"/>
                <a:cs typeface="Arial" pitchFamily="34" charset="0"/>
              </a:rPr>
              <a:t>only </a:t>
            </a:r>
            <a:r>
              <a:rPr lang="en-US" i="1" smtClean="0">
                <a:solidFill>
                  <a:srgbClr val="404040"/>
                </a:solidFill>
                <a:latin typeface="Arial" pitchFamily="34" charset="0"/>
                <a:cs typeface="Arial" pitchFamily="34" charset="0"/>
              </a:rPr>
              <a:t>what is </a:t>
            </a:r>
            <a:r>
              <a:rPr lang="en-US" b="1" i="1" smtClean="0">
                <a:solidFill>
                  <a:srgbClr val="404040"/>
                </a:solidFill>
                <a:latin typeface="Arial" pitchFamily="34" charset="0"/>
                <a:cs typeface="Arial" pitchFamily="34" charset="0"/>
              </a:rPr>
              <a:t>this class’s responsibility</a:t>
            </a:r>
          </a:p>
          <a:p>
            <a:pPr lvl="2" algn="just"/>
            <a:r>
              <a:rPr lang="en-US" i="1" smtClean="0">
                <a:solidFill>
                  <a:srgbClr val="404040"/>
                </a:solidFill>
                <a:latin typeface="Arial" pitchFamily="34" charset="0"/>
                <a:cs typeface="Arial" pitchFamily="34" charset="0"/>
              </a:rPr>
              <a:t>… and let </a:t>
            </a:r>
            <a:r>
              <a:rPr lang="en-US" b="1" i="1" smtClean="0">
                <a:solidFill>
                  <a:srgbClr val="404040"/>
                </a:solidFill>
                <a:latin typeface="Arial" pitchFamily="34" charset="0"/>
                <a:cs typeface="Arial" pitchFamily="34" charset="0"/>
              </a:rPr>
              <a:t>members </a:t>
            </a:r>
            <a:r>
              <a:rPr lang="en-US" i="1" smtClean="0">
                <a:solidFill>
                  <a:srgbClr val="404040"/>
                </a:solidFill>
                <a:latin typeface="Arial" pitchFamily="34" charset="0"/>
                <a:cs typeface="Arial" pitchFamily="34" charset="0"/>
              </a:rPr>
              <a:t>(attributes), </a:t>
            </a:r>
            <a:r>
              <a:rPr lang="en-US" b="1" i="1" smtClean="0">
                <a:solidFill>
                  <a:srgbClr val="404040"/>
                </a:solidFill>
                <a:latin typeface="Arial" pitchFamily="34" charset="0"/>
                <a:cs typeface="Arial" pitchFamily="34" charset="0"/>
              </a:rPr>
              <a:t>base classes </a:t>
            </a:r>
            <a:r>
              <a:rPr lang="en-US" i="1" smtClean="0">
                <a:solidFill>
                  <a:srgbClr val="404040"/>
                </a:solidFill>
                <a:latin typeface="Arial" pitchFamily="34" charset="0"/>
                <a:cs typeface="Arial" pitchFamily="34" charset="0"/>
              </a:rPr>
              <a:t>and </a:t>
            </a:r>
            <a:r>
              <a:rPr lang="en-US" b="1" i="1" smtClean="0">
                <a:solidFill>
                  <a:srgbClr val="404040"/>
                </a:solidFill>
                <a:latin typeface="Arial" pitchFamily="34" charset="0"/>
                <a:cs typeface="Arial" pitchFamily="34" charset="0"/>
              </a:rPr>
              <a:t>descendants</a:t>
            </a:r>
            <a:r>
              <a:rPr lang="en-US" i="1" smtClean="0">
                <a:solidFill>
                  <a:srgbClr val="404040"/>
                </a:solidFill>
                <a:latin typeface="Arial" pitchFamily="34" charset="0"/>
                <a:cs typeface="Arial" pitchFamily="34" charset="0"/>
              </a:rPr>
              <a:t> clean up for </a:t>
            </a:r>
            <a:r>
              <a:rPr lang="en-US" b="1" i="1" smtClean="0">
                <a:solidFill>
                  <a:srgbClr val="404040"/>
                </a:solidFill>
                <a:latin typeface="Arial" pitchFamily="34" charset="0"/>
                <a:cs typeface="Arial" pitchFamily="34" charset="0"/>
              </a:rPr>
              <a:t>themselves</a:t>
            </a:r>
            <a:r>
              <a:rPr lang="en-US" i="1" smtClean="0">
                <a:solidFill>
                  <a:srgbClr val="404040"/>
                </a:solidFill>
                <a:latin typeface="Arial" pitchFamily="34" charset="0"/>
                <a:cs typeface="Arial" pitchFamily="34" charset="0"/>
              </a:rPr>
              <a:t>!</a:t>
            </a:r>
          </a:p>
          <a:p>
            <a:pPr algn="just"/>
            <a:r>
              <a:rPr lang="en-US" sz="2800" b="1">
                <a:solidFill>
                  <a:srgbClr val="404040"/>
                </a:solidFill>
                <a:latin typeface="Arial" pitchFamily="34" charset="0"/>
                <a:cs typeface="Arial" pitchFamily="34" charset="0"/>
              </a:rPr>
              <a:t>Don’t</a:t>
            </a:r>
            <a:r>
              <a:rPr lang="en-US" sz="2800">
                <a:solidFill>
                  <a:srgbClr val="404040"/>
                </a:solidFill>
                <a:latin typeface="Arial" pitchFamily="34" charset="0"/>
                <a:cs typeface="Arial" pitchFamily="34" charset="0"/>
              </a:rPr>
              <a:t> call </a:t>
            </a:r>
            <a:r>
              <a:rPr lang="en-US" sz="2800" b="1" smtClean="0">
                <a:solidFill>
                  <a:srgbClr val="404040"/>
                </a:solidFill>
                <a:latin typeface="Arial" pitchFamily="34" charset="0"/>
                <a:cs typeface="Arial" pitchFamily="34" charset="0"/>
              </a:rPr>
              <a:t>virtual </a:t>
            </a:r>
            <a:r>
              <a:rPr lang="en-US" sz="2800" b="1">
                <a:solidFill>
                  <a:srgbClr val="404040"/>
                </a:solidFill>
                <a:latin typeface="Arial" pitchFamily="34" charset="0"/>
                <a:cs typeface="Arial" pitchFamily="34" charset="0"/>
              </a:rPr>
              <a:t>methods </a:t>
            </a:r>
            <a:r>
              <a:rPr lang="en-US" sz="2800" b="1" smtClean="0">
                <a:solidFill>
                  <a:srgbClr val="404040"/>
                </a:solidFill>
                <a:latin typeface="Arial" pitchFamily="34" charset="0"/>
                <a:cs typeface="Arial" pitchFamily="34" charset="0"/>
              </a:rPr>
              <a:t>from</a:t>
            </a:r>
            <a:r>
              <a:rPr lang="en-US" sz="2800" smtClean="0">
                <a:solidFill>
                  <a:srgbClr val="404040"/>
                </a:solidFill>
                <a:latin typeface="Arial" pitchFamily="34" charset="0"/>
                <a:cs typeface="Arial" pitchFamily="34" charset="0"/>
              </a:rPr>
              <a:t> </a:t>
            </a:r>
            <a:r>
              <a:rPr lang="en-US" sz="2800" b="1" smtClean="0">
                <a:solidFill>
                  <a:srgbClr val="404040"/>
                </a:solidFill>
                <a:latin typeface="Arial" pitchFamily="34" charset="0"/>
                <a:cs typeface="Arial" pitchFamily="34" charset="0"/>
              </a:rPr>
              <a:t>the same object’s destructor</a:t>
            </a:r>
            <a:endParaRPr lang="en-US" b="1" u="sng" smtClean="0">
              <a:solidFill>
                <a:srgbClr val="404040"/>
              </a:solidFill>
              <a:latin typeface="Arial" pitchFamily="34" charset="0"/>
              <a:cs typeface="Arial" pitchFamily="34" charset="0"/>
            </a:endParaRPr>
          </a:p>
          <a:p>
            <a:pPr algn="just"/>
            <a:r>
              <a:rPr lang="en-US" u="sng" smtClean="0">
                <a:solidFill>
                  <a:srgbClr val="404040"/>
                </a:solidFill>
                <a:latin typeface="Arial" pitchFamily="34" charset="0"/>
                <a:cs typeface="Arial" pitchFamily="34" charset="0"/>
              </a:rPr>
              <a:t>Make destructors of base classes </a:t>
            </a:r>
            <a:r>
              <a:rPr lang="en-US" b="1" i="1" u="sng" smtClean="0">
                <a:solidFill>
                  <a:srgbClr val="404040"/>
                </a:solidFill>
                <a:latin typeface="Arial" pitchFamily="34" charset="0"/>
                <a:cs typeface="Arial" pitchFamily="34" charset="0"/>
              </a:rPr>
              <a:t>virtual</a:t>
            </a:r>
            <a:r>
              <a:rPr lang="en-US" i="1" u="sng" smtClean="0">
                <a:solidFill>
                  <a:srgbClr val="404040"/>
                </a:solidFill>
                <a:latin typeface="Arial" pitchFamily="34" charset="0"/>
                <a:cs typeface="Arial" pitchFamily="34" charset="0"/>
              </a:rPr>
              <a:t>!</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Destructors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900106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77500" lnSpcReduction="20000"/>
          </a:bodyPr>
          <a:lstStyle/>
          <a:p>
            <a:pPr algn="just"/>
            <a:r>
              <a:rPr lang="en-US" smtClean="0">
                <a:solidFill>
                  <a:srgbClr val="404040"/>
                </a:solidFill>
                <a:latin typeface="Arial" pitchFamily="34" charset="0"/>
                <a:cs typeface="Arial" pitchFamily="34" charset="0"/>
              </a:rPr>
              <a:t>Public inheritance should correspond to “</a:t>
            </a:r>
            <a:r>
              <a:rPr lang="en-US" b="1" i="1" smtClean="0">
                <a:solidFill>
                  <a:srgbClr val="404040"/>
                </a:solidFill>
                <a:latin typeface="Arial" pitchFamily="34" charset="0"/>
                <a:cs typeface="Arial" pitchFamily="34" charset="0"/>
              </a:rPr>
              <a:t>is-a</a:t>
            </a:r>
            <a:r>
              <a:rPr lang="en-US" i="1" smtClean="0">
                <a:solidFill>
                  <a:srgbClr val="404040"/>
                </a:solidFill>
                <a:latin typeface="Arial" pitchFamily="34" charset="0"/>
                <a:cs typeface="Arial" pitchFamily="34" charset="0"/>
              </a:rPr>
              <a:t>”</a:t>
            </a:r>
            <a:r>
              <a:rPr lang="en-US" smtClean="0">
                <a:solidFill>
                  <a:srgbClr val="404040"/>
                </a:solidFill>
                <a:latin typeface="Arial" pitchFamily="34" charset="0"/>
                <a:cs typeface="Arial" pitchFamily="34" charset="0"/>
              </a:rPr>
              <a:t> relationship</a:t>
            </a:r>
          </a:p>
          <a:p>
            <a:pPr lvl="1" algn="just"/>
            <a:r>
              <a:rPr lang="en-US" smtClean="0">
                <a:solidFill>
                  <a:srgbClr val="404040"/>
                </a:solidFill>
                <a:latin typeface="Arial" pitchFamily="34" charset="0"/>
                <a:cs typeface="Arial" pitchFamily="34" charset="0"/>
              </a:rPr>
              <a:t>Other types (rarely used). Private: </a:t>
            </a:r>
            <a:r>
              <a:rPr lang="en-US" i="1" smtClean="0">
                <a:solidFill>
                  <a:srgbClr val="404040"/>
                </a:solidFill>
                <a:latin typeface="Arial" pitchFamily="34" charset="0"/>
                <a:cs typeface="Arial" pitchFamily="34" charset="0"/>
              </a:rPr>
              <a:t>“Implement in terms of”</a:t>
            </a:r>
          </a:p>
          <a:p>
            <a:pPr algn="just"/>
            <a:r>
              <a:rPr lang="en-US" smtClean="0">
                <a:solidFill>
                  <a:srgbClr val="404040"/>
                </a:solidFill>
                <a:latin typeface="Arial" pitchFamily="34" charset="0"/>
                <a:cs typeface="Arial" pitchFamily="34" charset="0"/>
              </a:rPr>
              <a:t>Don’t create </a:t>
            </a:r>
            <a:r>
              <a:rPr lang="en-US" smtClean="0">
                <a:solidFill>
                  <a:srgbClr val="C00000"/>
                </a:solidFill>
                <a:latin typeface="Arial" pitchFamily="34" charset="0"/>
                <a:cs typeface="Arial" pitchFamily="34" charset="0"/>
              </a:rPr>
              <a:t>deep</a:t>
            </a:r>
            <a:r>
              <a:rPr lang="en-US" smtClean="0">
                <a:solidFill>
                  <a:srgbClr val="404040"/>
                </a:solidFill>
                <a:latin typeface="Arial" pitchFamily="34" charset="0"/>
                <a:cs typeface="Arial" pitchFamily="34" charset="0"/>
              </a:rPr>
              <a:t> inheritance hierarchies</a:t>
            </a:r>
          </a:p>
          <a:p>
            <a:pPr lvl="1" algn="just"/>
            <a:r>
              <a:rPr lang="en-US" smtClean="0">
                <a:solidFill>
                  <a:srgbClr val="404040"/>
                </a:solidFill>
                <a:latin typeface="Arial" pitchFamily="34" charset="0"/>
                <a:cs typeface="Arial" pitchFamily="34" charset="0"/>
              </a:rPr>
              <a:t>It’s easy to run into </a:t>
            </a:r>
            <a:r>
              <a:rPr lang="en-US" smtClean="0">
                <a:solidFill>
                  <a:srgbClr val="C00000"/>
                </a:solidFill>
                <a:latin typeface="Arial" pitchFamily="34" charset="0"/>
                <a:cs typeface="Arial" pitchFamily="34" charset="0"/>
              </a:rPr>
              <a:t>dreaded diamond </a:t>
            </a:r>
            <a:r>
              <a:rPr lang="en-US" smtClean="0">
                <a:solidFill>
                  <a:srgbClr val="404040"/>
                </a:solidFill>
                <a:latin typeface="Arial" pitchFamily="34" charset="0"/>
                <a:cs typeface="Arial" pitchFamily="34" charset="0"/>
              </a:rPr>
              <a:t>problem</a:t>
            </a:r>
          </a:p>
          <a:p>
            <a:pPr algn="just"/>
            <a:r>
              <a:rPr lang="en-US" smtClean="0">
                <a:solidFill>
                  <a:srgbClr val="404040"/>
                </a:solidFill>
                <a:latin typeface="Arial" pitchFamily="34" charset="0"/>
                <a:cs typeface="Arial" pitchFamily="34" charset="0"/>
              </a:rPr>
              <a:t>Use </a:t>
            </a:r>
            <a:r>
              <a:rPr lang="en-US" b="1" smtClean="0">
                <a:solidFill>
                  <a:srgbClr val="404040"/>
                </a:solidFill>
                <a:latin typeface="Arial" pitchFamily="34" charset="0"/>
                <a:cs typeface="Arial" pitchFamily="34" charset="0"/>
              </a:rPr>
              <a:t>Inheritance</a:t>
            </a:r>
            <a:r>
              <a:rPr lang="en-US" smtClean="0">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mainly as a tool for </a:t>
            </a:r>
            <a:r>
              <a:rPr lang="en-US" smtClean="0">
                <a:solidFill>
                  <a:srgbClr val="00B050"/>
                </a:solidFill>
                <a:latin typeface="Arial" pitchFamily="34" charset="0"/>
                <a:cs typeface="Arial" pitchFamily="34" charset="0"/>
              </a:rPr>
              <a:t>polymorphism</a:t>
            </a:r>
            <a:r>
              <a:rPr lang="en-US" smtClean="0">
                <a:solidFill>
                  <a:srgbClr val="404040"/>
                </a:solidFill>
                <a:latin typeface="Arial" pitchFamily="34" charset="0"/>
                <a:cs typeface="Arial" pitchFamily="34" charset="0"/>
              </a:rPr>
              <a:t>, </a:t>
            </a:r>
            <a:r>
              <a:rPr lang="en-US" b="1" smtClean="0">
                <a:solidFill>
                  <a:srgbClr val="404040"/>
                </a:solidFill>
                <a:latin typeface="Arial" pitchFamily="34" charset="0"/>
                <a:cs typeface="Arial" pitchFamily="34" charset="0"/>
              </a:rPr>
              <a:t>not</a:t>
            </a:r>
            <a:r>
              <a:rPr lang="en-US" smtClean="0">
                <a:solidFill>
                  <a:srgbClr val="404040"/>
                </a:solidFill>
                <a:latin typeface="Arial" pitchFamily="34" charset="0"/>
                <a:cs typeface="Arial" pitchFamily="34" charset="0"/>
              </a:rPr>
              <a:t> </a:t>
            </a:r>
            <a:r>
              <a:rPr lang="en-US" smtClean="0">
                <a:solidFill>
                  <a:srgbClr val="C00000"/>
                </a:solidFill>
                <a:latin typeface="Arial" pitchFamily="34" charset="0"/>
                <a:cs typeface="Arial" pitchFamily="34" charset="0"/>
              </a:rPr>
              <a:t>for code reuse</a:t>
            </a:r>
            <a:endParaRPr lang="en-US">
              <a:solidFill>
                <a:srgbClr val="404040"/>
              </a:solidFill>
              <a:latin typeface="Arial" pitchFamily="34" charset="0"/>
              <a:cs typeface="Arial" pitchFamily="34" charset="0"/>
            </a:endParaRPr>
          </a:p>
          <a:p>
            <a:pPr lvl="1" algn="just"/>
            <a:r>
              <a:rPr lang="en-US" smtClean="0">
                <a:solidFill>
                  <a:srgbClr val="404040"/>
                </a:solidFill>
                <a:latin typeface="Arial" pitchFamily="34" charset="0"/>
                <a:cs typeface="Arial" pitchFamily="34" charset="0"/>
              </a:rPr>
              <a:t>This is an implication of DI principle</a:t>
            </a:r>
          </a:p>
          <a:p>
            <a:pPr lvl="1" algn="just"/>
            <a:r>
              <a:rPr lang="en-US" smtClean="0">
                <a:solidFill>
                  <a:srgbClr val="404040"/>
                </a:solidFill>
                <a:latin typeface="Arial" pitchFamily="34" charset="0"/>
                <a:cs typeface="Arial" pitchFamily="34" charset="0"/>
              </a:rPr>
              <a:t>You can’t Dependency-Inject Base classes in runtime, </a:t>
            </a:r>
            <a:r>
              <a:rPr lang="en-US" b="1" smtClean="0">
                <a:solidFill>
                  <a:srgbClr val="404040"/>
                </a:solidFill>
                <a:latin typeface="Arial" pitchFamily="34" charset="0"/>
                <a:cs typeface="Arial" pitchFamily="34" charset="0"/>
              </a:rPr>
              <a:t>inheritance</a:t>
            </a:r>
            <a:r>
              <a:rPr lang="en-US" smtClean="0">
                <a:solidFill>
                  <a:srgbClr val="404040"/>
                </a:solidFill>
                <a:latin typeface="Arial" pitchFamily="34" charset="0"/>
                <a:cs typeface="Arial" pitchFamily="34" charset="0"/>
              </a:rPr>
              <a:t> is </a:t>
            </a:r>
            <a:r>
              <a:rPr lang="en-US" smtClean="0">
                <a:solidFill>
                  <a:srgbClr val="C00000"/>
                </a:solidFill>
                <a:latin typeface="Arial" pitchFamily="34" charset="0"/>
                <a:cs typeface="Arial" pitchFamily="34" charset="0"/>
              </a:rPr>
              <a:t>static</a:t>
            </a:r>
          </a:p>
          <a:p>
            <a:pPr algn="just"/>
            <a:r>
              <a:rPr lang="en-US" smtClean="0">
                <a:solidFill>
                  <a:srgbClr val="404040"/>
                </a:solidFill>
                <a:latin typeface="Arial" pitchFamily="34" charset="0"/>
                <a:cs typeface="Arial" pitchFamily="34" charset="0"/>
              </a:rPr>
              <a:t>Use Multiple Inheritance mainly with Interfaces / pure Abstract classes (“implements / realizes” relationship)</a:t>
            </a:r>
          </a:p>
          <a:p>
            <a:pPr algn="just"/>
            <a:r>
              <a:rPr lang="en-US" smtClean="0">
                <a:solidFill>
                  <a:srgbClr val="00B050"/>
                </a:solidFill>
                <a:latin typeface="Arial" pitchFamily="34" charset="0"/>
                <a:cs typeface="Arial" pitchFamily="34" charset="0"/>
              </a:rPr>
              <a:t>Move repeating </a:t>
            </a:r>
            <a:r>
              <a:rPr lang="en-US" smtClean="0">
                <a:solidFill>
                  <a:srgbClr val="404040"/>
                </a:solidFill>
                <a:latin typeface="Arial" pitchFamily="34" charset="0"/>
                <a:cs typeface="Arial" pitchFamily="34" charset="0"/>
              </a:rPr>
              <a:t>methods, interfaces, data members, etc. </a:t>
            </a:r>
            <a:r>
              <a:rPr lang="en-US" smtClean="0">
                <a:solidFill>
                  <a:srgbClr val="00B050"/>
                </a:solidFill>
                <a:latin typeface="Arial" pitchFamily="34" charset="0"/>
                <a:cs typeface="Arial" pitchFamily="34" charset="0"/>
              </a:rPr>
              <a:t>up the hierarchy</a:t>
            </a:r>
          </a:p>
          <a:p>
            <a:pPr lvl="1" algn="just"/>
            <a:r>
              <a:rPr lang="en-US" smtClean="0">
                <a:solidFill>
                  <a:srgbClr val="00B050"/>
                </a:solidFill>
                <a:latin typeface="Arial" pitchFamily="34" charset="0"/>
                <a:cs typeface="Arial" pitchFamily="34" charset="0"/>
              </a:rPr>
              <a:t>DRY principle</a:t>
            </a:r>
          </a:p>
          <a:p>
            <a:pPr lvl="1" algn="just"/>
            <a:r>
              <a:rPr lang="en-US" b="1" smtClean="0">
                <a:solidFill>
                  <a:srgbClr val="404040"/>
                </a:solidFill>
                <a:latin typeface="Arial" pitchFamily="34" charset="0"/>
                <a:cs typeface="Arial" pitchFamily="34" charset="0"/>
              </a:rPr>
              <a:t>Think </a:t>
            </a:r>
            <a:r>
              <a:rPr lang="en-US" smtClean="0">
                <a:solidFill>
                  <a:srgbClr val="404040"/>
                </a:solidFill>
                <a:latin typeface="Arial" pitchFamily="34" charset="0"/>
                <a:cs typeface="Arial" pitchFamily="34" charset="0"/>
              </a:rPr>
              <a:t>before you act: what you move up the hierarchy must apply to </a:t>
            </a:r>
            <a:r>
              <a:rPr lang="en-US" b="1" smtClean="0">
                <a:solidFill>
                  <a:srgbClr val="404040"/>
                </a:solidFill>
                <a:latin typeface="Arial" pitchFamily="34" charset="0"/>
                <a:cs typeface="Arial" pitchFamily="34" charset="0"/>
              </a:rPr>
              <a:t>all</a:t>
            </a:r>
            <a:r>
              <a:rPr lang="en-US" smtClean="0">
                <a:solidFill>
                  <a:srgbClr val="404040"/>
                </a:solidFill>
                <a:latin typeface="Arial" pitchFamily="34" charset="0"/>
                <a:cs typeface="Arial" pitchFamily="34" charset="0"/>
              </a:rPr>
              <a:t> </a:t>
            </a:r>
            <a:r>
              <a:rPr lang="en-US" b="1" smtClean="0">
                <a:solidFill>
                  <a:srgbClr val="404040"/>
                </a:solidFill>
                <a:latin typeface="Arial" pitchFamily="34" charset="0"/>
                <a:cs typeface="Arial" pitchFamily="34" charset="0"/>
              </a:rPr>
              <a:t>descendants</a:t>
            </a:r>
            <a:r>
              <a:rPr lang="en-US" smtClean="0">
                <a:solidFill>
                  <a:srgbClr val="404040"/>
                </a:solidFill>
                <a:latin typeface="Arial" pitchFamily="34" charset="0"/>
                <a:cs typeface="Arial" pitchFamily="34" charset="0"/>
              </a:rPr>
              <a:t>!</a:t>
            </a:r>
          </a:p>
          <a:p>
            <a:pPr algn="just"/>
            <a:r>
              <a:rPr lang="en-US" smtClean="0">
                <a:solidFill>
                  <a:srgbClr val="404040"/>
                </a:solidFill>
                <a:latin typeface="Arial" pitchFamily="34" charset="0"/>
                <a:cs typeface="Arial" pitchFamily="34" charset="0"/>
              </a:rPr>
              <a:t>Base classes </a:t>
            </a:r>
            <a:r>
              <a:rPr lang="en-US" b="1" smtClean="0">
                <a:solidFill>
                  <a:srgbClr val="404040"/>
                </a:solidFill>
                <a:latin typeface="Arial" pitchFamily="34" charset="0"/>
                <a:cs typeface="Arial" pitchFamily="34" charset="0"/>
              </a:rPr>
              <a:t>must never </a:t>
            </a:r>
            <a:r>
              <a:rPr lang="en-US" b="1" smtClean="0">
                <a:solidFill>
                  <a:srgbClr val="C00000"/>
                </a:solidFill>
                <a:latin typeface="Arial" pitchFamily="34" charset="0"/>
                <a:cs typeface="Arial" pitchFamily="34" charset="0"/>
              </a:rPr>
              <a:t>know</a:t>
            </a:r>
            <a:r>
              <a:rPr lang="en-US" smtClean="0">
                <a:solidFill>
                  <a:srgbClr val="C00000"/>
                </a:solidFill>
                <a:latin typeface="Arial" pitchFamily="34" charset="0"/>
                <a:cs typeface="Arial" pitchFamily="34" charset="0"/>
              </a:rPr>
              <a:t> </a:t>
            </a:r>
            <a:r>
              <a:rPr lang="en-US" smtClean="0">
                <a:solidFill>
                  <a:srgbClr val="404040"/>
                </a:solidFill>
                <a:latin typeface="Arial" pitchFamily="34" charset="0"/>
                <a:cs typeface="Arial" pitchFamily="34" charset="0"/>
              </a:rPr>
              <a:t>about their </a:t>
            </a:r>
            <a:r>
              <a:rPr lang="en-US" b="1" smtClean="0">
                <a:solidFill>
                  <a:srgbClr val="C00000"/>
                </a:solidFill>
                <a:latin typeface="Arial" pitchFamily="34" charset="0"/>
                <a:cs typeface="Arial" pitchFamily="34" charset="0"/>
              </a:rPr>
              <a:t>descendants</a:t>
            </a:r>
            <a:r>
              <a:rPr lang="en-US" b="1" smtClean="0">
                <a:solidFill>
                  <a:srgbClr val="404040"/>
                </a:solidFill>
                <a:latin typeface="Arial" pitchFamily="34" charset="0"/>
                <a:cs typeface="Arial" pitchFamily="34" charset="0"/>
              </a:rPr>
              <a:t>!</a:t>
            </a:r>
            <a:endParaRPr lang="en-US"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Avoid </a:t>
            </a:r>
            <a:r>
              <a:rPr lang="en-US" b="1" smtClean="0">
                <a:solidFill>
                  <a:srgbClr val="C00000"/>
                </a:solidFill>
                <a:latin typeface="Arial" pitchFamily="34" charset="0"/>
                <a:cs typeface="Arial" pitchFamily="34" charset="0"/>
              </a:rPr>
              <a:t>downcasts</a:t>
            </a:r>
            <a:r>
              <a:rPr lang="en-US" smtClean="0">
                <a:solidFill>
                  <a:srgbClr val="C00000"/>
                </a:solidFill>
                <a:latin typeface="Arial" pitchFamily="34" charset="0"/>
                <a:cs typeface="Arial" pitchFamily="34" charset="0"/>
              </a:rPr>
              <a:t>!</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Inheritance</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901577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latin typeface="Arial" pitchFamily="34" charset="0"/>
                <a:cs typeface="Arial" pitchFamily="34" charset="0"/>
              </a:rPr>
              <a:t>What is Polymorphism?</a:t>
            </a:r>
          </a:p>
          <a:p>
            <a:pPr algn="just"/>
            <a:r>
              <a:rPr lang="en-US" smtClean="0">
                <a:latin typeface="Arial" pitchFamily="34" charset="0"/>
                <a:cs typeface="Arial" pitchFamily="34" charset="0"/>
              </a:rPr>
              <a:t>Use </a:t>
            </a:r>
            <a:r>
              <a:rPr lang="en-US" b="1" i="1" smtClean="0">
                <a:latin typeface="Arial" pitchFamily="34" charset="0"/>
                <a:cs typeface="Arial" pitchFamily="34" charset="0"/>
              </a:rPr>
              <a:t>virtual</a:t>
            </a:r>
            <a:r>
              <a:rPr lang="en-US" smtClean="0">
                <a:latin typeface="Arial" pitchFamily="34" charset="0"/>
                <a:cs typeface="Arial" pitchFamily="34" charset="0"/>
              </a:rPr>
              <a:t> to achieve run-time polymorphism</a:t>
            </a:r>
          </a:p>
          <a:p>
            <a:pPr algn="just"/>
            <a:r>
              <a:rPr lang="en-US" smtClean="0">
                <a:latin typeface="Arial" pitchFamily="34" charset="0"/>
                <a:cs typeface="Arial" pitchFamily="34" charset="0"/>
              </a:rPr>
              <a:t>Make </a:t>
            </a:r>
            <a:r>
              <a:rPr lang="en-US" b="1" i="1" smtClean="0">
                <a:latin typeface="Arial" pitchFamily="34" charset="0"/>
                <a:cs typeface="Arial" pitchFamily="34" charset="0"/>
              </a:rPr>
              <a:t>virtual destructors</a:t>
            </a:r>
            <a:r>
              <a:rPr lang="en-US" smtClean="0">
                <a:latin typeface="Arial" pitchFamily="34" charset="0"/>
                <a:cs typeface="Arial" pitchFamily="34" charset="0"/>
              </a:rPr>
              <a:t> for base classes!</a:t>
            </a:r>
          </a:p>
          <a:p>
            <a:pPr algn="just"/>
            <a:r>
              <a:rPr lang="en-US" smtClean="0">
                <a:latin typeface="Arial" pitchFamily="34" charset="0"/>
                <a:cs typeface="Arial" pitchFamily="34" charset="0"/>
              </a:rPr>
              <a:t>Beware of </a:t>
            </a:r>
            <a:r>
              <a:rPr lang="en-US" i="1" smtClean="0">
                <a:solidFill>
                  <a:srgbClr val="C00000"/>
                </a:solidFill>
                <a:latin typeface="Arial" pitchFamily="34" charset="0"/>
                <a:cs typeface="Arial" pitchFamily="34" charset="0"/>
              </a:rPr>
              <a:t>hiding</a:t>
            </a:r>
            <a:r>
              <a:rPr lang="en-US" smtClean="0">
                <a:solidFill>
                  <a:srgbClr val="00B050"/>
                </a:solidFill>
                <a:latin typeface="Arial" pitchFamily="34" charset="0"/>
                <a:cs typeface="Arial" pitchFamily="34" charset="0"/>
              </a:rPr>
              <a:t> </a:t>
            </a:r>
            <a:r>
              <a:rPr lang="en-US" smtClean="0">
                <a:latin typeface="Arial" pitchFamily="34" charset="0"/>
                <a:cs typeface="Arial" pitchFamily="34" charset="0"/>
              </a:rPr>
              <a:t>(instead of </a:t>
            </a:r>
            <a:r>
              <a:rPr lang="en-US" i="1" smtClean="0">
                <a:solidFill>
                  <a:srgbClr val="00B050"/>
                </a:solidFill>
                <a:latin typeface="Arial" pitchFamily="34" charset="0"/>
                <a:cs typeface="Arial" pitchFamily="34" charset="0"/>
              </a:rPr>
              <a:t>overriding</a:t>
            </a:r>
            <a:r>
              <a:rPr lang="en-US" smtClean="0">
                <a:latin typeface="Arial" pitchFamily="34" charset="0"/>
                <a:cs typeface="Arial" pitchFamily="34" charset="0"/>
              </a:rPr>
              <a:t>)</a:t>
            </a:r>
            <a:r>
              <a:rPr lang="en-US" smtClean="0">
                <a:solidFill>
                  <a:srgbClr val="00B050"/>
                </a:solidFill>
                <a:latin typeface="Arial" pitchFamily="34" charset="0"/>
                <a:cs typeface="Arial" pitchFamily="34" charset="0"/>
              </a:rPr>
              <a:t> </a:t>
            </a:r>
            <a:r>
              <a:rPr lang="en-US" smtClean="0">
                <a:latin typeface="Arial" pitchFamily="34" charset="0"/>
                <a:cs typeface="Arial" pitchFamily="34" charset="0"/>
              </a:rPr>
              <a:t>a base virtual method</a:t>
            </a:r>
          </a:p>
          <a:p>
            <a:pPr lvl="1" algn="just"/>
            <a:r>
              <a:rPr lang="en-US" smtClean="0">
                <a:latin typeface="Arial" pitchFamily="34" charset="0"/>
                <a:cs typeface="Arial" pitchFamily="34" charset="0"/>
              </a:rPr>
              <a:t>Always follow the exact virtual method signature!</a:t>
            </a:r>
          </a:p>
          <a:p>
            <a:pPr lvl="1" algn="just"/>
            <a:r>
              <a:rPr lang="en-US" smtClean="0">
                <a:latin typeface="Arial" pitchFamily="34" charset="0"/>
                <a:cs typeface="Arial" pitchFamily="34" charset="0"/>
              </a:rPr>
              <a:t>(C++11 and above) Use </a:t>
            </a:r>
            <a:r>
              <a:rPr lang="en-US" b="1" i="1" smtClean="0">
                <a:latin typeface="Arial" pitchFamily="34" charset="0"/>
                <a:cs typeface="Arial" pitchFamily="34" charset="0"/>
              </a:rPr>
              <a:t>override</a:t>
            </a:r>
            <a:r>
              <a:rPr lang="en-US" smtClean="0">
                <a:latin typeface="Arial" pitchFamily="34" charset="0"/>
                <a:cs typeface="Arial" pitchFamily="34" charset="0"/>
              </a:rPr>
              <a:t> specifier</a:t>
            </a:r>
          </a:p>
          <a:p>
            <a:pPr algn="just"/>
            <a:r>
              <a:rPr lang="en-US" smtClean="0">
                <a:latin typeface="Arial" pitchFamily="34" charset="0"/>
                <a:cs typeface="Arial" pitchFamily="34" charset="0"/>
              </a:rPr>
              <a:t>Beware with overloads</a:t>
            </a:r>
          </a:p>
          <a:p>
            <a:pPr lvl="1" algn="just"/>
            <a:r>
              <a:rPr lang="en-US" smtClean="0">
                <a:latin typeface="Arial" pitchFamily="34" charset="0"/>
                <a:cs typeface="Arial" pitchFamily="34" charset="0"/>
              </a:rPr>
              <a:t>Example with virtual method in Base and overload in Derived</a:t>
            </a:r>
          </a:p>
          <a:p>
            <a:pPr algn="just"/>
            <a:r>
              <a:rPr lang="en-US" smtClean="0">
                <a:latin typeface="Arial" pitchFamily="34" charset="0"/>
                <a:cs typeface="Arial" pitchFamily="34" charset="0"/>
              </a:rPr>
              <a:t>Template Method pattern</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Virtual Methods. Polymorphism</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80628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i="1" smtClean="0">
                <a:solidFill>
                  <a:srgbClr val="404040"/>
                </a:solidFill>
                <a:latin typeface="Arial" pitchFamily="34" charset="0"/>
                <a:cs typeface="Arial" pitchFamily="34" charset="0"/>
              </a:rPr>
              <a:t>Is-a </a:t>
            </a:r>
            <a:r>
              <a:rPr lang="en-US" smtClean="0">
                <a:solidFill>
                  <a:srgbClr val="404040"/>
                </a:solidFill>
                <a:latin typeface="Arial" pitchFamily="34" charset="0"/>
                <a:cs typeface="Arial" pitchFamily="34" charset="0"/>
              </a:rPr>
              <a:t>vs. </a:t>
            </a:r>
            <a:r>
              <a:rPr lang="en-US" i="1" smtClean="0">
                <a:solidFill>
                  <a:srgbClr val="404040"/>
                </a:solidFill>
                <a:latin typeface="Arial" pitchFamily="34" charset="0"/>
                <a:cs typeface="Arial" pitchFamily="34" charset="0"/>
              </a:rPr>
              <a:t>has-a</a:t>
            </a:r>
          </a:p>
          <a:p>
            <a:pPr algn="just"/>
            <a:r>
              <a:rPr lang="en-US">
                <a:solidFill>
                  <a:srgbClr val="404040"/>
                </a:solidFill>
                <a:latin typeface="Arial" pitchFamily="34" charset="0"/>
                <a:cs typeface="Arial" pitchFamily="34" charset="0"/>
              </a:rPr>
              <a:t>Example: </a:t>
            </a:r>
            <a:r>
              <a:rPr lang="en-US" i="1">
                <a:solidFill>
                  <a:srgbClr val="404040"/>
                </a:solidFill>
                <a:latin typeface="Arial" pitchFamily="34" charset="0"/>
                <a:cs typeface="Arial" pitchFamily="34" charset="0"/>
              </a:rPr>
              <a:t>class Phone</a:t>
            </a:r>
            <a:r>
              <a:rPr lang="en-US">
                <a:solidFill>
                  <a:srgbClr val="404040"/>
                </a:solidFill>
                <a:latin typeface="Arial" pitchFamily="34" charset="0"/>
                <a:cs typeface="Arial" pitchFamily="34" charset="0"/>
              </a:rPr>
              <a:t> using </a:t>
            </a:r>
            <a:r>
              <a:rPr lang="en-US" i="1">
                <a:solidFill>
                  <a:srgbClr val="404040"/>
                </a:solidFill>
                <a:latin typeface="Arial" pitchFamily="34" charset="0"/>
                <a:cs typeface="Arial" pitchFamily="34" charset="0"/>
              </a:rPr>
              <a:t>class Display</a:t>
            </a:r>
          </a:p>
          <a:p>
            <a:pPr algn="just"/>
            <a:r>
              <a:rPr lang="en-US" u="sng" smtClean="0">
                <a:solidFill>
                  <a:srgbClr val="404040"/>
                </a:solidFill>
                <a:latin typeface="Arial" pitchFamily="34" charset="0"/>
                <a:cs typeface="Arial" pitchFamily="34" charset="0"/>
              </a:rPr>
              <a:t>Prefer </a:t>
            </a:r>
            <a:r>
              <a:rPr lang="en-US" u="sng">
                <a:solidFill>
                  <a:srgbClr val="404040"/>
                </a:solidFill>
                <a:latin typeface="Arial" pitchFamily="34" charset="0"/>
                <a:cs typeface="Arial" pitchFamily="34" charset="0"/>
              </a:rPr>
              <a:t>code reuse via aggregation</a:t>
            </a:r>
          </a:p>
          <a:p>
            <a:pPr algn="just"/>
            <a:endParaRPr lang="en-US" smtClean="0">
              <a:solidFill>
                <a:srgbClr val="C0000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Inheritance or Aggregation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337859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20000"/>
          </a:bodyPr>
          <a:lstStyle/>
          <a:p>
            <a:pPr algn="just"/>
            <a:r>
              <a:rPr lang="en-US" smtClean="0">
                <a:solidFill>
                  <a:srgbClr val="404040"/>
                </a:solidFill>
                <a:latin typeface="Arial" pitchFamily="34" charset="0"/>
                <a:cs typeface="Arial" pitchFamily="34" charset="0"/>
              </a:rPr>
              <a:t>“</a:t>
            </a:r>
            <a:r>
              <a:rPr lang="en-US" smtClean="0">
                <a:solidFill>
                  <a:srgbClr val="00B050"/>
                </a:solidFill>
                <a:latin typeface="Arial" pitchFamily="34" charset="0"/>
                <a:cs typeface="Arial" pitchFamily="34" charset="0"/>
              </a:rPr>
              <a:t>Ask</a:t>
            </a:r>
            <a:r>
              <a:rPr lang="en-US" smtClean="0">
                <a:solidFill>
                  <a:srgbClr val="404040"/>
                </a:solidFill>
                <a:latin typeface="Arial" pitchFamily="34" charset="0"/>
                <a:cs typeface="Arial" pitchFamily="34" charset="0"/>
              </a:rPr>
              <a:t> for your </a:t>
            </a:r>
            <a:r>
              <a:rPr lang="en-US" b="1" smtClean="0">
                <a:solidFill>
                  <a:srgbClr val="404040"/>
                </a:solidFill>
                <a:latin typeface="Arial" pitchFamily="34" charset="0"/>
                <a:cs typeface="Arial" pitchFamily="34" charset="0"/>
              </a:rPr>
              <a:t>collaborators</a:t>
            </a:r>
            <a:r>
              <a:rPr lang="en-US" smtClean="0">
                <a:solidFill>
                  <a:srgbClr val="404040"/>
                </a:solidFill>
                <a:latin typeface="Arial" pitchFamily="34" charset="0"/>
                <a:cs typeface="Arial" pitchFamily="34" charset="0"/>
              </a:rPr>
              <a:t>” </a:t>
            </a:r>
            <a:r>
              <a:rPr lang="en-US" i="1" smtClean="0">
                <a:solidFill>
                  <a:srgbClr val="404040"/>
                </a:solidFill>
                <a:latin typeface="Arial" pitchFamily="34" charset="0"/>
                <a:cs typeface="Arial" pitchFamily="34" charset="0"/>
              </a:rPr>
              <a:t>(usually in the constructor)</a:t>
            </a:r>
          </a:p>
          <a:p>
            <a:pPr lvl="1" algn="just"/>
            <a:r>
              <a:rPr lang="en-US" smtClean="0">
                <a:solidFill>
                  <a:srgbClr val="404040"/>
                </a:solidFill>
                <a:latin typeface="Arial" pitchFamily="34" charset="0"/>
                <a:cs typeface="Arial" pitchFamily="34" charset="0"/>
              </a:rPr>
              <a:t>Don’t </a:t>
            </a:r>
            <a:r>
              <a:rPr lang="en-US" smtClean="0">
                <a:solidFill>
                  <a:srgbClr val="C00000"/>
                </a:solidFill>
                <a:latin typeface="Arial" pitchFamily="34" charset="0"/>
                <a:cs typeface="Arial" pitchFamily="34" charset="0"/>
              </a:rPr>
              <a:t>create</a:t>
            </a:r>
            <a:r>
              <a:rPr lang="en-US" smtClean="0">
                <a:solidFill>
                  <a:srgbClr val="404040"/>
                </a:solidFill>
                <a:latin typeface="Arial" pitchFamily="34" charset="0"/>
                <a:cs typeface="Arial" pitchFamily="34" charset="0"/>
              </a:rPr>
              <a:t> them, don’t </a:t>
            </a:r>
            <a:r>
              <a:rPr lang="en-US" smtClean="0">
                <a:solidFill>
                  <a:srgbClr val="C00000"/>
                </a:solidFill>
                <a:latin typeface="Arial" pitchFamily="34" charset="0"/>
                <a:cs typeface="Arial" pitchFamily="34" charset="0"/>
              </a:rPr>
              <a:t>search</a:t>
            </a:r>
            <a:r>
              <a:rPr lang="en-US" smtClean="0">
                <a:solidFill>
                  <a:srgbClr val="404040"/>
                </a:solidFill>
                <a:latin typeface="Arial" pitchFamily="34" charset="0"/>
                <a:cs typeface="Arial" pitchFamily="34" charset="0"/>
              </a:rPr>
              <a:t> them, don’t use them </a:t>
            </a:r>
            <a:r>
              <a:rPr lang="en-US" smtClean="0">
                <a:solidFill>
                  <a:srgbClr val="C00000"/>
                </a:solidFill>
                <a:latin typeface="Arial" pitchFamily="34" charset="0"/>
                <a:cs typeface="Arial" pitchFamily="34" charset="0"/>
              </a:rPr>
              <a:t>secretly </a:t>
            </a:r>
          </a:p>
          <a:p>
            <a:pPr algn="just"/>
            <a:r>
              <a:rPr lang="en-US" smtClean="0">
                <a:solidFill>
                  <a:srgbClr val="404040"/>
                </a:solidFill>
                <a:latin typeface="Arial" pitchFamily="34" charset="0"/>
                <a:cs typeface="Arial" pitchFamily="34" charset="0"/>
              </a:rPr>
              <a:t>It is a powerful technique to achieve </a:t>
            </a:r>
            <a:r>
              <a:rPr lang="en-US" b="1" i="1" smtClean="0">
                <a:solidFill>
                  <a:srgbClr val="404040"/>
                </a:solidFill>
                <a:latin typeface="Arial" pitchFamily="34" charset="0"/>
                <a:cs typeface="Arial" pitchFamily="34" charset="0"/>
              </a:rPr>
              <a:t>loose coupling</a:t>
            </a:r>
            <a:r>
              <a:rPr lang="en-US" smtClean="0">
                <a:solidFill>
                  <a:srgbClr val="404040"/>
                </a:solidFill>
                <a:latin typeface="Arial" pitchFamily="34" charset="0"/>
                <a:cs typeface="Arial" pitchFamily="34" charset="0"/>
              </a:rPr>
              <a:t> which leads to higher reusability, maintainability, testability, etc.</a:t>
            </a:r>
          </a:p>
          <a:p>
            <a:pPr algn="just"/>
            <a:r>
              <a:rPr lang="en-US" smtClean="0">
                <a:solidFill>
                  <a:srgbClr val="404040"/>
                </a:solidFill>
                <a:latin typeface="Arial" pitchFamily="34" charset="0"/>
                <a:cs typeface="Arial" pitchFamily="34" charset="0"/>
              </a:rPr>
              <a:t>Exercise (draw UML and implement):</a:t>
            </a:r>
          </a:p>
          <a:p>
            <a:pPr lvl="1" algn="just"/>
            <a:r>
              <a:rPr lang="en-US" smtClean="0">
                <a:solidFill>
                  <a:srgbClr val="C00000"/>
                </a:solidFill>
                <a:latin typeface="Arial" pitchFamily="34" charset="0"/>
                <a:cs typeface="Arial" pitchFamily="34" charset="0"/>
              </a:rPr>
              <a:t>class Widget </a:t>
            </a:r>
            <a:r>
              <a:rPr lang="en-US">
                <a:solidFill>
                  <a:srgbClr val="C00000"/>
                </a:solidFill>
                <a:latin typeface="Arial" pitchFamily="34" charset="0"/>
                <a:cs typeface="Arial" pitchFamily="34" charset="0"/>
              </a:rPr>
              <a:t>creating its Rectangle </a:t>
            </a:r>
            <a:r>
              <a:rPr lang="en-US" smtClean="0">
                <a:solidFill>
                  <a:srgbClr val="C00000"/>
                </a:solidFill>
                <a:latin typeface="Arial" pitchFamily="34" charset="0"/>
                <a:cs typeface="Arial" pitchFamily="34" charset="0"/>
              </a:rPr>
              <a:t>shape (</a:t>
            </a:r>
            <a:r>
              <a:rPr lang="en-US" i="1" smtClean="0">
                <a:solidFill>
                  <a:srgbClr val="C00000"/>
                </a:solidFill>
                <a:latin typeface="Arial" pitchFamily="34" charset="0"/>
                <a:cs typeface="Arial" pitchFamily="34" charset="0"/>
              </a:rPr>
              <a:t>fixme_shapes1.cpp</a:t>
            </a:r>
            <a:r>
              <a:rPr lang="en-US" smtClean="0">
                <a:solidFill>
                  <a:srgbClr val="C00000"/>
                </a:solidFill>
                <a:latin typeface="Arial" pitchFamily="34" charset="0"/>
                <a:cs typeface="Arial" pitchFamily="34" charset="0"/>
              </a:rPr>
              <a:t>)</a:t>
            </a:r>
          </a:p>
          <a:p>
            <a:pPr lvl="1" algn="just"/>
            <a:r>
              <a:rPr lang="en-US" smtClean="0">
                <a:solidFill>
                  <a:srgbClr val="00B050"/>
                </a:solidFill>
                <a:latin typeface="Arial" pitchFamily="34" charset="0"/>
                <a:cs typeface="Arial" pitchFamily="34" charset="0"/>
              </a:rPr>
              <a:t>class Widget asking for its Shape in the constructor (OK!)</a:t>
            </a:r>
          </a:p>
          <a:p>
            <a:pPr lvl="1" algn="just"/>
            <a:r>
              <a:rPr lang="en-US" smtClean="0">
                <a:solidFill>
                  <a:srgbClr val="404040"/>
                </a:solidFill>
                <a:latin typeface="Arial" pitchFamily="34" charset="0"/>
                <a:cs typeface="Arial" pitchFamily="34" charset="0"/>
              </a:rPr>
              <a:t>With DI, users have </a:t>
            </a:r>
            <a:r>
              <a:rPr lang="en-US" smtClean="0">
                <a:solidFill>
                  <a:srgbClr val="00B050"/>
                </a:solidFill>
                <a:latin typeface="Arial" pitchFamily="34" charset="0"/>
                <a:cs typeface="Arial" pitchFamily="34" charset="0"/>
              </a:rPr>
              <a:t>choice / control</a:t>
            </a:r>
            <a:r>
              <a:rPr lang="en-US" smtClean="0">
                <a:solidFill>
                  <a:srgbClr val="404040"/>
                </a:solidFill>
                <a:latin typeface="Arial" pitchFamily="34" charset="0"/>
                <a:cs typeface="Arial" pitchFamily="34" charset="0"/>
              </a:rPr>
              <a:t> over Widget’s </a:t>
            </a:r>
            <a:r>
              <a:rPr lang="en-US" smtClean="0">
                <a:solidFill>
                  <a:srgbClr val="00B050"/>
                </a:solidFill>
                <a:latin typeface="Arial" pitchFamily="34" charset="0"/>
                <a:cs typeface="Arial" pitchFamily="34" charset="0"/>
              </a:rPr>
              <a:t>collaborator</a:t>
            </a:r>
            <a:r>
              <a:rPr lang="en-US" smtClean="0">
                <a:solidFill>
                  <a:srgbClr val="404040"/>
                </a:solidFill>
                <a:latin typeface="Arial" pitchFamily="34" charset="0"/>
                <a:cs typeface="Arial" pitchFamily="34" charset="0"/>
              </a:rPr>
              <a:t> (Shape)!</a:t>
            </a:r>
          </a:p>
          <a:p>
            <a:pPr algn="just"/>
            <a:r>
              <a:rPr lang="en-US" smtClean="0">
                <a:solidFill>
                  <a:srgbClr val="00B050"/>
                </a:solidFill>
                <a:latin typeface="Arial" pitchFamily="34" charset="0"/>
                <a:cs typeface="Arial" pitchFamily="34" charset="0"/>
              </a:rPr>
              <a:t>DI</a:t>
            </a:r>
            <a:r>
              <a:rPr lang="en-US" smtClean="0">
                <a:solidFill>
                  <a:srgbClr val="404040"/>
                </a:solidFill>
                <a:latin typeface="Arial" pitchFamily="34" charset="0"/>
                <a:cs typeface="Arial" pitchFamily="34" charset="0"/>
              </a:rPr>
              <a:t> makes class dependencies </a:t>
            </a:r>
            <a:r>
              <a:rPr lang="en-US" u="sng" smtClean="0">
                <a:solidFill>
                  <a:srgbClr val="00B050"/>
                </a:solidFill>
                <a:latin typeface="Arial" pitchFamily="34" charset="0"/>
                <a:cs typeface="Arial" pitchFamily="34" charset="0"/>
              </a:rPr>
              <a:t>explicit</a:t>
            </a:r>
            <a:r>
              <a:rPr lang="en-US" smtClean="0">
                <a:solidFill>
                  <a:srgbClr val="404040"/>
                </a:solidFill>
                <a:latin typeface="Arial" pitchFamily="34" charset="0"/>
                <a:cs typeface="Arial" pitchFamily="34" charset="0"/>
              </a:rPr>
              <a:t>!</a:t>
            </a:r>
          </a:p>
          <a:p>
            <a:pPr lvl="1" algn="just"/>
            <a:r>
              <a:rPr lang="en-US" smtClean="0">
                <a:solidFill>
                  <a:srgbClr val="404040"/>
                </a:solidFill>
                <a:latin typeface="Arial" pitchFamily="34" charset="0"/>
                <a:cs typeface="Arial" pitchFamily="34" charset="0"/>
              </a:rPr>
              <a:t>No </a:t>
            </a:r>
            <a:r>
              <a:rPr lang="en-US" smtClean="0">
                <a:solidFill>
                  <a:srgbClr val="C00000"/>
                </a:solidFill>
                <a:latin typeface="Arial" pitchFamily="34" charset="0"/>
                <a:cs typeface="Arial" pitchFamily="34" charset="0"/>
              </a:rPr>
              <a:t>hidden communication</a:t>
            </a:r>
            <a:r>
              <a:rPr lang="en-US" smtClean="0">
                <a:solidFill>
                  <a:srgbClr val="404040"/>
                </a:solidFill>
                <a:latin typeface="Arial" pitchFamily="34" charset="0"/>
                <a:cs typeface="Arial" pitchFamily="34" charset="0"/>
              </a:rPr>
              <a:t>!</a:t>
            </a:r>
          </a:p>
          <a:p>
            <a:pPr algn="just"/>
            <a:r>
              <a:rPr lang="en-US" smtClean="0">
                <a:solidFill>
                  <a:srgbClr val="404040"/>
                </a:solidFill>
                <a:latin typeface="Arial" pitchFamily="34" charset="0"/>
                <a:cs typeface="Arial" pitchFamily="34" charset="0"/>
              </a:rPr>
              <a:t>In this light, discuss </a:t>
            </a:r>
            <a:r>
              <a:rPr lang="en-US" smtClean="0">
                <a:solidFill>
                  <a:srgbClr val="C00000"/>
                </a:solidFill>
                <a:latin typeface="Arial" pitchFamily="34" charset="0"/>
                <a:cs typeface="Arial" pitchFamily="34" charset="0"/>
              </a:rPr>
              <a:t>Singleton</a:t>
            </a:r>
            <a:r>
              <a:rPr lang="en-US" smtClean="0">
                <a:solidFill>
                  <a:srgbClr val="404040"/>
                </a:solidFill>
                <a:latin typeface="Arial" pitchFamily="34" charset="0"/>
                <a:cs typeface="Arial" pitchFamily="34" charset="0"/>
              </a:rPr>
              <a:t> (and other forms of </a:t>
            </a:r>
            <a:r>
              <a:rPr lang="en-US" smtClean="0">
                <a:solidFill>
                  <a:srgbClr val="C00000"/>
                </a:solidFill>
                <a:latin typeface="Arial" pitchFamily="34" charset="0"/>
                <a:cs typeface="Arial" pitchFamily="34" charset="0"/>
              </a:rPr>
              <a:t>global state</a:t>
            </a:r>
            <a:r>
              <a:rPr lang="en-US" smtClean="0">
                <a:solidFill>
                  <a:srgbClr val="404040"/>
                </a:solidFill>
                <a:latin typeface="Arial" pitchFamily="34" charset="0"/>
                <a:cs typeface="Arial" pitchFamily="34" charset="0"/>
              </a:rPr>
              <a:t>)</a:t>
            </a: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Dependency Injection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771959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In C++ Interfaces are not a separate construct</a:t>
            </a:r>
          </a:p>
          <a:p>
            <a:pPr lvl="1" algn="just"/>
            <a:r>
              <a:rPr lang="en-US" smtClean="0">
                <a:solidFill>
                  <a:srgbClr val="404040"/>
                </a:solidFill>
                <a:latin typeface="Arial" pitchFamily="34" charset="0"/>
                <a:cs typeface="Arial" pitchFamily="34" charset="0"/>
              </a:rPr>
              <a:t>Use </a:t>
            </a:r>
            <a:r>
              <a:rPr lang="en-US" b="1" smtClean="0">
                <a:solidFill>
                  <a:srgbClr val="404040"/>
                </a:solidFill>
                <a:latin typeface="Arial" pitchFamily="34" charset="0"/>
                <a:cs typeface="Arial" pitchFamily="34" charset="0"/>
              </a:rPr>
              <a:t>pure abstract</a:t>
            </a:r>
            <a:r>
              <a:rPr lang="en-US" smtClean="0">
                <a:solidFill>
                  <a:srgbClr val="404040"/>
                </a:solidFill>
                <a:latin typeface="Arial" pitchFamily="34" charset="0"/>
                <a:cs typeface="Arial" pitchFamily="34" charset="0"/>
              </a:rPr>
              <a:t> classes instead</a:t>
            </a:r>
          </a:p>
          <a:p>
            <a:pPr lvl="1" algn="just"/>
            <a:r>
              <a:rPr lang="en-US" smtClean="0">
                <a:solidFill>
                  <a:srgbClr val="404040"/>
                </a:solidFill>
                <a:latin typeface="Arial" pitchFamily="34" charset="0"/>
                <a:cs typeface="Arial" pitchFamily="34" charset="0"/>
              </a:rPr>
              <a:t>Resist the temptation to provide implementations in them</a:t>
            </a:r>
            <a:endParaRPr lang="en-US" smtClean="0">
              <a:solidFill>
                <a:srgbClr val="00B05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Classes</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Interfaces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2031439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Resource Management</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“Last one turn off the lights”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7786624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70000" lnSpcReduction="20000"/>
          </a:bodyPr>
          <a:lstStyle/>
          <a:p>
            <a:pPr algn="just"/>
            <a:r>
              <a:rPr lang="en-US">
                <a:solidFill>
                  <a:srgbClr val="404040"/>
                </a:solidFill>
                <a:latin typeface="Arial" pitchFamily="34" charset="0"/>
                <a:cs typeface="Arial" pitchFamily="34" charset="0"/>
              </a:rPr>
              <a:t>Rule of thumb: Manage </a:t>
            </a:r>
            <a:r>
              <a:rPr lang="en-US" b="1">
                <a:solidFill>
                  <a:srgbClr val="404040"/>
                </a:solidFill>
                <a:latin typeface="Arial" pitchFamily="34" charset="0"/>
                <a:cs typeface="Arial" pitchFamily="34" charset="0"/>
              </a:rPr>
              <a:t>one</a:t>
            </a:r>
            <a:r>
              <a:rPr lang="en-US">
                <a:solidFill>
                  <a:srgbClr val="404040"/>
                </a:solidFill>
                <a:latin typeface="Arial" pitchFamily="34" charset="0"/>
                <a:cs typeface="Arial" pitchFamily="34" charset="0"/>
              </a:rPr>
              <a:t> Resource per class!</a:t>
            </a:r>
          </a:p>
          <a:p>
            <a:pPr lvl="1" algn="just"/>
            <a:r>
              <a:rPr lang="en-US">
                <a:solidFill>
                  <a:srgbClr val="404040"/>
                </a:solidFill>
                <a:latin typeface="Arial" pitchFamily="34" charset="0"/>
                <a:cs typeface="Arial" pitchFamily="34" charset="0"/>
              </a:rPr>
              <a:t>Except container (collection) classes such as </a:t>
            </a:r>
            <a:r>
              <a:rPr lang="en-US" i="1">
                <a:solidFill>
                  <a:srgbClr val="404040"/>
                </a:solidFill>
                <a:latin typeface="Arial" pitchFamily="34" charset="0"/>
                <a:cs typeface="Arial" pitchFamily="34" charset="0"/>
              </a:rPr>
              <a:t>std::vector&lt;&gt;</a:t>
            </a:r>
            <a:r>
              <a:rPr lang="en-US">
                <a:solidFill>
                  <a:srgbClr val="404040"/>
                </a:solidFill>
                <a:latin typeface="Arial" pitchFamily="34" charset="0"/>
                <a:cs typeface="Arial" pitchFamily="34" charset="0"/>
              </a:rPr>
              <a:t> or </a:t>
            </a:r>
            <a:r>
              <a:rPr lang="en-US" i="1">
                <a:solidFill>
                  <a:srgbClr val="404040"/>
                </a:solidFill>
                <a:latin typeface="Arial" pitchFamily="34" charset="0"/>
                <a:cs typeface="Arial" pitchFamily="34" charset="0"/>
              </a:rPr>
              <a:t>class Phonebook</a:t>
            </a:r>
          </a:p>
          <a:p>
            <a:pPr algn="just"/>
            <a:r>
              <a:rPr lang="en-US">
                <a:solidFill>
                  <a:srgbClr val="404040"/>
                </a:solidFill>
                <a:latin typeface="Arial" pitchFamily="34" charset="0"/>
                <a:cs typeface="Arial" pitchFamily="34" charset="0"/>
              </a:rPr>
              <a:t>Know the RAII concept</a:t>
            </a:r>
          </a:p>
          <a:p>
            <a:pPr lvl="1" algn="just"/>
            <a:r>
              <a:rPr lang="en-US">
                <a:solidFill>
                  <a:srgbClr val="404040"/>
                </a:solidFill>
                <a:latin typeface="Arial" pitchFamily="34" charset="0"/>
                <a:cs typeface="Arial" pitchFamily="34" charset="0"/>
              </a:rPr>
              <a:t>Utilizing constructors &amp; destructors</a:t>
            </a:r>
          </a:p>
          <a:p>
            <a:pPr lvl="1" algn="just"/>
            <a:r>
              <a:rPr lang="en-US">
                <a:solidFill>
                  <a:srgbClr val="404040"/>
                </a:solidFill>
                <a:latin typeface="Arial" pitchFamily="34" charset="0"/>
                <a:cs typeface="Arial" pitchFamily="34" charset="0"/>
              </a:rPr>
              <a:t>Implication: </a:t>
            </a:r>
            <a:r>
              <a:rPr lang="en-US" b="1">
                <a:solidFill>
                  <a:srgbClr val="404040"/>
                </a:solidFill>
                <a:latin typeface="Arial" pitchFamily="34" charset="0"/>
                <a:cs typeface="Arial" pitchFamily="34" charset="0"/>
              </a:rPr>
              <a:t>each class</a:t>
            </a:r>
            <a:r>
              <a:rPr lang="en-US">
                <a:solidFill>
                  <a:srgbClr val="404040"/>
                </a:solidFill>
                <a:latin typeface="Arial" pitchFamily="34" charset="0"/>
                <a:cs typeface="Arial" pitchFamily="34" charset="0"/>
              </a:rPr>
              <a:t> must clean </a:t>
            </a:r>
            <a:r>
              <a:rPr lang="en-US" b="1">
                <a:solidFill>
                  <a:srgbClr val="404040"/>
                </a:solidFill>
                <a:latin typeface="Arial" pitchFamily="34" charset="0"/>
                <a:cs typeface="Arial" pitchFamily="34" charset="0"/>
              </a:rPr>
              <a:t>its own</a:t>
            </a:r>
            <a:r>
              <a:rPr lang="en-US">
                <a:solidFill>
                  <a:srgbClr val="404040"/>
                </a:solidFill>
                <a:latin typeface="Arial" pitchFamily="34" charset="0"/>
                <a:cs typeface="Arial" pitchFamily="34" charset="0"/>
              </a:rPr>
              <a:t> mess (and </a:t>
            </a:r>
            <a:r>
              <a:rPr lang="en-US" b="1">
                <a:solidFill>
                  <a:srgbClr val="404040"/>
                </a:solidFill>
                <a:latin typeface="Arial" pitchFamily="34" charset="0"/>
                <a:cs typeface="Arial" pitchFamily="34" charset="0"/>
              </a:rPr>
              <a:t>not</a:t>
            </a:r>
            <a:r>
              <a:rPr lang="en-US">
                <a:solidFill>
                  <a:srgbClr val="404040"/>
                </a:solidFill>
                <a:latin typeface="Arial" pitchFamily="34" charset="0"/>
                <a:cs typeface="Arial" pitchFamily="34" charset="0"/>
              </a:rPr>
              <a:t> that of </a:t>
            </a:r>
            <a:r>
              <a:rPr lang="en-US" b="1">
                <a:solidFill>
                  <a:srgbClr val="404040"/>
                </a:solidFill>
                <a:latin typeface="Arial" pitchFamily="34" charset="0"/>
                <a:cs typeface="Arial" pitchFamily="34" charset="0"/>
              </a:rPr>
              <a:t>others</a:t>
            </a:r>
            <a:r>
              <a:rPr lang="en-US">
                <a:solidFill>
                  <a:srgbClr val="404040"/>
                </a:solidFill>
                <a:latin typeface="Arial" pitchFamily="34" charset="0"/>
                <a:cs typeface="Arial" pitchFamily="34" charset="0"/>
              </a:rPr>
              <a:t>)</a:t>
            </a:r>
          </a:p>
          <a:p>
            <a:pPr algn="just"/>
            <a:r>
              <a:rPr lang="en-US" smtClean="0">
                <a:solidFill>
                  <a:srgbClr val="404040"/>
                </a:solidFill>
                <a:latin typeface="Arial" pitchFamily="34" charset="0"/>
                <a:cs typeface="Arial" pitchFamily="34" charset="0"/>
              </a:rPr>
              <a:t>Resource </a:t>
            </a:r>
            <a:r>
              <a:rPr lang="en-US">
                <a:solidFill>
                  <a:srgbClr val="404040"/>
                </a:solidFill>
                <a:latin typeface="Arial" pitchFamily="34" charset="0"/>
                <a:cs typeface="Arial" pitchFamily="34" charset="0"/>
              </a:rPr>
              <a:t>ownership. Sources &amp; </a:t>
            </a:r>
            <a:r>
              <a:rPr lang="en-US" smtClean="0">
                <a:solidFill>
                  <a:srgbClr val="404040"/>
                </a:solidFill>
                <a:latin typeface="Arial" pitchFamily="34" charset="0"/>
                <a:cs typeface="Arial" pitchFamily="34" charset="0"/>
              </a:rPr>
              <a:t>sinks</a:t>
            </a:r>
          </a:p>
          <a:p>
            <a:pPr algn="just"/>
            <a:r>
              <a:rPr lang="en-US" smtClean="0">
                <a:solidFill>
                  <a:srgbClr val="404040"/>
                </a:solidFill>
                <a:latin typeface="Arial" pitchFamily="34" charset="0"/>
                <a:cs typeface="Arial" pitchFamily="34" charset="0"/>
              </a:rPr>
              <a:t>Ownership transfer. Shared ownership</a:t>
            </a:r>
            <a:endParaRPr lang="en-US">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In C++11 and above – use smart pointers!</a:t>
            </a:r>
          </a:p>
          <a:p>
            <a:pPr lvl="1" algn="just"/>
            <a:r>
              <a:rPr lang="en-US" smtClean="0">
                <a:solidFill>
                  <a:srgbClr val="404040"/>
                </a:solidFill>
                <a:latin typeface="Arial" pitchFamily="34" charset="0"/>
                <a:cs typeface="Arial" pitchFamily="34" charset="0"/>
              </a:rPr>
              <a:t>Use </a:t>
            </a:r>
            <a:r>
              <a:rPr lang="en-US" b="1" smtClean="0">
                <a:solidFill>
                  <a:srgbClr val="404040"/>
                </a:solidFill>
                <a:latin typeface="Arial" pitchFamily="34" charset="0"/>
                <a:cs typeface="Arial" pitchFamily="34" charset="0"/>
              </a:rPr>
              <a:t>std::unique_ptr (</a:t>
            </a:r>
            <a:r>
              <a:rPr lang="en-US" smtClean="0">
                <a:solidFill>
                  <a:srgbClr val="404040"/>
                </a:solidFill>
                <a:latin typeface="Arial" pitchFamily="34" charset="0"/>
                <a:cs typeface="Arial" pitchFamily="34" charset="0"/>
              </a:rPr>
              <a:t>or equivalent) for exclusive ownership &amp; ownership transfer</a:t>
            </a:r>
          </a:p>
          <a:p>
            <a:pPr lvl="1" algn="just"/>
            <a:r>
              <a:rPr lang="en-US" smtClean="0">
                <a:solidFill>
                  <a:srgbClr val="404040"/>
                </a:solidFill>
                <a:latin typeface="Arial" pitchFamily="34" charset="0"/>
                <a:cs typeface="Arial" pitchFamily="34" charset="0"/>
              </a:rPr>
              <a:t>Use </a:t>
            </a:r>
            <a:r>
              <a:rPr lang="en-US" b="1" smtClean="0">
                <a:solidFill>
                  <a:srgbClr val="404040"/>
                </a:solidFill>
                <a:latin typeface="Arial" pitchFamily="34" charset="0"/>
                <a:cs typeface="Arial" pitchFamily="34" charset="0"/>
              </a:rPr>
              <a:t>std::shared_ptr </a:t>
            </a:r>
            <a:r>
              <a:rPr lang="en-US" smtClean="0">
                <a:solidFill>
                  <a:srgbClr val="404040"/>
                </a:solidFill>
                <a:latin typeface="Arial" pitchFamily="34" charset="0"/>
                <a:cs typeface="Arial" pitchFamily="34" charset="0"/>
              </a:rPr>
              <a:t>for </a:t>
            </a:r>
            <a:r>
              <a:rPr lang="en-US" b="1" smtClean="0">
                <a:solidFill>
                  <a:srgbClr val="404040"/>
                </a:solidFill>
                <a:latin typeface="Arial" pitchFamily="34" charset="0"/>
                <a:cs typeface="Arial" pitchFamily="34" charset="0"/>
              </a:rPr>
              <a:t>shared ownership</a:t>
            </a:r>
          </a:p>
          <a:p>
            <a:pPr algn="just"/>
            <a:r>
              <a:rPr lang="en-US" smtClean="0">
                <a:solidFill>
                  <a:srgbClr val="404040"/>
                </a:solidFill>
                <a:latin typeface="Arial" pitchFamily="34" charset="0"/>
                <a:cs typeface="Arial" pitchFamily="34" charset="0"/>
              </a:rPr>
              <a:t>Using </a:t>
            </a:r>
            <a:r>
              <a:rPr lang="en-US" b="1" smtClean="0">
                <a:solidFill>
                  <a:srgbClr val="404040"/>
                </a:solidFill>
                <a:latin typeface="Arial" pitchFamily="34" charset="0"/>
                <a:cs typeface="Arial" pitchFamily="34" charset="0"/>
              </a:rPr>
              <a:t>raw pointers</a:t>
            </a:r>
            <a:r>
              <a:rPr lang="en-US" smtClean="0">
                <a:solidFill>
                  <a:srgbClr val="404040"/>
                </a:solidFill>
                <a:latin typeface="Arial" pitchFamily="34" charset="0"/>
                <a:cs typeface="Arial" pitchFamily="34" charset="0"/>
              </a:rPr>
              <a:t> and </a:t>
            </a:r>
            <a:r>
              <a:rPr lang="en-US" b="1" smtClean="0">
                <a:solidFill>
                  <a:srgbClr val="404040"/>
                </a:solidFill>
                <a:latin typeface="Arial" pitchFamily="34" charset="0"/>
                <a:cs typeface="Arial" pitchFamily="34" charset="0"/>
              </a:rPr>
              <a:t>references</a:t>
            </a:r>
            <a:r>
              <a:rPr lang="en-US" smtClean="0">
                <a:solidFill>
                  <a:srgbClr val="404040"/>
                </a:solidFill>
                <a:latin typeface="Arial" pitchFamily="34" charset="0"/>
                <a:cs typeface="Arial" pitchFamily="34" charset="0"/>
              </a:rPr>
              <a:t> for resource </a:t>
            </a:r>
            <a:r>
              <a:rPr lang="en-US" smtClean="0">
                <a:solidFill>
                  <a:srgbClr val="C00000"/>
                </a:solidFill>
                <a:latin typeface="Arial" pitchFamily="34" charset="0"/>
                <a:cs typeface="Arial" pitchFamily="34" charset="0"/>
              </a:rPr>
              <a:t>ownership</a:t>
            </a:r>
            <a:r>
              <a:rPr lang="en-US" smtClean="0">
                <a:solidFill>
                  <a:srgbClr val="404040"/>
                </a:solidFill>
                <a:latin typeface="Arial" pitchFamily="34" charset="0"/>
                <a:cs typeface="Arial" pitchFamily="34" charset="0"/>
              </a:rPr>
              <a:t> is ambiguous and error-prone</a:t>
            </a:r>
          </a:p>
          <a:p>
            <a:pPr lvl="1" algn="just"/>
            <a:r>
              <a:rPr lang="en-US" smtClean="0">
                <a:solidFill>
                  <a:srgbClr val="00B050"/>
                </a:solidFill>
                <a:latin typeface="Arial" pitchFamily="34" charset="0"/>
                <a:cs typeface="Arial" pitchFamily="34" charset="0"/>
              </a:rPr>
              <a:t>Do use </a:t>
            </a:r>
            <a:r>
              <a:rPr lang="en-US" smtClean="0">
                <a:solidFill>
                  <a:srgbClr val="404040"/>
                </a:solidFill>
                <a:latin typeface="Arial" pitchFamily="34" charset="0"/>
                <a:cs typeface="Arial" pitchFamily="34" charset="0"/>
              </a:rPr>
              <a:t>them for </a:t>
            </a:r>
            <a:r>
              <a:rPr lang="en-US" smtClean="0">
                <a:solidFill>
                  <a:srgbClr val="00B050"/>
                </a:solidFill>
                <a:latin typeface="Arial" pitchFamily="34" charset="0"/>
                <a:cs typeface="Arial" pitchFamily="34" charset="0"/>
              </a:rPr>
              <a:t>giving</a:t>
            </a:r>
            <a:r>
              <a:rPr lang="en-US" smtClean="0">
                <a:solidFill>
                  <a:srgbClr val="404040"/>
                </a:solidFill>
                <a:latin typeface="Arial" pitchFamily="34" charset="0"/>
                <a:cs typeface="Arial" pitchFamily="34" charset="0"/>
              </a:rPr>
              <a:t> (non-owning) </a:t>
            </a:r>
            <a:r>
              <a:rPr lang="en-US" smtClean="0">
                <a:solidFill>
                  <a:srgbClr val="00B050"/>
                </a:solidFill>
                <a:latin typeface="Arial" pitchFamily="34" charset="0"/>
                <a:cs typeface="Arial" pitchFamily="34" charset="0"/>
              </a:rPr>
              <a:t>access</a:t>
            </a:r>
            <a:r>
              <a:rPr lang="en-US" smtClean="0">
                <a:solidFill>
                  <a:srgbClr val="404040"/>
                </a:solidFill>
                <a:latin typeface="Arial" pitchFamily="34" charset="0"/>
                <a:cs typeface="Arial" pitchFamily="34" charset="0"/>
              </a:rPr>
              <a:t> (calling non-sink functions/methods)</a:t>
            </a:r>
          </a:p>
          <a:p>
            <a:pPr algn="just"/>
            <a:r>
              <a:rPr lang="en-US" smtClean="0">
                <a:solidFill>
                  <a:srgbClr val="404040"/>
                </a:solidFill>
                <a:latin typeface="Arial" pitchFamily="34" charset="0"/>
                <a:cs typeface="Arial" pitchFamily="34" charset="0"/>
              </a:rPr>
              <a:t>Pre-11 advice: </a:t>
            </a:r>
            <a:r>
              <a:rPr lang="en-US" b="1" i="1" smtClean="0">
                <a:solidFill>
                  <a:srgbClr val="404040"/>
                </a:solidFill>
                <a:latin typeface="Arial" pitchFamily="34" charset="0"/>
                <a:cs typeface="Arial" pitchFamily="34" charset="0"/>
              </a:rPr>
              <a:t>beware </a:t>
            </a:r>
            <a:r>
              <a:rPr lang="en-US" i="1" smtClean="0">
                <a:solidFill>
                  <a:srgbClr val="404040"/>
                </a:solidFill>
                <a:latin typeface="Arial" pitchFamily="34" charset="0"/>
                <a:cs typeface="Arial" pitchFamily="34" charset="0"/>
              </a:rPr>
              <a:t>with auto_ptr&lt;&gt; (or forget about it altogether)</a:t>
            </a:r>
          </a:p>
          <a:p>
            <a:pPr lvl="1" algn="just"/>
            <a:r>
              <a:rPr lang="en-US" b="1" smtClean="0">
                <a:solidFill>
                  <a:srgbClr val="404040"/>
                </a:solidFill>
                <a:latin typeface="Arial" pitchFamily="34" charset="0"/>
                <a:cs typeface="Arial" pitchFamily="34" charset="0"/>
              </a:rPr>
              <a:t>Very</a:t>
            </a:r>
            <a:r>
              <a:rPr lang="en-US" smtClean="0">
                <a:solidFill>
                  <a:srgbClr val="404040"/>
                </a:solidFill>
                <a:latin typeface="Arial" pitchFamily="34" charset="0"/>
                <a:cs typeface="Arial" pitchFamily="34" charset="0"/>
              </a:rPr>
              <a:t> limited use. Find alternatives!</a:t>
            </a:r>
          </a:p>
          <a:p>
            <a:pPr lvl="1" algn="just"/>
            <a:r>
              <a:rPr lang="en-US" b="1" smtClean="0">
                <a:solidFill>
                  <a:srgbClr val="404040"/>
                </a:solidFill>
                <a:latin typeface="Arial" pitchFamily="34" charset="0"/>
                <a:cs typeface="Arial" pitchFamily="34" charset="0"/>
              </a:rPr>
              <a:t>Can’t</a:t>
            </a:r>
            <a:r>
              <a:rPr lang="en-US" smtClean="0">
                <a:solidFill>
                  <a:srgbClr val="404040"/>
                </a:solidFill>
                <a:latin typeface="Arial" pitchFamily="34" charset="0"/>
                <a:cs typeface="Arial" pitchFamily="34" charset="0"/>
              </a:rPr>
              <a:t> be used within containers, within objects that are stored in a container, etc.</a:t>
            </a:r>
          </a:p>
          <a:p>
            <a:pPr lvl="1" algn="just"/>
            <a:r>
              <a:rPr lang="en-US" smtClean="0">
                <a:solidFill>
                  <a:srgbClr val="404040"/>
                </a:solidFill>
                <a:latin typeface="Arial" pitchFamily="34" charset="0"/>
                <a:cs typeface="Arial" pitchFamily="34" charset="0"/>
              </a:rPr>
              <a:t>Can do more harm than good. Search for alternatives</a:t>
            </a:r>
          </a:p>
          <a:p>
            <a:pPr lvl="1" algn="just"/>
            <a:r>
              <a:rPr lang="en-US" smtClean="0">
                <a:solidFill>
                  <a:srgbClr val="404040"/>
                </a:solidFill>
                <a:latin typeface="Arial" pitchFamily="34" charset="0"/>
                <a:cs typeface="Arial" pitchFamily="34" charset="0"/>
              </a:rPr>
              <a:t>Boost? Other frameworks’ smart pointers?</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Resource Management</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5941575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Resource leaks &amp; how to avoid them</a:t>
            </a:r>
          </a:p>
          <a:p>
            <a:pPr lvl="1" algn="just"/>
            <a:r>
              <a:rPr lang="en-US" smtClean="0">
                <a:solidFill>
                  <a:srgbClr val="404040"/>
                </a:solidFill>
                <a:latin typeface="Arial" pitchFamily="34" charset="0"/>
                <a:cs typeface="Arial" pitchFamily="34" charset="0"/>
              </a:rPr>
              <a:t>Mostly solved by smart pointers (but not entirely)</a:t>
            </a:r>
          </a:p>
          <a:p>
            <a:pPr lvl="1" algn="just"/>
            <a:r>
              <a:rPr lang="en-US" i="1" smtClean="0">
                <a:solidFill>
                  <a:srgbClr val="404040"/>
                </a:solidFill>
                <a:latin typeface="Arial" pitchFamily="34" charset="0"/>
                <a:cs typeface="Arial" pitchFamily="34" charset="0"/>
              </a:rPr>
              <a:t>Lapsed listener </a:t>
            </a:r>
            <a:r>
              <a:rPr lang="en-US" smtClean="0">
                <a:solidFill>
                  <a:srgbClr val="404040"/>
                </a:solidFill>
                <a:latin typeface="Arial" pitchFamily="34" charset="0"/>
                <a:cs typeface="Arial" pitchFamily="34" charset="0"/>
              </a:rPr>
              <a:t>problem</a:t>
            </a:r>
          </a:p>
          <a:p>
            <a:pPr lvl="1" algn="just"/>
            <a:r>
              <a:rPr lang="en-US" smtClean="0">
                <a:solidFill>
                  <a:srgbClr val="404040"/>
                </a:solidFill>
                <a:latin typeface="Arial" pitchFamily="34" charset="0"/>
                <a:cs typeface="Arial" pitchFamily="34" charset="0"/>
              </a:rPr>
              <a:t>Circlular references &amp; how to break them</a:t>
            </a:r>
          </a:p>
          <a:p>
            <a:pPr lvl="2" algn="just"/>
            <a:r>
              <a:rPr lang="en-US" smtClean="0">
                <a:solidFill>
                  <a:srgbClr val="404040"/>
                </a:solidFill>
                <a:latin typeface="Arial" pitchFamily="34" charset="0"/>
                <a:cs typeface="Arial" pitchFamily="34" charset="0"/>
              </a:rPr>
              <a:t>Raw pointers / references – when &amp; how</a:t>
            </a:r>
          </a:p>
          <a:p>
            <a:pPr lvl="3" algn="just"/>
            <a:r>
              <a:rPr lang="en-US" smtClean="0">
                <a:solidFill>
                  <a:srgbClr val="404040"/>
                </a:solidFill>
                <a:latin typeface="Arial" pitchFamily="34" charset="0"/>
                <a:cs typeface="Arial" pitchFamily="34" charset="0"/>
              </a:rPr>
              <a:t>Example: tree data structure, parent/child relationship</a:t>
            </a:r>
          </a:p>
          <a:p>
            <a:pPr lvl="2" algn="just"/>
            <a:r>
              <a:rPr lang="en-US" smtClean="0">
                <a:solidFill>
                  <a:srgbClr val="404040"/>
                </a:solidFill>
                <a:latin typeface="Arial" pitchFamily="34" charset="0"/>
                <a:cs typeface="Arial" pitchFamily="34" charset="0"/>
              </a:rPr>
              <a:t>Weak pointers – when &amp; how</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Resource Management</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59511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a:bodyPr>
          <a:lstStyle/>
          <a:p>
            <a:pPr algn="just"/>
            <a:r>
              <a:rPr lang="en-US" smtClean="0">
                <a:solidFill>
                  <a:srgbClr val="404040"/>
                </a:solidFill>
                <a:latin typeface="Arial" pitchFamily="34" charset="0"/>
                <a:cs typeface="Arial" pitchFamily="34" charset="0"/>
              </a:rPr>
              <a:t>What is </a:t>
            </a:r>
            <a:r>
              <a:rPr lang="en-US" b="1" i="1" smtClean="0">
                <a:solidFill>
                  <a:srgbClr val="404040"/>
                </a:solidFill>
                <a:latin typeface="Arial" pitchFamily="34" charset="0"/>
                <a:cs typeface="Arial" pitchFamily="34" charset="0"/>
              </a:rPr>
              <a:t>Complexity</a:t>
            </a:r>
            <a:r>
              <a:rPr lang="en-US" smtClean="0">
                <a:solidFill>
                  <a:srgbClr val="404040"/>
                </a:solidFill>
                <a:latin typeface="Arial" pitchFamily="34" charset="0"/>
                <a:cs typeface="Arial" pitchFamily="34" charset="0"/>
              </a:rPr>
              <a:t>?</a:t>
            </a:r>
          </a:p>
          <a:p>
            <a:pPr lvl="1" algn="just"/>
            <a:r>
              <a:rPr lang="en-US" sz="2000" smtClean="0">
                <a:solidFill>
                  <a:srgbClr val="404040"/>
                </a:solidFill>
                <a:latin typeface="Arial" pitchFamily="34" charset="0"/>
                <a:cs typeface="Arial" pitchFamily="34" charset="0"/>
              </a:rPr>
              <a:t>Brain can handle a limited number of items </a:t>
            </a:r>
            <a:r>
              <a:rPr lang="en-US" sz="2000" i="1" smtClean="0">
                <a:solidFill>
                  <a:srgbClr val="404040"/>
                </a:solidFill>
                <a:latin typeface="Arial" pitchFamily="34" charset="0"/>
                <a:cs typeface="Arial" pitchFamily="34" charset="0"/>
              </a:rPr>
              <a:t>simultaneously</a:t>
            </a:r>
          </a:p>
          <a:p>
            <a:pPr lvl="1" algn="just"/>
            <a:r>
              <a:rPr lang="en-US" sz="2000" smtClean="0">
                <a:solidFill>
                  <a:srgbClr val="404040"/>
                </a:solidFill>
                <a:latin typeface="Arial" pitchFamily="34" charset="0"/>
                <a:cs typeface="Arial" pitchFamily="34" charset="0"/>
              </a:rPr>
              <a:t>The number of off-screen items one needs to consider/look up in order to write/change a piece of code </a:t>
            </a:r>
            <a:r>
              <a:rPr lang="en-US" sz="2000" b="1" smtClean="0">
                <a:solidFill>
                  <a:srgbClr val="404040"/>
                </a:solidFill>
                <a:latin typeface="Arial" pitchFamily="34" charset="0"/>
                <a:cs typeface="Arial" pitchFamily="34" charset="0"/>
              </a:rPr>
              <a:t>increases complexity</a:t>
            </a:r>
            <a:endParaRPr lang="en-US" sz="2000" smtClean="0">
              <a:solidFill>
                <a:srgbClr val="404040"/>
              </a:solidFill>
              <a:latin typeface="Arial" pitchFamily="34" charset="0"/>
              <a:cs typeface="Arial" pitchFamily="34" charset="0"/>
            </a:endParaRPr>
          </a:p>
          <a:p>
            <a:pPr lvl="1" algn="just"/>
            <a:r>
              <a:rPr lang="en-US" sz="2000" smtClean="0">
                <a:solidFill>
                  <a:srgbClr val="404040"/>
                </a:solidFill>
                <a:latin typeface="Arial" pitchFamily="34" charset="0"/>
                <a:cs typeface="Arial" pitchFamily="34" charset="0"/>
              </a:rPr>
              <a:t>Number of dependencies, parameters, considerations, etc.</a:t>
            </a:r>
          </a:p>
          <a:p>
            <a:pPr lvl="1" algn="just"/>
            <a:r>
              <a:rPr lang="en-US" sz="2000" smtClean="0">
                <a:solidFill>
                  <a:srgbClr val="404040"/>
                </a:solidFill>
                <a:latin typeface="Arial" pitchFamily="34" charset="0"/>
                <a:cs typeface="Arial" pitchFamily="34" charset="0"/>
              </a:rPr>
              <a:t>Number of factors contributing to an outcome</a:t>
            </a:r>
          </a:p>
          <a:p>
            <a:pPr lvl="1" algn="just"/>
            <a:r>
              <a:rPr lang="en-US" sz="2000" smtClean="0">
                <a:solidFill>
                  <a:srgbClr val="404040"/>
                </a:solidFill>
                <a:latin typeface="Arial" pitchFamily="34" charset="0"/>
                <a:cs typeface="Arial" pitchFamily="34" charset="0"/>
              </a:rPr>
              <a:t>Example: </a:t>
            </a:r>
            <a:r>
              <a:rPr lang="en-US" sz="2000" b="1" i="1" smtClean="0">
                <a:solidFill>
                  <a:srgbClr val="404040"/>
                </a:solidFill>
                <a:latin typeface="Arial" pitchFamily="34" charset="0"/>
                <a:cs typeface="Arial" pitchFamily="34" charset="0"/>
              </a:rPr>
              <a:t>globals</a:t>
            </a:r>
            <a:r>
              <a:rPr lang="en-US" sz="2000" smtClean="0">
                <a:solidFill>
                  <a:srgbClr val="404040"/>
                </a:solidFill>
                <a:latin typeface="Arial" pitchFamily="34" charset="0"/>
                <a:cs typeface="Arial" pitchFamily="34" charset="0"/>
              </a:rPr>
              <a:t>; </a:t>
            </a:r>
            <a:r>
              <a:rPr lang="en-US" sz="2000" b="1" i="1" smtClean="0">
                <a:solidFill>
                  <a:srgbClr val="404040"/>
                </a:solidFill>
                <a:latin typeface="Arial" pitchFamily="34" charset="0"/>
                <a:cs typeface="Arial" pitchFamily="34" charset="0"/>
              </a:rPr>
              <a:t>“goto” code</a:t>
            </a:r>
            <a:r>
              <a:rPr lang="en-US" sz="2000" smtClean="0">
                <a:solidFill>
                  <a:srgbClr val="404040"/>
                </a:solidFill>
                <a:latin typeface="Arial" pitchFamily="34" charset="0"/>
                <a:cs typeface="Arial" pitchFamily="34" charset="0"/>
              </a:rPr>
              <a:t>; how they are alike</a:t>
            </a:r>
            <a:endParaRPr lang="en-US" sz="2000" b="1" i="1"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While reading / writing code, strive to:</a:t>
            </a:r>
          </a:p>
          <a:p>
            <a:pPr lvl="1" algn="just"/>
            <a:r>
              <a:rPr lang="en-US" sz="2000" smtClean="0">
                <a:solidFill>
                  <a:srgbClr val="404040"/>
                </a:solidFill>
                <a:latin typeface="Arial" pitchFamily="34" charset="0"/>
                <a:cs typeface="Arial" pitchFamily="34" charset="0"/>
              </a:rPr>
              <a:t>Reduce scrolling &amp; look-ups needed to understand the code</a:t>
            </a:r>
          </a:p>
          <a:p>
            <a:pPr lvl="1" algn="just"/>
            <a:r>
              <a:rPr lang="en-US" sz="2000" smtClean="0">
                <a:solidFill>
                  <a:srgbClr val="404040"/>
                </a:solidFill>
                <a:latin typeface="Arial" pitchFamily="34" charset="0"/>
                <a:cs typeface="Arial" pitchFamily="34" charset="0"/>
              </a:rPr>
              <a:t>Reduce number of items tracked simultaneously</a:t>
            </a:r>
          </a:p>
          <a:p>
            <a:pPr lvl="1" algn="just"/>
            <a:r>
              <a:rPr lang="en-US" sz="2000" smtClean="0">
                <a:solidFill>
                  <a:srgbClr val="404040"/>
                </a:solidFill>
                <a:latin typeface="Arial" pitchFamily="34" charset="0"/>
                <a:cs typeface="Arial" pitchFamily="34" charset="0"/>
              </a:rPr>
              <a:t>Code should be easily readable &amp; comprehensible</a:t>
            </a:r>
            <a:endParaRPr lang="en-US">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All </a:t>
            </a:r>
            <a:r>
              <a:rPr lang="en-US" i="1" smtClean="0">
                <a:solidFill>
                  <a:srgbClr val="404040"/>
                </a:solidFill>
                <a:latin typeface="Arial" pitchFamily="34" charset="0"/>
                <a:cs typeface="Arial" pitchFamily="34" charset="0"/>
              </a:rPr>
              <a:t>“modern”</a:t>
            </a:r>
            <a:r>
              <a:rPr lang="en-US" smtClean="0">
                <a:solidFill>
                  <a:srgbClr val="404040"/>
                </a:solidFill>
                <a:latin typeface="Arial" pitchFamily="34" charset="0"/>
                <a:cs typeface="Arial" pitchFamily="34" charset="0"/>
              </a:rPr>
              <a:t> design &amp; coding techniques are centered around complexity management!</a:t>
            </a:r>
          </a:p>
          <a:p>
            <a:pPr algn="just"/>
            <a:endParaRPr lang="en-US" i="1" smtClean="0">
              <a:solidFill>
                <a:srgbClr val="404040"/>
              </a:solidFill>
              <a:latin typeface="Arial" pitchFamily="34" charset="0"/>
              <a:cs typeface="Arial" pitchFamily="34" charset="0"/>
            </a:endParaRPr>
          </a:p>
        </p:txBody>
      </p:sp>
      <p:sp>
        <p:nvSpPr>
          <p:cNvPr id="6" name="Rectangle 5"/>
          <p:cNvSpPr/>
          <p:nvPr/>
        </p:nvSpPr>
        <p:spPr>
          <a:xfrm>
            <a:off x="2211324" y="1797050"/>
            <a:ext cx="4721352" cy="3689350"/>
          </a:xfrm>
          <a:prstGeom prst="rect">
            <a:avLst/>
          </a:prstGeom>
          <a:blipFill dpi="0" rotWithShape="1">
            <a:blip r:embed="rId4">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Complexity</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14659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High Quality Software Design</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Trust me, I’m an engineer…</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1285884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(external slides)</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SOLID Principles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6367429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The Most Important Design Guideline: </a:t>
            </a:r>
            <a:r>
              <a:rPr lang="en-US" i="1" smtClean="0">
                <a:solidFill>
                  <a:srgbClr val="404040"/>
                </a:solidFill>
                <a:latin typeface="Arial" pitchFamily="34" charset="0"/>
                <a:cs typeface="Arial" pitchFamily="34" charset="0"/>
              </a:rPr>
              <a:t>“Make </a:t>
            </a:r>
            <a:r>
              <a:rPr lang="en-US" i="1">
                <a:solidFill>
                  <a:srgbClr val="404040"/>
                </a:solidFill>
                <a:latin typeface="Arial" pitchFamily="34" charset="0"/>
                <a:cs typeface="Arial" pitchFamily="34" charset="0"/>
              </a:rPr>
              <a:t>interfaces easy to use correctly and hard to use incorrectly”</a:t>
            </a:r>
            <a:endParaRPr lang="en-US" i="1"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High Quality Interfaces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427300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Conclusion</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“You say goodbye, and I say hello”</a:t>
            </a:r>
          </a:p>
          <a:p>
            <a:pPr marL="514350" indent="-514350">
              <a:buClr>
                <a:srgbClr val="EBE0AA"/>
              </a:buClr>
            </a:pPr>
            <a:r>
              <a:rPr lang="en-US" i="1" smtClean="0">
                <a:solidFill>
                  <a:srgbClr val="404040"/>
                </a:solidFill>
                <a:latin typeface="Times New Roman" pitchFamily="18" charset="0"/>
                <a:cs typeface="Times New Roman" pitchFamily="18" charset="0"/>
              </a:rPr>
              <a:t>Beatles</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142325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itchFamily="34" charset="0"/>
                <a:cs typeface="Arial" pitchFamily="34" charset="0"/>
              </a:rPr>
              <a:t>Much more time is spent </a:t>
            </a:r>
            <a:r>
              <a:rPr lang="en-US" b="1" smtClean="0">
                <a:solidFill>
                  <a:srgbClr val="404040"/>
                </a:solidFill>
                <a:latin typeface="Arial" pitchFamily="34" charset="0"/>
                <a:cs typeface="Arial" pitchFamily="34" charset="0"/>
              </a:rPr>
              <a:t>maintaining</a:t>
            </a:r>
            <a:r>
              <a:rPr lang="en-US" smtClean="0">
                <a:solidFill>
                  <a:srgbClr val="404040"/>
                </a:solidFill>
                <a:latin typeface="Arial" pitchFamily="34" charset="0"/>
                <a:cs typeface="Arial" pitchFamily="34" charset="0"/>
              </a:rPr>
              <a:t> your code than initially </a:t>
            </a:r>
            <a:r>
              <a:rPr lang="en-US" b="1" smtClean="0">
                <a:solidFill>
                  <a:srgbClr val="404040"/>
                </a:solidFill>
                <a:latin typeface="Arial" pitchFamily="34" charset="0"/>
                <a:cs typeface="Arial" pitchFamily="34" charset="0"/>
              </a:rPr>
              <a:t>writing</a:t>
            </a:r>
            <a:r>
              <a:rPr lang="en-US" smtClean="0">
                <a:solidFill>
                  <a:srgbClr val="404040"/>
                </a:solidFill>
                <a:latin typeface="Arial" pitchFamily="34" charset="0"/>
                <a:cs typeface="Arial" pitchFamily="34" charset="0"/>
              </a:rPr>
              <a:t> it</a:t>
            </a:r>
          </a:p>
          <a:p>
            <a:pPr algn="just"/>
            <a:r>
              <a:rPr lang="en-US" b="1" i="1" smtClean="0">
                <a:solidFill>
                  <a:srgbClr val="00B050"/>
                </a:solidFill>
                <a:latin typeface="Arial" pitchFamily="34" charset="0"/>
                <a:cs typeface="Arial" pitchFamily="34" charset="0"/>
              </a:rPr>
              <a:t>Proofread</a:t>
            </a:r>
            <a:r>
              <a:rPr lang="en-US" smtClean="0">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your code, think for its users</a:t>
            </a:r>
          </a:p>
          <a:p>
            <a:pPr algn="just"/>
            <a:r>
              <a:rPr lang="en-US" smtClean="0">
                <a:solidFill>
                  <a:srgbClr val="404040"/>
                </a:solidFill>
                <a:latin typeface="Arial" pitchFamily="34" charset="0"/>
                <a:cs typeface="Arial" pitchFamily="34" charset="0"/>
              </a:rPr>
              <a:t>Last </a:t>
            </a:r>
            <a:r>
              <a:rPr lang="en-US">
                <a:solidFill>
                  <a:srgbClr val="404040"/>
                </a:solidFill>
                <a:latin typeface="Arial" pitchFamily="34" charset="0"/>
                <a:cs typeface="Arial" pitchFamily="34" charset="0"/>
              </a:rPr>
              <a:t>(but not least) – if some </a:t>
            </a:r>
            <a:r>
              <a:rPr lang="en-US" i="1" smtClean="0">
                <a:solidFill>
                  <a:srgbClr val="404040"/>
                </a:solidFill>
                <a:latin typeface="Arial" pitchFamily="34" charset="0"/>
                <a:cs typeface="Arial" pitchFamily="34" charset="0"/>
              </a:rPr>
              <a:t>principle / pattern / refactoring</a:t>
            </a:r>
            <a:r>
              <a:rPr lang="en-US" smtClean="0">
                <a:solidFill>
                  <a:srgbClr val="404040"/>
                </a:solidFill>
                <a:latin typeface="Arial" pitchFamily="34" charset="0"/>
                <a:cs typeface="Arial" pitchFamily="34" charset="0"/>
              </a:rPr>
              <a:t> would make </a:t>
            </a:r>
            <a:r>
              <a:rPr lang="en-US">
                <a:solidFill>
                  <a:srgbClr val="404040"/>
                </a:solidFill>
                <a:latin typeface="Arial" pitchFamily="34" charset="0"/>
                <a:cs typeface="Arial" pitchFamily="34" charset="0"/>
              </a:rPr>
              <a:t>code </a:t>
            </a:r>
            <a:r>
              <a:rPr lang="en-US">
                <a:solidFill>
                  <a:srgbClr val="C00000"/>
                </a:solidFill>
                <a:latin typeface="Arial" pitchFamily="34" charset="0"/>
                <a:cs typeface="Arial" pitchFamily="34" charset="0"/>
              </a:rPr>
              <a:t>harder to read/understand and/or worsens</a:t>
            </a:r>
            <a:r>
              <a:rPr lang="en-US">
                <a:solidFill>
                  <a:srgbClr val="404040"/>
                </a:solidFill>
                <a:latin typeface="Arial" pitchFamily="34" charset="0"/>
                <a:cs typeface="Arial" pitchFamily="34" charset="0"/>
              </a:rPr>
              <a:t> performance significantly – </a:t>
            </a:r>
            <a:r>
              <a:rPr lang="en-US" b="1" i="1">
                <a:solidFill>
                  <a:srgbClr val="00B050"/>
                </a:solidFill>
                <a:latin typeface="Arial" pitchFamily="34" charset="0"/>
                <a:cs typeface="Arial" pitchFamily="34" charset="0"/>
              </a:rPr>
              <a:t>don’t do it</a:t>
            </a:r>
            <a:r>
              <a:rPr lang="en-US" i="1">
                <a:solidFill>
                  <a:srgbClr val="404040"/>
                </a:solidFill>
                <a:latin typeface="Arial" pitchFamily="34" charset="0"/>
                <a:cs typeface="Arial" pitchFamily="34" charset="0"/>
              </a:rPr>
              <a:t>!</a:t>
            </a:r>
            <a:endParaRPr lang="en-US" i="1"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Conclusion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6343556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Appendix 1</a:t>
            </a:r>
            <a:br>
              <a:rPr lang="en-US" smtClean="0">
                <a:solidFill>
                  <a:srgbClr val="00869F"/>
                </a:solidFill>
                <a:latin typeface="Century" pitchFamily="18" charset="0"/>
              </a:rPr>
            </a:br>
            <a:r>
              <a:rPr lang="en-US" sz="2400" i="1" smtClean="0">
                <a:solidFill>
                  <a:srgbClr val="00869F"/>
                </a:solidFill>
                <a:latin typeface="Century" pitchFamily="18" charset="0"/>
              </a:rPr>
              <a:t>General Guidelines </a:t>
            </a:r>
            <a:endParaRPr lang="en-US" i="1">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For reference</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DDE9EC"/>
                </a:solidFill>
              </a:rPr>
              <a:pPr/>
              <a:t>65</a:t>
            </a:fld>
            <a:endParaRPr lang="en-US">
              <a:solidFill>
                <a:srgbClr val="DDE9EC"/>
              </a:solidFill>
            </a:endParaRPr>
          </a:p>
        </p:txBody>
      </p:sp>
    </p:spTree>
    <p:extLst>
      <p:ext uri="{BB962C8B-B14F-4D97-AF65-F5344CB8AC3E}">
        <p14:creationId xmlns:p14="http://schemas.microsoft.com/office/powerpoint/2010/main" val="16352585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pPr algn="just"/>
            <a:r>
              <a:rPr lang="en-US" smtClean="0">
                <a:solidFill>
                  <a:srgbClr val="404040"/>
                </a:solidFill>
                <a:latin typeface="Arial" panose="020B0604020202020204" pitchFamily="34" charset="0"/>
                <a:cs typeface="Arial" pitchFamily="34" charset="0"/>
              </a:rPr>
              <a:t>Follow </a:t>
            </a:r>
            <a:r>
              <a:rPr lang="en-US" smtClean="0">
                <a:solidFill>
                  <a:srgbClr val="00B050"/>
                </a:solidFill>
                <a:latin typeface="Arial" pitchFamily="34" charset="0"/>
                <a:cs typeface="Arial" pitchFamily="34" charset="0"/>
              </a:rPr>
              <a:t>project &amp; language conventions</a:t>
            </a:r>
          </a:p>
          <a:p>
            <a:pPr lvl="1" algn="just"/>
            <a:r>
              <a:rPr lang="en-US" sz="2000" smtClean="0">
                <a:solidFill>
                  <a:srgbClr val="404040"/>
                </a:solidFill>
                <a:latin typeface="Arial" pitchFamily="34" charset="0"/>
                <a:cs typeface="Arial" pitchFamily="34" charset="0"/>
              </a:rPr>
              <a:t>They are not perfect. </a:t>
            </a:r>
            <a:r>
              <a:rPr lang="en-US" sz="2000" b="1" smtClean="0">
                <a:solidFill>
                  <a:srgbClr val="404040"/>
                </a:solidFill>
                <a:latin typeface="Arial" pitchFamily="34" charset="0"/>
                <a:cs typeface="Arial" pitchFamily="34" charset="0"/>
              </a:rPr>
              <a:t>Justify </a:t>
            </a:r>
            <a:r>
              <a:rPr lang="en-US" sz="2000" smtClean="0">
                <a:solidFill>
                  <a:srgbClr val="404040"/>
                </a:solidFill>
                <a:latin typeface="Arial" pitchFamily="34" charset="0"/>
                <a:cs typeface="Arial" pitchFamily="34" charset="0"/>
              </a:rPr>
              <a:t>deviations</a:t>
            </a:r>
          </a:p>
          <a:p>
            <a:pPr lvl="2" algn="just"/>
            <a:r>
              <a:rPr lang="en-US" sz="1700" smtClean="0">
                <a:solidFill>
                  <a:srgbClr val="404040"/>
                </a:solidFill>
                <a:latin typeface="Arial" pitchFamily="34" charset="0"/>
                <a:cs typeface="Arial" pitchFamily="34" charset="0"/>
              </a:rPr>
              <a:t>Get </a:t>
            </a:r>
            <a:r>
              <a:rPr lang="en-US" sz="1700" b="1" smtClean="0">
                <a:solidFill>
                  <a:srgbClr val="404040"/>
                </a:solidFill>
                <a:latin typeface="Arial" pitchFamily="34" charset="0"/>
                <a:cs typeface="Arial" pitchFamily="34" charset="0"/>
              </a:rPr>
              <a:t>approval</a:t>
            </a:r>
            <a:r>
              <a:rPr lang="en-US" sz="1700" smtClean="0">
                <a:solidFill>
                  <a:srgbClr val="404040"/>
                </a:solidFill>
                <a:latin typeface="Arial" pitchFamily="34" charset="0"/>
                <a:cs typeface="Arial" pitchFamily="34" charset="0"/>
              </a:rPr>
              <a:t> for serious violations</a:t>
            </a:r>
            <a:endParaRPr lang="en-US" sz="1700" b="1" i="1" smtClean="0">
              <a:solidFill>
                <a:srgbClr val="404040"/>
              </a:solidFill>
              <a:latin typeface="Arial" pitchFamily="34" charset="0"/>
              <a:cs typeface="Arial" pitchFamily="34" charset="0"/>
            </a:endParaRPr>
          </a:p>
          <a:p>
            <a:pPr lvl="1" algn="just"/>
            <a:r>
              <a:rPr lang="en-US" sz="2000" smtClean="0">
                <a:solidFill>
                  <a:srgbClr val="404040"/>
                </a:solidFill>
                <a:latin typeface="Arial" pitchFamily="34" charset="0"/>
                <a:cs typeface="Arial" pitchFamily="34" charset="0"/>
              </a:rPr>
              <a:t>Propose changes</a:t>
            </a:r>
          </a:p>
          <a:p>
            <a:pPr algn="just"/>
            <a:r>
              <a:rPr lang="en-US" smtClean="0">
                <a:solidFill>
                  <a:srgbClr val="404040"/>
                </a:solidFill>
                <a:latin typeface="Arial" pitchFamily="34" charset="0"/>
                <a:cs typeface="Arial" pitchFamily="34" charset="0"/>
              </a:rPr>
              <a:t>Strive for </a:t>
            </a:r>
            <a:r>
              <a:rPr lang="en-US" i="1" smtClean="0">
                <a:solidFill>
                  <a:srgbClr val="00B050"/>
                </a:solidFill>
                <a:latin typeface="Arial" pitchFamily="34" charset="0"/>
                <a:cs typeface="Arial" pitchFamily="34" charset="0"/>
              </a:rPr>
              <a:t>high cohesion </a:t>
            </a:r>
            <a:r>
              <a:rPr lang="en-US" smtClean="0">
                <a:solidFill>
                  <a:srgbClr val="404040"/>
                </a:solidFill>
                <a:latin typeface="Arial" pitchFamily="34" charset="0"/>
                <a:cs typeface="Arial" pitchFamily="34" charset="0"/>
              </a:rPr>
              <a:t>in function / class / module</a:t>
            </a:r>
            <a:endParaRPr lang="en-US" b="1" smtClean="0">
              <a:solidFill>
                <a:srgbClr val="404040"/>
              </a:solidFill>
              <a:latin typeface="Arial" pitchFamily="34" charset="0"/>
              <a:cs typeface="Arial" pitchFamily="34" charset="0"/>
            </a:endParaRPr>
          </a:p>
          <a:p>
            <a:pPr algn="just"/>
            <a:r>
              <a:rPr lang="en-US" smtClean="0">
                <a:solidFill>
                  <a:srgbClr val="404040"/>
                </a:solidFill>
                <a:latin typeface="Arial" pitchFamily="34" charset="0"/>
                <a:cs typeface="Arial" pitchFamily="34" charset="0"/>
              </a:rPr>
              <a:t>Strive for </a:t>
            </a:r>
            <a:r>
              <a:rPr lang="en-US" i="1" smtClean="0">
                <a:solidFill>
                  <a:srgbClr val="00B050"/>
                </a:solidFill>
                <a:latin typeface="Arial" pitchFamily="34" charset="0"/>
                <a:cs typeface="Arial" pitchFamily="34" charset="0"/>
              </a:rPr>
              <a:t>loose coupling</a:t>
            </a:r>
            <a:r>
              <a:rPr lang="en-US" i="1">
                <a:solidFill>
                  <a:srgbClr val="00B050"/>
                </a:solidFill>
                <a:latin typeface="Arial" pitchFamily="34" charset="0"/>
                <a:cs typeface="Arial" pitchFamily="34" charset="0"/>
              </a:rPr>
              <a:t> </a:t>
            </a:r>
            <a:r>
              <a:rPr lang="en-US" smtClean="0">
                <a:solidFill>
                  <a:srgbClr val="404040"/>
                </a:solidFill>
                <a:latin typeface="Arial" pitchFamily="34" charset="0"/>
                <a:cs typeface="Arial" pitchFamily="34" charset="0"/>
              </a:rPr>
              <a:t>b/w classes / modules</a:t>
            </a:r>
          </a:p>
          <a:p>
            <a:r>
              <a:rPr lang="en-US" sz="2700" smtClean="0">
                <a:latin typeface="Arial" panose="020B0604020202020204" pitchFamily="34" charset="0"/>
                <a:cs typeface="Arial" panose="020B0604020202020204" pitchFamily="34" charset="0"/>
              </a:rPr>
              <a:t>Depend on abstractions, not on concrete classes</a:t>
            </a:r>
          </a:p>
          <a:p>
            <a:r>
              <a:rPr lang="en-US" sz="2700" smtClean="0">
                <a:latin typeface="Arial" panose="020B0604020202020204" pitchFamily="34" charset="0"/>
                <a:cs typeface="Arial" panose="020B0604020202020204" pitchFamily="34" charset="0"/>
              </a:rPr>
              <a:t>Law </a:t>
            </a:r>
            <a:r>
              <a:rPr lang="en-US" sz="2700">
                <a:latin typeface="Arial" panose="020B0604020202020204" pitchFamily="34" charset="0"/>
                <a:cs typeface="Arial" panose="020B0604020202020204" pitchFamily="34" charset="0"/>
              </a:rPr>
              <a:t>of Demeter</a:t>
            </a:r>
          </a:p>
          <a:p>
            <a:pPr lvl="1"/>
            <a:r>
              <a:rPr lang="en-US">
                <a:latin typeface="Arial" panose="020B0604020202020204" pitchFamily="34" charset="0"/>
                <a:cs typeface="Arial" panose="020B0604020202020204" pitchFamily="34" charset="0"/>
              </a:rPr>
              <a:t>Principle of least knowledge</a:t>
            </a:r>
          </a:p>
          <a:p>
            <a:r>
              <a:rPr lang="en-US" sz="2700">
                <a:latin typeface="Arial" panose="020B0604020202020204" pitchFamily="34" charset="0"/>
                <a:cs typeface="Arial" panose="020B0604020202020204" pitchFamily="34" charset="0"/>
              </a:rPr>
              <a:t>Prefer delegation </a:t>
            </a:r>
            <a:r>
              <a:rPr lang="en-US" sz="2700" smtClean="0">
                <a:latin typeface="Arial" panose="020B0604020202020204" pitchFamily="34" charset="0"/>
                <a:cs typeface="Arial" panose="020B0604020202020204" pitchFamily="34" charset="0"/>
              </a:rPr>
              <a:t>(aggregation/composition) </a:t>
            </a:r>
            <a:r>
              <a:rPr lang="en-US" sz="2700">
                <a:latin typeface="Arial" panose="020B0604020202020204" pitchFamily="34" charset="0"/>
                <a:cs typeface="Arial" panose="020B0604020202020204" pitchFamily="34" charset="0"/>
              </a:rPr>
              <a:t>to </a:t>
            </a:r>
            <a:r>
              <a:rPr lang="en-US" sz="2700" smtClean="0">
                <a:latin typeface="Arial" panose="020B0604020202020204" pitchFamily="34" charset="0"/>
                <a:cs typeface="Arial" panose="020B0604020202020204" pitchFamily="34" charset="0"/>
              </a:rPr>
              <a:t>inheritance</a:t>
            </a:r>
            <a:endParaRPr lang="en-US" sz="270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smtClean="0">
                <a:solidFill>
                  <a:srgbClr val="404040"/>
                </a:solidFill>
                <a:latin typeface="Century" pitchFamily="18" charset="0"/>
              </a:rPr>
              <a:t>Guidelines for High-Quality Design &amp; Implementation</a:t>
            </a:r>
            <a:br>
              <a:rPr lang="en-US" sz="2000" i="1" smtClean="0">
                <a:solidFill>
                  <a:srgbClr val="404040"/>
                </a:solidFill>
                <a:latin typeface="Century" pitchFamily="18" charset="0"/>
              </a:rPr>
            </a:br>
            <a:r>
              <a:rPr lang="en-US" smtClean="0">
                <a:solidFill>
                  <a:srgbClr val="404040"/>
                </a:solidFill>
                <a:latin typeface="Century" pitchFamily="18" charset="0"/>
              </a:rPr>
              <a:t>Rules of Thumb</a:t>
            </a:r>
            <a:endParaRPr lang="en-US" sz="240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833068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pPr algn="just"/>
            <a:r>
              <a:rPr lang="en-US">
                <a:solidFill>
                  <a:srgbClr val="404040"/>
                </a:solidFill>
                <a:latin typeface="Arial" pitchFamily="34" charset="0"/>
                <a:cs typeface="Arial" pitchFamily="34" charset="0"/>
              </a:rPr>
              <a:t>DRY – Don’t Repeat Yourself</a:t>
            </a:r>
          </a:p>
          <a:p>
            <a:pPr algn="just"/>
            <a:r>
              <a:rPr lang="en-US">
                <a:solidFill>
                  <a:srgbClr val="404040"/>
                </a:solidFill>
                <a:latin typeface="Arial" pitchFamily="34" charset="0"/>
                <a:cs typeface="Arial" pitchFamily="34" charset="0"/>
              </a:rPr>
              <a:t>YAGNI – You Ain’t Gonna Need It</a:t>
            </a:r>
          </a:p>
          <a:p>
            <a:pPr algn="just"/>
            <a:r>
              <a:rPr lang="en-US">
                <a:solidFill>
                  <a:srgbClr val="404040"/>
                </a:solidFill>
                <a:latin typeface="Arial" pitchFamily="34" charset="0"/>
                <a:cs typeface="Arial" pitchFamily="34" charset="0"/>
              </a:rPr>
              <a:t>KISS – Keep It Simple and Short</a:t>
            </a:r>
          </a:p>
          <a:p>
            <a:pPr algn="just"/>
            <a:r>
              <a:rPr lang="en-US">
                <a:solidFill>
                  <a:srgbClr val="404040"/>
                </a:solidFill>
                <a:latin typeface="Arial" pitchFamily="34" charset="0"/>
                <a:cs typeface="Arial" pitchFamily="34" charset="0"/>
              </a:rPr>
              <a:t>SOLID</a:t>
            </a:r>
          </a:p>
          <a:p>
            <a:pPr lvl="1" algn="just"/>
            <a:r>
              <a:rPr lang="en-US">
                <a:solidFill>
                  <a:srgbClr val="404040"/>
                </a:solidFill>
                <a:latin typeface="Arial" pitchFamily="34" charset="0"/>
                <a:cs typeface="Arial" pitchFamily="34" charset="0"/>
              </a:rPr>
              <a:t>Single Responsibility Principle (SRP)</a:t>
            </a:r>
          </a:p>
          <a:p>
            <a:pPr lvl="1" algn="just"/>
            <a:r>
              <a:rPr lang="en-US">
                <a:solidFill>
                  <a:srgbClr val="404040"/>
                </a:solidFill>
                <a:latin typeface="Arial" pitchFamily="34" charset="0"/>
                <a:cs typeface="Arial" pitchFamily="34" charset="0"/>
              </a:rPr>
              <a:t>Open-Closed Principle (OCP)</a:t>
            </a:r>
          </a:p>
          <a:p>
            <a:pPr lvl="1" algn="just"/>
            <a:r>
              <a:rPr lang="en-US">
                <a:solidFill>
                  <a:srgbClr val="404040"/>
                </a:solidFill>
                <a:latin typeface="Arial" pitchFamily="34" charset="0"/>
                <a:cs typeface="Arial" pitchFamily="34" charset="0"/>
              </a:rPr>
              <a:t>Liskov Substitution Principle (LSP)</a:t>
            </a:r>
          </a:p>
          <a:p>
            <a:pPr lvl="1" algn="just"/>
            <a:r>
              <a:rPr lang="en-US">
                <a:solidFill>
                  <a:srgbClr val="404040"/>
                </a:solidFill>
                <a:latin typeface="Arial" pitchFamily="34" charset="0"/>
                <a:cs typeface="Arial" pitchFamily="34" charset="0"/>
              </a:rPr>
              <a:t>Interface Segregation Principle (ISP</a:t>
            </a:r>
            <a:r>
              <a:rPr lang="en-US" smtClean="0">
                <a:solidFill>
                  <a:srgbClr val="404040"/>
                </a:solidFill>
                <a:latin typeface="Arial" pitchFamily="34" charset="0"/>
                <a:cs typeface="Arial" pitchFamily="34" charset="0"/>
              </a:rPr>
              <a:t>)</a:t>
            </a:r>
          </a:p>
          <a:p>
            <a:pPr lvl="1" algn="just"/>
            <a:r>
              <a:rPr lang="en-US" smtClean="0">
                <a:solidFill>
                  <a:srgbClr val="404040"/>
                </a:solidFill>
                <a:latin typeface="Arial" pitchFamily="34" charset="0"/>
                <a:cs typeface="Arial" pitchFamily="34" charset="0"/>
              </a:rPr>
              <a:t>Dependency Inversion Principle (DIP)</a:t>
            </a:r>
          </a:p>
          <a:p>
            <a:pPr algn="just"/>
            <a:r>
              <a:rPr lang="en-US" smtClean="0">
                <a:solidFill>
                  <a:srgbClr val="404040"/>
                </a:solidFill>
                <a:latin typeface="Arial" pitchFamily="34" charset="0"/>
                <a:cs typeface="Arial" pitchFamily="34" charset="0"/>
              </a:rPr>
              <a:t>Dependency Injection</a:t>
            </a:r>
          </a:p>
          <a:p>
            <a:pPr lvl="1" algn="just"/>
            <a:r>
              <a:rPr lang="en-US" smtClean="0">
                <a:solidFill>
                  <a:srgbClr val="404040"/>
                </a:solidFill>
                <a:latin typeface="Arial" pitchFamily="34" charset="0"/>
                <a:cs typeface="Arial" pitchFamily="34" charset="0"/>
              </a:rPr>
              <a:t>Don’t create your collaborators, ask for them in the constructor!</a:t>
            </a:r>
            <a:endParaRPr lang="en-US">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Guidelines for High-Quality Design &amp; Implementation</a:t>
            </a:r>
            <a:br>
              <a:rPr lang="en-US" sz="2000" i="1">
                <a:solidFill>
                  <a:srgbClr val="404040"/>
                </a:solidFill>
                <a:latin typeface="Century" pitchFamily="18" charset="0"/>
              </a:rPr>
            </a:br>
            <a:r>
              <a:rPr lang="en-US" smtClean="0">
                <a:solidFill>
                  <a:srgbClr val="404040"/>
                </a:solidFill>
                <a:latin typeface="Century" pitchFamily="18" charset="0"/>
              </a:rPr>
              <a:t>Principles &amp; Techniques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8803358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20000"/>
          </a:bodyPr>
          <a:lstStyle/>
          <a:p>
            <a:r>
              <a:rPr lang="en-US" i="1" smtClean="0">
                <a:solidFill>
                  <a:srgbClr val="00B050"/>
                </a:solidFill>
                <a:latin typeface="Arial" panose="020B0604020202020204" pitchFamily="34" charset="0"/>
                <a:cs typeface="Arial" panose="020B0604020202020204" pitchFamily="34" charset="0"/>
              </a:rPr>
              <a:t>Compiler</a:t>
            </a:r>
            <a:r>
              <a:rPr lang="en-US" smtClean="0">
                <a:solidFill>
                  <a:srgbClr val="00B05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is your </a:t>
            </a:r>
            <a:r>
              <a:rPr lang="en-US" smtClean="0">
                <a:latin typeface="Arial" panose="020B0604020202020204" pitchFamily="34" charset="0"/>
                <a:cs typeface="Arial" panose="020B0604020202020204" pitchFamily="34" charset="0"/>
              </a:rPr>
              <a:t>friend!</a:t>
            </a:r>
            <a:endParaRPr lang="en-US">
              <a:latin typeface="Arial" panose="020B0604020202020204" pitchFamily="34" charset="0"/>
              <a:cs typeface="Arial" panose="020B0604020202020204" pitchFamily="34" charset="0"/>
            </a:endParaRPr>
          </a:p>
          <a:p>
            <a:pPr lvl="1"/>
            <a:r>
              <a:rPr lang="en-US">
                <a:solidFill>
                  <a:srgbClr val="404040"/>
                </a:solidFill>
                <a:latin typeface="Arial" panose="020B0604020202020204" pitchFamily="34" charset="0"/>
                <a:cs typeface="Arial" panose="020B0604020202020204" pitchFamily="34" charset="0"/>
              </a:rPr>
              <a:t>Express </a:t>
            </a:r>
            <a:r>
              <a:rPr lang="en-US" smtClean="0">
                <a:solidFill>
                  <a:srgbClr val="404040"/>
                </a:solidFill>
                <a:latin typeface="Arial" panose="020B0604020202020204" pitchFamily="34" charset="0"/>
                <a:cs typeface="Arial" panose="020B0604020202020204" pitchFamily="34" charset="0"/>
              </a:rPr>
              <a:t>your </a:t>
            </a:r>
            <a:r>
              <a:rPr lang="en-US" b="1" smtClean="0">
                <a:solidFill>
                  <a:srgbClr val="404040"/>
                </a:solidFill>
                <a:latin typeface="Arial" panose="020B0604020202020204" pitchFamily="34" charset="0"/>
                <a:cs typeface="Arial" panose="020B0604020202020204" pitchFamily="34" charset="0"/>
              </a:rPr>
              <a:t>intentions</a:t>
            </a:r>
            <a:r>
              <a:rPr lang="en-US" smtClean="0">
                <a:solidFill>
                  <a:srgbClr val="404040"/>
                </a:solidFill>
                <a:latin typeface="Arial" panose="020B0604020202020204" pitchFamily="34" charset="0"/>
                <a:cs typeface="Arial" panose="020B0604020202020204" pitchFamily="34" charset="0"/>
              </a:rPr>
              <a:t> as best </a:t>
            </a:r>
            <a:r>
              <a:rPr lang="en-US">
                <a:solidFill>
                  <a:srgbClr val="404040"/>
                </a:solidFill>
                <a:latin typeface="Arial" panose="020B0604020202020204" pitchFamily="34" charset="0"/>
                <a:cs typeface="Arial" panose="020B0604020202020204" pitchFamily="34" charset="0"/>
              </a:rPr>
              <a:t>as you </a:t>
            </a:r>
            <a:r>
              <a:rPr lang="en-US" smtClean="0">
                <a:solidFill>
                  <a:srgbClr val="404040"/>
                </a:solidFill>
                <a:latin typeface="Arial" panose="020B0604020202020204" pitchFamily="34" charset="0"/>
                <a:cs typeface="Arial" panose="020B0604020202020204" pitchFamily="34" charset="0"/>
              </a:rPr>
              <a:t>can</a:t>
            </a:r>
            <a:endParaRPr lang="en-US">
              <a:solidFill>
                <a:srgbClr val="404040"/>
              </a:solidFill>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Use maximum warning flags </a:t>
            </a:r>
            <a:r>
              <a:rPr lang="en-US" smtClean="0">
                <a:latin typeface="Arial" panose="020B0604020202020204" pitchFamily="34" charset="0"/>
                <a:cs typeface="Arial" panose="020B0604020202020204" pitchFamily="34" charset="0"/>
              </a:rPr>
              <a:t>(for gcc: -Wall</a:t>
            </a:r>
            <a:r>
              <a:rPr lang="en-US">
                <a:latin typeface="Arial" panose="020B0604020202020204" pitchFamily="34" charset="0"/>
                <a:cs typeface="Arial" panose="020B0604020202020204" pitchFamily="34" charset="0"/>
              </a:rPr>
              <a:t>, -Wextra, -pedantic)</a:t>
            </a:r>
          </a:p>
          <a:p>
            <a:r>
              <a:rPr lang="en-US" i="1">
                <a:solidFill>
                  <a:srgbClr val="00B050"/>
                </a:solidFill>
                <a:latin typeface="Arial" panose="020B0604020202020204" pitchFamily="34" charset="0"/>
                <a:cs typeface="Arial" panose="020B0604020202020204" pitchFamily="34" charset="0"/>
              </a:rPr>
              <a:t>Debugger</a:t>
            </a:r>
            <a:r>
              <a:rPr lang="en-US">
                <a:solidFill>
                  <a:srgbClr val="00B05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is your </a:t>
            </a:r>
            <a:r>
              <a:rPr lang="en-US" smtClean="0">
                <a:latin typeface="Arial" panose="020B0604020202020204" pitchFamily="34" charset="0"/>
                <a:cs typeface="Arial" panose="020B0604020202020204" pitchFamily="34" charset="0"/>
              </a:rPr>
              <a:t>friend!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Write debugger-friendly code</a:t>
            </a:r>
          </a:p>
          <a:p>
            <a:pPr lvl="1"/>
            <a:r>
              <a:rPr lang="en-US">
                <a:latin typeface="Arial" panose="020B0604020202020204" pitchFamily="34" charset="0"/>
                <a:cs typeface="Arial" panose="020B0604020202020204" pitchFamily="34" charset="0"/>
              </a:rPr>
              <a:t>Often readability goes hand in hand with debuggability</a:t>
            </a:r>
          </a:p>
          <a:p>
            <a:r>
              <a:rPr lang="en-US" i="1">
                <a:solidFill>
                  <a:srgbClr val="00B050"/>
                </a:solidFill>
                <a:latin typeface="Arial" panose="020B0604020202020204" pitchFamily="34" charset="0"/>
                <a:cs typeface="Arial" panose="020B0604020202020204" pitchFamily="34" charset="0"/>
              </a:rPr>
              <a:t>IDE / code editor</a:t>
            </a:r>
            <a:r>
              <a:rPr lang="en-US">
                <a:solidFill>
                  <a:srgbClr val="00B05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is your friend!</a:t>
            </a:r>
          </a:p>
          <a:p>
            <a:pPr lvl="1"/>
            <a:r>
              <a:rPr lang="en-US">
                <a:latin typeface="Arial" panose="020B0604020202020204" pitchFamily="34" charset="0"/>
                <a:cs typeface="Arial" panose="020B0604020202020204" pitchFamily="34" charset="0"/>
              </a:rPr>
              <a:t>Make use of tooltips in Eclipse (comments above functions/classes</a:t>
            </a:r>
            <a:r>
              <a:rPr lang="en-US" smtClean="0">
                <a:latin typeface="Arial" panose="020B0604020202020204" pitchFamily="34" charset="0"/>
                <a:cs typeface="Arial" panose="020B0604020202020204" pitchFamily="34" charset="0"/>
              </a:rPr>
              <a:t>)</a:t>
            </a:r>
          </a:p>
          <a:p>
            <a:r>
              <a:rPr lang="en-US" smtClean="0">
                <a:solidFill>
                  <a:srgbClr val="404040"/>
                </a:solidFill>
                <a:latin typeface="Arial" panose="020B0604020202020204" pitchFamily="34" charset="0"/>
                <a:cs typeface="Arial" panose="020B0604020202020204" pitchFamily="34" charset="0"/>
              </a:rPr>
              <a:t>Static </a:t>
            </a:r>
            <a:r>
              <a:rPr lang="en-US">
                <a:solidFill>
                  <a:srgbClr val="404040"/>
                </a:solidFill>
                <a:latin typeface="Arial" panose="020B0604020202020204" pitchFamily="34" charset="0"/>
                <a:cs typeface="Arial" panose="020B0604020202020204" pitchFamily="34" charset="0"/>
              </a:rPr>
              <a:t>code analysis tools</a:t>
            </a:r>
          </a:p>
          <a:p>
            <a:pPr lvl="2"/>
            <a:r>
              <a:rPr lang="en-US" smtClean="0">
                <a:latin typeface="Arial" panose="020B0604020202020204" pitchFamily="34" charset="0"/>
                <a:cs typeface="Arial" panose="020B0604020202020204" pitchFamily="34" charset="0"/>
              </a:rPr>
              <a:t>TODO</a:t>
            </a:r>
            <a:r>
              <a:rPr lang="en-US">
                <a:latin typeface="Arial" panose="020B0604020202020204" pitchFamily="34" charset="0"/>
                <a:cs typeface="Arial" panose="020B0604020202020204" pitchFamily="34" charset="0"/>
              </a:rPr>
              <a:t>: Examples of useful lightweight </a:t>
            </a:r>
            <a:r>
              <a:rPr lang="en-US" smtClean="0">
                <a:latin typeface="Arial" panose="020B0604020202020204" pitchFamily="34" charset="0"/>
                <a:cs typeface="Arial" panose="020B0604020202020204" pitchFamily="34" charset="0"/>
              </a:rPr>
              <a:t>checkers</a:t>
            </a:r>
          </a:p>
          <a:p>
            <a:r>
              <a:rPr lang="en-US" smtClean="0">
                <a:latin typeface="Arial" panose="020B0604020202020204" pitchFamily="34" charset="0"/>
                <a:cs typeface="Arial" panose="020B0604020202020204" pitchFamily="34" charset="0"/>
              </a:rPr>
              <a:t>Code Generators</a:t>
            </a:r>
          </a:p>
          <a:p>
            <a:pPr lvl="1"/>
            <a:r>
              <a:rPr lang="en-US" smtClean="0">
                <a:latin typeface="Arial" panose="020B0604020202020204" pitchFamily="34" charset="0"/>
                <a:cs typeface="Arial" panose="020B0604020202020204" pitchFamily="34" charset="0"/>
              </a:rPr>
              <a:t>Not always your friend, but get to know them well</a:t>
            </a:r>
          </a:p>
          <a:p>
            <a:pPr lvl="1"/>
            <a:r>
              <a:rPr lang="en-US" smtClean="0">
                <a:latin typeface="Arial" panose="020B0604020202020204" pitchFamily="34" charset="0"/>
                <a:cs typeface="Arial" panose="020B0604020202020204" pitchFamily="34" charset="0"/>
              </a:rPr>
              <a:t>Loose coupling b/w generated and manually-written code</a:t>
            </a:r>
            <a:endParaRPr lang="en-US">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Guidelines for High-Quality Design &amp; </a:t>
            </a:r>
            <a:r>
              <a:rPr lang="en-US" sz="2000" i="1" smtClean="0">
                <a:solidFill>
                  <a:srgbClr val="404040"/>
                </a:solidFill>
                <a:latin typeface="Century" pitchFamily="18" charset="0"/>
              </a:rPr>
              <a:t>Implementation</a:t>
            </a:r>
            <a:br>
              <a:rPr lang="en-US" sz="2000" i="1" smtClean="0">
                <a:solidFill>
                  <a:srgbClr val="404040"/>
                </a:solidFill>
                <a:latin typeface="Century" pitchFamily="18" charset="0"/>
              </a:rPr>
            </a:br>
            <a:r>
              <a:rPr lang="en-US" smtClean="0">
                <a:solidFill>
                  <a:srgbClr val="404040"/>
                </a:solidFill>
                <a:latin typeface="Century" pitchFamily="18" charset="0"/>
              </a:rPr>
              <a:t>Tools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1394046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77500" lnSpcReduction="20000"/>
          </a:bodyPr>
          <a:lstStyle/>
          <a:p>
            <a:r>
              <a:rPr lang="en-US" smtClean="0">
                <a:solidFill>
                  <a:schemeClr val="tx1"/>
                </a:solidFill>
                <a:latin typeface="Arial" panose="020B0604020202020204" pitchFamily="34" charset="0"/>
                <a:cs typeface="Arial" panose="020B0604020202020204" pitchFamily="34" charset="0"/>
              </a:rPr>
              <a:t>Know your </a:t>
            </a:r>
            <a:r>
              <a:rPr lang="en-US" b="1" smtClean="0">
                <a:solidFill>
                  <a:schemeClr val="tx1"/>
                </a:solidFill>
                <a:latin typeface="Arial" panose="020B0604020202020204" pitchFamily="34" charset="0"/>
                <a:cs typeface="Arial" panose="020B0604020202020204" pitchFamily="34" charset="0"/>
              </a:rPr>
              <a:t>collections</a:t>
            </a:r>
          </a:p>
          <a:p>
            <a:pPr lvl="1"/>
            <a:r>
              <a:rPr lang="en-US" smtClean="0">
                <a:latin typeface="Arial" panose="020B0604020202020204" pitchFamily="34" charset="0"/>
                <a:cs typeface="Arial" panose="020B0604020202020204" pitchFamily="34" charset="0"/>
              </a:rPr>
              <a:t>For linear collections - use </a:t>
            </a:r>
            <a:r>
              <a:rPr lang="en-US" b="1" i="1" smtClean="0">
                <a:latin typeface="Arial" panose="020B0604020202020204" pitchFamily="34" charset="0"/>
                <a:cs typeface="Arial" panose="020B0604020202020204" pitchFamily="34" charset="0"/>
              </a:rPr>
              <a:t>std::vector</a:t>
            </a:r>
            <a:r>
              <a:rPr lang="en-US" b="1"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unless </a:t>
            </a:r>
            <a:r>
              <a:rPr lang="en-US" b="1" smtClean="0">
                <a:latin typeface="Arial" panose="020B0604020202020204" pitchFamily="34" charset="0"/>
                <a:cs typeface="Arial" panose="020B0604020202020204" pitchFamily="34" charset="0"/>
              </a:rPr>
              <a:t>proven </a:t>
            </a:r>
            <a:r>
              <a:rPr lang="en-US" smtClean="0">
                <a:latin typeface="Arial" panose="020B0604020202020204" pitchFamily="34" charset="0"/>
                <a:cs typeface="Arial" panose="020B0604020202020204" pitchFamily="34" charset="0"/>
              </a:rPr>
              <a:t>otherwise</a:t>
            </a:r>
          </a:p>
          <a:p>
            <a:pPr lvl="1"/>
            <a:r>
              <a:rPr lang="en-US" smtClean="0">
                <a:latin typeface="Arial" panose="020B0604020202020204" pitchFamily="34" charset="0"/>
                <a:cs typeface="Arial" panose="020B0604020202020204" pitchFamily="34" charset="0"/>
              </a:rPr>
              <a:t>For dictionaries / sets: </a:t>
            </a:r>
          </a:p>
          <a:p>
            <a:pPr lvl="2"/>
            <a:r>
              <a:rPr lang="en-US" smtClean="0">
                <a:latin typeface="Arial" panose="020B0604020202020204" pitchFamily="34" charset="0"/>
                <a:cs typeface="Arial" panose="020B0604020202020204" pitchFamily="34" charset="0"/>
              </a:rPr>
              <a:t>(</a:t>
            </a:r>
            <a:r>
              <a:rPr lang="en-US" b="1" smtClean="0">
                <a:latin typeface="Arial" panose="020B0604020202020204" pitchFamily="34" charset="0"/>
                <a:cs typeface="Arial" panose="020B0604020202020204" pitchFamily="34" charset="0"/>
              </a:rPr>
              <a:t>C++11</a:t>
            </a:r>
            <a:r>
              <a:rPr lang="en-US" smtClean="0">
                <a:latin typeface="Arial" panose="020B0604020202020204" pitchFamily="34" charset="0"/>
                <a:cs typeface="Arial" panose="020B0604020202020204" pitchFamily="34" charset="0"/>
              </a:rPr>
              <a:t> and above) use </a:t>
            </a:r>
            <a:r>
              <a:rPr lang="en-US" b="1" i="1" smtClean="0">
                <a:latin typeface="Arial" panose="020B0604020202020204" pitchFamily="34" charset="0"/>
                <a:cs typeface="Arial" panose="020B0604020202020204" pitchFamily="34" charset="0"/>
              </a:rPr>
              <a:t>std::unordered_map (_set)</a:t>
            </a:r>
          </a:p>
          <a:p>
            <a:pPr lvl="2"/>
            <a:r>
              <a:rPr lang="en-US" i="1" smtClean="0">
                <a:latin typeface="Arial" panose="020B0604020202020204" pitchFamily="34" charset="0"/>
                <a:cs typeface="Arial" panose="020B0604020202020204" pitchFamily="34" charset="0"/>
              </a:rPr>
              <a:t>(</a:t>
            </a:r>
            <a:r>
              <a:rPr lang="en-US" b="1" i="1" smtClean="0">
                <a:latin typeface="Arial" panose="020B0604020202020204" pitchFamily="34" charset="0"/>
                <a:cs typeface="Arial" panose="020B0604020202020204" pitchFamily="34" charset="0"/>
              </a:rPr>
              <a:t>C++98/03)</a:t>
            </a:r>
            <a:r>
              <a:rPr lang="en-US" i="1"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either </a:t>
            </a:r>
            <a:r>
              <a:rPr lang="en-US" b="1" i="1" smtClean="0">
                <a:latin typeface="Arial" panose="020B0604020202020204" pitchFamily="34" charset="0"/>
                <a:cs typeface="Arial" panose="020B0604020202020204" pitchFamily="34" charset="0"/>
              </a:rPr>
              <a:t>boost unordered_ </a:t>
            </a:r>
            <a:r>
              <a:rPr lang="en-US" smtClean="0">
                <a:latin typeface="Arial" panose="020B0604020202020204" pitchFamily="34" charset="0"/>
                <a:cs typeface="Arial" panose="020B0604020202020204" pitchFamily="34" charset="0"/>
              </a:rPr>
              <a:t>equivalents or</a:t>
            </a:r>
            <a:r>
              <a:rPr lang="en-US" b="1" smtClean="0">
                <a:latin typeface="Arial" panose="020B0604020202020204" pitchFamily="34" charset="0"/>
                <a:cs typeface="Arial" panose="020B0604020202020204" pitchFamily="34" charset="0"/>
              </a:rPr>
              <a:t> </a:t>
            </a:r>
            <a:r>
              <a:rPr lang="en-US" b="1" i="1" smtClean="0">
                <a:latin typeface="Arial" panose="020B0604020202020204" pitchFamily="34" charset="0"/>
                <a:cs typeface="Arial" panose="020B0604020202020204" pitchFamily="34" charset="0"/>
              </a:rPr>
              <a:t>std::map/set</a:t>
            </a:r>
            <a:endParaRPr lang="en-US" smtClean="0">
              <a:latin typeface="Arial" panose="020B0604020202020204" pitchFamily="34" charset="0"/>
              <a:cs typeface="Arial" panose="020B0604020202020204" pitchFamily="34" charset="0"/>
            </a:endParaRPr>
          </a:p>
          <a:p>
            <a:r>
              <a:rPr lang="en-US" smtClean="0">
                <a:solidFill>
                  <a:schemeClr val="tx1"/>
                </a:solidFill>
                <a:latin typeface="Arial" panose="020B0604020202020204" pitchFamily="34" charset="0"/>
                <a:cs typeface="Arial" panose="020B0604020202020204" pitchFamily="34" charset="0"/>
              </a:rPr>
              <a:t>Know your </a:t>
            </a:r>
            <a:r>
              <a:rPr lang="en-US" b="1" smtClean="0">
                <a:solidFill>
                  <a:schemeClr val="tx1"/>
                </a:solidFill>
                <a:latin typeface="Arial" panose="020B0604020202020204" pitchFamily="34" charset="0"/>
                <a:cs typeface="Arial" panose="020B0604020202020204" pitchFamily="34" charset="0"/>
              </a:rPr>
              <a:t>algorithms</a:t>
            </a:r>
          </a:p>
          <a:p>
            <a:pPr lvl="1"/>
            <a:r>
              <a:rPr lang="en-US" smtClean="0">
                <a:latin typeface="Arial" panose="020B0604020202020204" pitchFamily="34" charset="0"/>
                <a:cs typeface="Arial" panose="020B0604020202020204" pitchFamily="34" charset="0"/>
              </a:rPr>
              <a:t>Use standard ones i.e. </a:t>
            </a:r>
            <a:r>
              <a:rPr lang="en-US" b="1" i="1" smtClean="0">
                <a:latin typeface="Arial" panose="020B0604020202020204" pitchFamily="34" charset="0"/>
                <a:cs typeface="Arial" panose="020B0604020202020204" pitchFamily="34" charset="0"/>
              </a:rPr>
              <a:t>std::find_if</a:t>
            </a:r>
            <a:r>
              <a:rPr lang="en-US" smtClean="0">
                <a:latin typeface="Arial" panose="020B0604020202020204" pitchFamily="34" charset="0"/>
                <a:cs typeface="Arial" panose="020B0604020202020204" pitchFamily="34" charset="0"/>
              </a:rPr>
              <a:t> instead of manual loops</a:t>
            </a:r>
          </a:p>
          <a:p>
            <a:r>
              <a:rPr lang="en-US" smtClean="0">
                <a:solidFill>
                  <a:schemeClr val="tx1"/>
                </a:solidFill>
                <a:latin typeface="Arial" panose="020B0604020202020204" pitchFamily="34" charset="0"/>
                <a:cs typeface="Arial" panose="020B0604020202020204" pitchFamily="34" charset="0"/>
              </a:rPr>
              <a:t>Know </a:t>
            </a:r>
            <a:r>
              <a:rPr lang="en-US" i="1" smtClean="0">
                <a:solidFill>
                  <a:srgbClr val="00B050"/>
                </a:solidFill>
                <a:latin typeface="Arial" panose="020B0604020202020204" pitchFamily="34" charset="0"/>
                <a:cs typeface="Arial" panose="020B0604020202020204" pitchFamily="34" charset="0"/>
              </a:rPr>
              <a:t>Locality of Reference</a:t>
            </a:r>
          </a:p>
          <a:p>
            <a:pPr lvl="1"/>
            <a:r>
              <a:rPr lang="en-US" smtClean="0">
                <a:latin typeface="Arial" panose="020B0604020202020204" pitchFamily="34" charset="0"/>
                <a:cs typeface="Arial" panose="020B0604020202020204" pitchFamily="34" charset="0"/>
              </a:rPr>
              <a:t>Cache locality &amp; other buzzwords</a:t>
            </a:r>
          </a:p>
          <a:p>
            <a:r>
              <a:rPr lang="en-US" smtClean="0">
                <a:latin typeface="Arial" panose="020B0604020202020204" pitchFamily="34" charset="0"/>
                <a:cs typeface="Arial" panose="020B0604020202020204" pitchFamily="34" charset="0"/>
              </a:rPr>
              <a:t>Avoid </a:t>
            </a:r>
            <a:r>
              <a:rPr lang="en-US" b="1" i="1">
                <a:solidFill>
                  <a:srgbClr val="C00000"/>
                </a:solidFill>
                <a:latin typeface="Arial" panose="020B0604020202020204" pitchFamily="34" charset="0"/>
                <a:cs typeface="Arial" panose="020B0604020202020204" pitchFamily="34" charset="0"/>
              </a:rPr>
              <a:t>premature optimization</a:t>
            </a:r>
            <a:endParaRPr lang="en-US" b="1">
              <a:solidFill>
                <a:srgbClr val="C00000"/>
              </a:solidFill>
              <a:latin typeface="Arial" panose="020B0604020202020204" pitchFamily="34" charset="0"/>
              <a:cs typeface="Arial" panose="020B0604020202020204" pitchFamily="34" charset="0"/>
            </a:endParaRPr>
          </a:p>
          <a:p>
            <a:pPr lvl="1"/>
            <a:r>
              <a:rPr lang="en-US">
                <a:solidFill>
                  <a:schemeClr val="tx1"/>
                </a:solidFill>
                <a:latin typeface="Arial" panose="020B0604020202020204" pitchFamily="34" charset="0"/>
                <a:cs typeface="Arial" panose="020B0604020202020204" pitchFamily="34" charset="0"/>
              </a:rPr>
              <a:t>Usually makes readability a lot worse</a:t>
            </a:r>
          </a:p>
          <a:p>
            <a:pPr lvl="1"/>
            <a:r>
              <a:rPr lang="en-US">
                <a:solidFill>
                  <a:schemeClr val="tx1"/>
                </a:solidFill>
                <a:latin typeface="Arial" panose="020B0604020202020204" pitchFamily="34" charset="0"/>
                <a:cs typeface="Arial" panose="020B0604020202020204" pitchFamily="34" charset="0"/>
              </a:rPr>
              <a:t>Sometimes makes </a:t>
            </a:r>
            <a:r>
              <a:rPr lang="en-US" b="1" i="1">
                <a:solidFill>
                  <a:schemeClr val="tx1"/>
                </a:solidFill>
                <a:latin typeface="Arial" panose="020B0604020202020204" pitchFamily="34" charset="0"/>
                <a:cs typeface="Arial" panose="020B0604020202020204" pitchFamily="34" charset="0"/>
              </a:rPr>
              <a:t>size/speed</a:t>
            </a:r>
            <a:r>
              <a:rPr lang="en-US">
                <a:solidFill>
                  <a:schemeClr val="tx1"/>
                </a:solidFill>
                <a:latin typeface="Arial" panose="020B0604020202020204" pitchFamily="34" charset="0"/>
                <a:cs typeface="Arial" panose="020B0604020202020204" pitchFamily="34" charset="0"/>
              </a:rPr>
              <a:t> worse</a:t>
            </a:r>
            <a:r>
              <a:rPr lang="en-US" smtClean="0">
                <a:solidFill>
                  <a:schemeClr val="tx1"/>
                </a:solidFill>
                <a:latin typeface="Arial" panose="020B0604020202020204" pitchFamily="34" charset="0"/>
                <a:cs typeface="Arial" panose="020B0604020202020204" pitchFamily="34" charset="0"/>
              </a:rPr>
              <a:t>!</a:t>
            </a:r>
          </a:p>
          <a:p>
            <a:pPr lvl="1"/>
            <a:r>
              <a:rPr lang="en-US" smtClean="0">
                <a:solidFill>
                  <a:schemeClr val="tx1"/>
                </a:solidFill>
                <a:latin typeface="Arial" panose="020B0604020202020204" pitchFamily="34" charset="0"/>
                <a:cs typeface="Arial" panose="020B0604020202020204" pitchFamily="34" charset="0"/>
              </a:rPr>
              <a:t>Well-designed code </a:t>
            </a:r>
            <a:r>
              <a:rPr lang="en-US" b="1" smtClean="0">
                <a:solidFill>
                  <a:schemeClr val="tx1"/>
                </a:solidFill>
                <a:latin typeface="Arial" panose="020B0604020202020204" pitchFamily="34" charset="0"/>
                <a:cs typeface="Arial" panose="020B0604020202020204" pitchFamily="34" charset="0"/>
              </a:rPr>
              <a:t>can</a:t>
            </a:r>
            <a:r>
              <a:rPr lang="en-US" smtClean="0">
                <a:solidFill>
                  <a:schemeClr val="tx1"/>
                </a:solidFill>
                <a:latin typeface="Arial" panose="020B0604020202020204" pitchFamily="34" charset="0"/>
                <a:cs typeface="Arial" panose="020B0604020202020204" pitchFamily="34" charset="0"/>
              </a:rPr>
              <a:t> be optimized later. Example: change containers</a:t>
            </a:r>
            <a:endParaRPr lang="en-US">
              <a:solidFill>
                <a:schemeClr val="tx1"/>
              </a:solidFill>
              <a:latin typeface="Arial" panose="020B0604020202020204" pitchFamily="34" charset="0"/>
              <a:cs typeface="Arial" panose="020B0604020202020204" pitchFamily="34" charset="0"/>
            </a:endParaRPr>
          </a:p>
          <a:p>
            <a:r>
              <a:rPr lang="en-US" i="1">
                <a:solidFill>
                  <a:srgbClr val="00B050"/>
                </a:solidFill>
                <a:latin typeface="Arial" panose="020B0604020202020204" pitchFamily="34" charset="0"/>
                <a:cs typeface="Arial" panose="020B0604020202020204" pitchFamily="34" charset="0"/>
              </a:rPr>
              <a:t>Profiling</a:t>
            </a:r>
            <a:r>
              <a:rPr lang="en-US">
                <a:solidFill>
                  <a:srgbClr val="00B05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is your friend</a:t>
            </a:r>
          </a:p>
          <a:p>
            <a:pPr lvl="1"/>
            <a:r>
              <a:rPr lang="en-US" b="1" smtClean="0">
                <a:solidFill>
                  <a:schemeClr val="tx1"/>
                </a:solidFill>
                <a:latin typeface="Arial" panose="020B0604020202020204" pitchFamily="34" charset="0"/>
                <a:cs typeface="Arial" panose="020B0604020202020204" pitchFamily="34" charset="0"/>
              </a:rPr>
              <a:t>Design &amp; write</a:t>
            </a:r>
            <a:r>
              <a:rPr lang="en-US" smtClean="0">
                <a:solidFill>
                  <a:schemeClr val="tx1"/>
                </a:solidFill>
                <a:latin typeface="Arial" panose="020B0604020202020204" pitchFamily="34" charset="0"/>
                <a:cs typeface="Arial" panose="020B0604020202020204" pitchFamily="34" charset="0"/>
              </a:rPr>
              <a:t> with </a:t>
            </a:r>
            <a:r>
              <a:rPr lang="en-US" i="1">
                <a:solidFill>
                  <a:srgbClr val="00B050"/>
                </a:solidFill>
                <a:latin typeface="Arial" panose="020B0604020202020204" pitchFamily="34" charset="0"/>
                <a:cs typeface="Arial" panose="020B0604020202020204" pitchFamily="34" charset="0"/>
              </a:rPr>
              <a:t>good</a:t>
            </a:r>
            <a:r>
              <a:rPr lang="en-US">
                <a:solidFill>
                  <a:srgbClr val="00B050"/>
                </a:solidFill>
                <a:latin typeface="Arial" panose="020B0604020202020204" pitchFamily="34" charset="0"/>
                <a:cs typeface="Arial" panose="020B0604020202020204" pitchFamily="34" charset="0"/>
              </a:rPr>
              <a:t> </a:t>
            </a:r>
            <a:r>
              <a:rPr lang="en-US" smtClean="0">
                <a:solidFill>
                  <a:schemeClr val="tx1"/>
                </a:solidFill>
                <a:latin typeface="Arial" panose="020B0604020202020204" pitchFamily="34" charset="0"/>
                <a:cs typeface="Arial" panose="020B0604020202020204" pitchFamily="34" charset="0"/>
              </a:rPr>
              <a:t>performance in mind </a:t>
            </a:r>
            <a:r>
              <a:rPr lang="en-US">
                <a:solidFill>
                  <a:schemeClr val="tx1"/>
                </a:solidFill>
                <a:latin typeface="Arial" panose="020B0604020202020204" pitchFamily="34" charset="0"/>
                <a:cs typeface="Arial" panose="020B0604020202020204" pitchFamily="34" charset="0"/>
              </a:rPr>
              <a:t>and later </a:t>
            </a:r>
            <a:r>
              <a:rPr lang="en-US" smtClean="0">
                <a:solidFill>
                  <a:schemeClr val="tx1"/>
                </a:solidFill>
                <a:latin typeface="Arial" panose="020B0604020202020204" pitchFamily="34" charset="0"/>
                <a:cs typeface="Arial" panose="020B0604020202020204" pitchFamily="34" charset="0"/>
              </a:rPr>
              <a:t>optimize</a:t>
            </a:r>
            <a:endParaRPr lang="en-US">
              <a:solidFill>
                <a:schemeClr val="tx1"/>
              </a:solidFill>
              <a:latin typeface="Arial" panose="020B0604020202020204" pitchFamily="34" charset="0"/>
              <a:cs typeface="Arial" panose="020B0604020202020204" pitchFamily="34" charset="0"/>
            </a:endParaRPr>
          </a:p>
          <a:p>
            <a:pPr lvl="1"/>
            <a:r>
              <a:rPr lang="en-US" smtClean="0">
                <a:solidFill>
                  <a:schemeClr val="tx1"/>
                </a:solidFill>
                <a:latin typeface="Arial" panose="020B0604020202020204" pitchFamily="34" charset="0"/>
                <a:cs typeface="Arial" panose="020B0604020202020204" pitchFamily="34" charset="0"/>
              </a:rPr>
              <a:t>Optimize </a:t>
            </a:r>
            <a:r>
              <a:rPr lang="en-US" b="1" smtClean="0">
                <a:solidFill>
                  <a:schemeClr val="tx1"/>
                </a:solidFill>
                <a:latin typeface="Arial" panose="020B0604020202020204" pitchFamily="34" charset="0"/>
                <a:cs typeface="Arial" panose="020B0604020202020204" pitchFamily="34" charset="0"/>
              </a:rPr>
              <a:t>proven (measured) </a:t>
            </a:r>
            <a:r>
              <a:rPr lang="en-US" smtClean="0">
                <a:solidFill>
                  <a:schemeClr val="tx1"/>
                </a:solidFill>
                <a:latin typeface="Arial" panose="020B0604020202020204" pitchFamily="34" charset="0"/>
                <a:cs typeface="Arial" panose="020B0604020202020204" pitchFamily="34" charset="0"/>
              </a:rPr>
              <a:t>bottlenecks!</a:t>
            </a:r>
            <a:endParaRPr lang="en-US">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Guidelines for High-Quality Design &amp; </a:t>
            </a:r>
            <a:r>
              <a:rPr lang="en-US" sz="2000" i="1" smtClean="0">
                <a:solidFill>
                  <a:srgbClr val="404040"/>
                </a:solidFill>
                <a:latin typeface="Century" pitchFamily="18" charset="0"/>
              </a:rPr>
              <a:t>Implementation</a:t>
            </a:r>
            <a:r>
              <a:rPr lang="en-US" sz="2000" smtClean="0">
                <a:solidFill>
                  <a:srgbClr val="404040"/>
                </a:solidFill>
                <a:latin typeface="Century" pitchFamily="18" charset="0"/>
              </a:rPr>
              <a:t/>
            </a:r>
            <a:br>
              <a:rPr lang="en-US" sz="2000" smtClean="0">
                <a:solidFill>
                  <a:srgbClr val="404040"/>
                </a:solidFill>
                <a:latin typeface="Century" pitchFamily="18" charset="0"/>
              </a:rPr>
            </a:br>
            <a:r>
              <a:rPr lang="en-US" smtClean="0">
                <a:solidFill>
                  <a:srgbClr val="404040"/>
                </a:solidFill>
                <a:latin typeface="Century" pitchFamily="18" charset="0"/>
              </a:rPr>
              <a:t>Performance</a:t>
            </a:r>
            <a:endParaRPr lang="en-US" sz="280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034473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Code Structure &amp; Formatting</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More than appearance</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5005202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a:bodyPr>
          <a:lstStyle/>
          <a:p>
            <a:r>
              <a:rPr lang="en-US">
                <a:solidFill>
                  <a:srgbClr val="00B050"/>
                </a:solidFill>
                <a:latin typeface="Arial" panose="020B0604020202020204" pitchFamily="34" charset="0"/>
                <a:cs typeface="Arial" panose="020B0604020202020204" pitchFamily="34" charset="0"/>
              </a:rPr>
              <a:t>Unit tests</a:t>
            </a:r>
          </a:p>
          <a:p>
            <a:pPr lvl="1"/>
            <a:r>
              <a:rPr lang="en-US">
                <a:latin typeface="Arial" panose="020B0604020202020204" pitchFamily="34" charset="0"/>
                <a:cs typeface="Arial" panose="020B0604020202020204" pitchFamily="34" charset="0"/>
              </a:rPr>
              <a:t>Code that is unit-test-friendly is </a:t>
            </a:r>
            <a:r>
              <a:rPr lang="en-US" smtClean="0">
                <a:latin typeface="Arial" panose="020B0604020202020204" pitchFamily="34" charset="0"/>
                <a:cs typeface="Arial" panose="020B0604020202020204" pitchFamily="34" charset="0"/>
              </a:rPr>
              <a:t>project-friendly</a:t>
            </a:r>
          </a:p>
          <a:p>
            <a:r>
              <a:rPr lang="en-US" smtClean="0">
                <a:solidFill>
                  <a:srgbClr val="00B050"/>
                </a:solidFill>
                <a:latin typeface="Arial" panose="020B0604020202020204" pitchFamily="34" charset="0"/>
                <a:cs typeface="Arial" panose="020B0604020202020204" pitchFamily="34" charset="0"/>
              </a:rPr>
              <a:t>Dependency Injection</a:t>
            </a:r>
            <a:r>
              <a:rPr lang="en-US" smtClean="0">
                <a:latin typeface="Arial" panose="020B0604020202020204" pitchFamily="34" charset="0"/>
                <a:cs typeface="Arial" panose="020B0604020202020204" pitchFamily="34" charset="0"/>
              </a:rPr>
              <a:t> is your friend</a:t>
            </a:r>
            <a:endParaRPr lang="en-US">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Guidelines for High-Quality Design &amp; </a:t>
            </a:r>
            <a:r>
              <a:rPr lang="en-US" sz="2000" i="1" smtClean="0">
                <a:solidFill>
                  <a:srgbClr val="404040"/>
                </a:solidFill>
                <a:latin typeface="Century" pitchFamily="18" charset="0"/>
              </a:rPr>
              <a:t>Implementation</a:t>
            </a:r>
            <a:r>
              <a:rPr lang="en-US" i="1">
                <a:solidFill>
                  <a:srgbClr val="404040"/>
                </a:solidFill>
                <a:latin typeface="Century" pitchFamily="18" charset="0"/>
              </a:rPr>
              <a:t/>
            </a:r>
            <a:br>
              <a:rPr lang="en-US" i="1">
                <a:solidFill>
                  <a:srgbClr val="404040"/>
                </a:solidFill>
                <a:latin typeface="Century" pitchFamily="18" charset="0"/>
              </a:rPr>
            </a:br>
            <a:r>
              <a:rPr lang="en-US" smtClean="0">
                <a:solidFill>
                  <a:srgbClr val="404040"/>
                </a:solidFill>
                <a:latin typeface="Century" pitchFamily="18" charset="0"/>
              </a:rPr>
              <a:t>Tests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6468193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lnSpcReduction="10000"/>
          </a:bodyPr>
          <a:lstStyle/>
          <a:p>
            <a:r>
              <a:rPr lang="en-US" sz="2700" smtClean="0">
                <a:latin typeface="Arial" panose="020B0604020202020204" pitchFamily="34" charset="0"/>
                <a:cs typeface="Arial" panose="020B0604020202020204" pitchFamily="34" charset="0"/>
              </a:rPr>
              <a:t>Refactor </a:t>
            </a:r>
            <a:r>
              <a:rPr lang="en-US" sz="2700">
                <a:latin typeface="Arial" panose="020B0604020202020204" pitchFamily="34" charset="0"/>
                <a:cs typeface="Arial" panose="020B0604020202020204" pitchFamily="34" charset="0"/>
              </a:rPr>
              <a:t>when the code is ready</a:t>
            </a:r>
          </a:p>
          <a:p>
            <a:pPr lvl="1"/>
            <a:r>
              <a:rPr lang="en-US">
                <a:latin typeface="Arial" panose="020B0604020202020204" pitchFamily="34" charset="0"/>
                <a:cs typeface="Arial" panose="020B0604020202020204" pitchFamily="34" charset="0"/>
              </a:rPr>
              <a:t>Ideal situation: factor in exactly the right patterns from the beginning and then be able to extend functionality by only adding new classes (without changing existing ones)</a:t>
            </a:r>
          </a:p>
          <a:p>
            <a:pPr lvl="1"/>
            <a:r>
              <a:rPr lang="en-US">
                <a:latin typeface="Arial" panose="020B0604020202020204" pitchFamily="34" charset="0"/>
                <a:cs typeface="Arial" panose="020B0604020202020204" pitchFamily="34" charset="0"/>
              </a:rPr>
              <a:t>In reality, existing code needs refactoring from time to time</a:t>
            </a:r>
          </a:p>
          <a:p>
            <a:pPr lvl="1"/>
            <a:r>
              <a:rPr lang="en-US">
                <a:latin typeface="Arial" panose="020B0604020202020204" pitchFamily="34" charset="0"/>
                <a:cs typeface="Arial" panose="020B0604020202020204" pitchFamily="34" charset="0"/>
              </a:rPr>
              <a:t>Existing code tends to degrade in quality – refactoring fixes that</a:t>
            </a:r>
          </a:p>
          <a:p>
            <a:pPr lvl="1"/>
            <a:r>
              <a:rPr lang="en-US">
                <a:latin typeface="Arial" panose="020B0604020202020204" pitchFamily="34" charset="0"/>
                <a:cs typeface="Arial" panose="020B0604020202020204" pitchFamily="34" charset="0"/>
              </a:rPr>
              <a:t>Refactoring helps avoid over-engineering at the beginning</a:t>
            </a:r>
          </a:p>
          <a:p>
            <a:pPr lvl="1"/>
            <a:r>
              <a:rPr lang="en-US">
                <a:latin typeface="Arial" panose="020B0604020202020204" pitchFamily="34" charset="0"/>
                <a:cs typeface="Arial" panose="020B0604020202020204" pitchFamily="34" charset="0"/>
              </a:rPr>
              <a:t>Prefer smaller, lower-risk refactoring more often rather than big, high-risk reworks late in the project</a:t>
            </a:r>
          </a:p>
          <a:p>
            <a:pPr lvl="2"/>
            <a:r>
              <a:rPr lang="en-US">
                <a:latin typeface="Arial" panose="020B0604020202020204" pitchFamily="34" charset="0"/>
                <a:cs typeface="Arial" panose="020B0604020202020204" pitchFamily="34" charset="0"/>
              </a:rPr>
              <a:t>Refactoring is a process, not one-time </a:t>
            </a:r>
            <a:r>
              <a:rPr lang="en-US" smtClean="0">
                <a:latin typeface="Arial" panose="020B0604020202020204" pitchFamily="34" charset="0"/>
                <a:cs typeface="Arial" panose="020B0604020202020204" pitchFamily="34" charset="0"/>
              </a:rPr>
              <a:t>event</a:t>
            </a:r>
          </a:p>
          <a:p>
            <a:pPr lvl="1"/>
            <a:r>
              <a:rPr lang="en-US" smtClean="0">
                <a:latin typeface="Arial" panose="020B0604020202020204" pitchFamily="34" charset="0"/>
                <a:cs typeface="Arial" panose="020B0604020202020204" pitchFamily="34" charset="0"/>
              </a:rPr>
              <a:t>Refactor easiest / smallest risk first</a:t>
            </a:r>
          </a:p>
          <a:p>
            <a:pPr lvl="2"/>
            <a:r>
              <a:rPr lang="en-US" smtClean="0">
                <a:latin typeface="Arial" panose="020B0604020202020204" pitchFamily="34" charset="0"/>
                <a:cs typeface="Arial" panose="020B0604020202020204" pitchFamily="34" charset="0"/>
              </a:rPr>
              <a:t>“Low-hanging fruits”</a:t>
            </a:r>
            <a:endParaRPr lang="en-US">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Guidelines for High-Quality Design &amp; </a:t>
            </a:r>
            <a:r>
              <a:rPr lang="en-US" sz="2000" i="1" smtClean="0">
                <a:solidFill>
                  <a:srgbClr val="404040"/>
                </a:solidFill>
                <a:latin typeface="Century" pitchFamily="18" charset="0"/>
              </a:rPr>
              <a:t>Implementation</a:t>
            </a:r>
            <a:r>
              <a:rPr lang="en-US">
                <a:solidFill>
                  <a:srgbClr val="404040"/>
                </a:solidFill>
                <a:latin typeface="Century" pitchFamily="18" charset="0"/>
              </a:rPr>
              <a:t/>
            </a:r>
            <a:br>
              <a:rPr lang="en-US">
                <a:solidFill>
                  <a:srgbClr val="404040"/>
                </a:solidFill>
                <a:latin typeface="Century" pitchFamily="18" charset="0"/>
              </a:rPr>
            </a:br>
            <a:r>
              <a:rPr lang="en-US" smtClean="0">
                <a:solidFill>
                  <a:srgbClr val="404040"/>
                </a:solidFill>
                <a:latin typeface="Century" pitchFamily="18" charset="0"/>
              </a:rPr>
              <a:t>Refactoring</a:t>
            </a:r>
            <a:endParaRPr lang="en-US" sz="2400">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657378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Appendix 2</a:t>
            </a:r>
            <a:br>
              <a:rPr lang="en-US" smtClean="0">
                <a:solidFill>
                  <a:srgbClr val="00869F"/>
                </a:solidFill>
                <a:latin typeface="Century" pitchFamily="18" charset="0"/>
              </a:rPr>
            </a:br>
            <a:r>
              <a:rPr lang="en-US" sz="2400" i="1" smtClean="0">
                <a:solidFill>
                  <a:srgbClr val="00869F"/>
                </a:solidFill>
                <a:latin typeface="Century" pitchFamily="18" charset="0"/>
              </a:rPr>
              <a:t>Code / Design Smells </a:t>
            </a:r>
            <a:endParaRPr lang="en-US" i="1">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Don’t do that at work</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DDE9EC"/>
                </a:solidFill>
              </a:rPr>
              <a:pPr/>
              <a:t>72</a:t>
            </a:fld>
            <a:endParaRPr lang="en-US">
              <a:solidFill>
                <a:srgbClr val="DDE9EC"/>
              </a:solidFill>
            </a:endParaRPr>
          </a:p>
        </p:txBody>
      </p:sp>
    </p:spTree>
    <p:extLst>
      <p:ext uri="{BB962C8B-B14F-4D97-AF65-F5344CB8AC3E}">
        <p14:creationId xmlns:p14="http://schemas.microsoft.com/office/powerpoint/2010/main" val="607648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105400"/>
          </a:xfrm>
        </p:spPr>
        <p:txBody>
          <a:bodyPr>
            <a:noAutofit/>
          </a:bodyPr>
          <a:lstStyle/>
          <a:p>
            <a:r>
              <a:rPr lang="en-US" sz="1800" smtClean="0">
                <a:latin typeface="Arial" panose="020B0604020202020204" pitchFamily="34" charset="0"/>
                <a:cs typeface="Arial" panose="020B0604020202020204" pitchFamily="34" charset="0"/>
              </a:rPr>
              <a:t>Global </a:t>
            </a:r>
            <a:r>
              <a:rPr lang="en-US" sz="1800">
                <a:latin typeface="Arial" panose="020B0604020202020204" pitchFamily="34" charset="0"/>
                <a:cs typeface="Arial" panose="020B0604020202020204" pitchFamily="34" charset="0"/>
              </a:rPr>
              <a:t>state</a:t>
            </a:r>
          </a:p>
          <a:p>
            <a:pPr lvl="1"/>
            <a:r>
              <a:rPr lang="en-US" sz="1600" smtClean="0">
                <a:latin typeface="Arial" panose="020B0604020202020204" pitchFamily="34" charset="0"/>
                <a:cs typeface="Arial" panose="020B0604020202020204" pitchFamily="34" charset="0"/>
              </a:rPr>
              <a:t>Global </a:t>
            </a:r>
            <a:r>
              <a:rPr lang="en-US" sz="1600">
                <a:latin typeface="Arial" panose="020B0604020202020204" pitchFamily="34" charset="0"/>
                <a:cs typeface="Arial" panose="020B0604020202020204" pitchFamily="34" charset="0"/>
              </a:rPr>
              <a:t>variables</a:t>
            </a:r>
          </a:p>
          <a:p>
            <a:pPr lvl="1"/>
            <a:r>
              <a:rPr lang="en-US" sz="1600" smtClean="0">
                <a:latin typeface="Arial" panose="020B0604020202020204" pitchFamily="34" charset="0"/>
                <a:cs typeface="Arial" panose="020B0604020202020204" pitchFamily="34" charset="0"/>
              </a:rPr>
              <a:t>Static </a:t>
            </a:r>
            <a:r>
              <a:rPr lang="en-US" sz="1600">
                <a:latin typeface="Arial" panose="020B0604020202020204" pitchFamily="34" charset="0"/>
                <a:cs typeface="Arial" panose="020B0604020202020204" pitchFamily="34" charset="0"/>
              </a:rPr>
              <a:t>variables</a:t>
            </a:r>
          </a:p>
          <a:p>
            <a:pPr lvl="1"/>
            <a:r>
              <a:rPr lang="en-US" sz="1600" smtClean="0">
                <a:latin typeface="Arial" panose="020B0604020202020204" pitchFamily="34" charset="0"/>
                <a:cs typeface="Arial" panose="020B0604020202020204" pitchFamily="34" charset="0"/>
              </a:rPr>
              <a:t>Static </a:t>
            </a:r>
            <a:r>
              <a:rPr lang="en-US" sz="1600">
                <a:latin typeface="Arial" panose="020B0604020202020204" pitchFamily="34" charset="0"/>
                <a:cs typeface="Arial" panose="020B0604020202020204" pitchFamily="34" charset="0"/>
              </a:rPr>
              <a:t>data </a:t>
            </a:r>
            <a:r>
              <a:rPr lang="en-US" sz="1600" smtClean="0">
                <a:latin typeface="Arial" panose="020B0604020202020204" pitchFamily="34" charset="0"/>
                <a:cs typeface="Arial" panose="020B0604020202020204" pitchFamily="34" charset="0"/>
              </a:rPr>
              <a:t>members</a:t>
            </a:r>
          </a:p>
          <a:p>
            <a:pPr lvl="2"/>
            <a:r>
              <a:rPr lang="en-US" sz="1400" smtClean="0">
                <a:latin typeface="Arial" panose="020B0604020202020204" pitchFamily="34" charset="0"/>
                <a:cs typeface="Arial" panose="020B0604020202020204" pitchFamily="34" charset="0"/>
              </a:rPr>
              <a:t>Consider replacing with non-static data member in the container!</a:t>
            </a:r>
            <a:endParaRPr lang="en-US" sz="1400">
              <a:latin typeface="Arial" panose="020B0604020202020204" pitchFamily="34" charset="0"/>
              <a:cs typeface="Arial" panose="020B0604020202020204" pitchFamily="34" charset="0"/>
            </a:endParaRPr>
          </a:p>
          <a:p>
            <a:pPr lvl="1"/>
            <a:r>
              <a:rPr lang="en-US" sz="1600" smtClean="0">
                <a:latin typeface="Arial" panose="020B0604020202020204" pitchFamily="34" charset="0"/>
                <a:cs typeface="Arial" panose="020B0604020202020204" pitchFamily="34" charset="0"/>
              </a:rPr>
              <a:t>Singletons – considered anti-pattern last 10-15 years</a:t>
            </a:r>
            <a:endParaRPr lang="en-US" sz="1600">
              <a:latin typeface="Arial" panose="020B0604020202020204" pitchFamily="34" charset="0"/>
              <a:cs typeface="Arial" panose="020B0604020202020204" pitchFamily="34" charset="0"/>
            </a:endParaRPr>
          </a:p>
          <a:p>
            <a:pPr lvl="2" algn="just"/>
            <a:r>
              <a:rPr lang="en-US" sz="1300">
                <a:solidFill>
                  <a:srgbClr val="404040"/>
                </a:solidFill>
                <a:latin typeface="Arial" pitchFamily="34" charset="0"/>
                <a:cs typeface="Arial" pitchFamily="34" charset="0"/>
              </a:rPr>
              <a:t>Strive to be </a:t>
            </a:r>
            <a:r>
              <a:rPr lang="en-US" sz="1300">
                <a:solidFill>
                  <a:srgbClr val="00B050"/>
                </a:solidFill>
                <a:latin typeface="Arial" pitchFamily="34" charset="0"/>
                <a:cs typeface="Arial" pitchFamily="34" charset="0"/>
              </a:rPr>
              <a:t>able</a:t>
            </a:r>
            <a:r>
              <a:rPr lang="en-US" sz="1300">
                <a:solidFill>
                  <a:srgbClr val="404040"/>
                </a:solidFill>
                <a:latin typeface="Arial" pitchFamily="34" charset="0"/>
                <a:cs typeface="Arial" pitchFamily="34" charset="0"/>
              </a:rPr>
              <a:t> to </a:t>
            </a:r>
            <a:r>
              <a:rPr lang="en-US" sz="1300">
                <a:solidFill>
                  <a:srgbClr val="00B050"/>
                </a:solidFill>
                <a:latin typeface="Arial" pitchFamily="34" charset="0"/>
                <a:cs typeface="Arial" pitchFamily="34" charset="0"/>
              </a:rPr>
              <a:t>instantiate a portion</a:t>
            </a:r>
            <a:r>
              <a:rPr lang="en-US" sz="1300">
                <a:solidFill>
                  <a:srgbClr val="404040"/>
                </a:solidFill>
                <a:latin typeface="Arial" pitchFamily="34" charset="0"/>
                <a:cs typeface="Arial" pitchFamily="34" charset="0"/>
              </a:rPr>
              <a:t> of the application/component in </a:t>
            </a:r>
            <a:r>
              <a:rPr lang="en-US" sz="1300" smtClean="0">
                <a:solidFill>
                  <a:srgbClr val="404040"/>
                </a:solidFill>
                <a:latin typeface="Arial" pitchFamily="34" charset="0"/>
                <a:cs typeface="Arial" pitchFamily="34" charset="0"/>
              </a:rPr>
              <a:t>isolation</a:t>
            </a:r>
            <a:endParaRPr lang="en-US" sz="1300">
              <a:solidFill>
                <a:srgbClr val="404040"/>
              </a:solidFill>
              <a:latin typeface="Arial" pitchFamily="34" charset="0"/>
              <a:cs typeface="Arial" pitchFamily="34" charset="0"/>
            </a:endParaRPr>
          </a:p>
          <a:p>
            <a:pPr lvl="1" algn="just"/>
            <a:r>
              <a:rPr lang="en-US" sz="1600" i="1">
                <a:solidFill>
                  <a:srgbClr val="404040"/>
                </a:solidFill>
                <a:latin typeface="Arial" pitchFamily="34" charset="0"/>
                <a:cs typeface="Arial" pitchFamily="34" charset="0"/>
              </a:rPr>
              <a:t>void foo(void</a:t>
            </a:r>
            <a:r>
              <a:rPr lang="en-US" sz="1600" i="1" smtClean="0">
                <a:solidFill>
                  <a:srgbClr val="404040"/>
                </a:solidFill>
                <a:latin typeface="Arial" pitchFamily="34" charset="0"/>
                <a:cs typeface="Arial" pitchFamily="34" charset="0"/>
              </a:rPr>
              <a:t>)</a:t>
            </a:r>
            <a:r>
              <a:rPr lang="en-US" sz="1600" smtClean="0">
                <a:solidFill>
                  <a:srgbClr val="404040"/>
                </a:solidFill>
                <a:latin typeface="Arial" pitchFamily="34" charset="0"/>
                <a:cs typeface="Arial" pitchFamily="34" charset="0"/>
              </a:rPr>
              <a:t>; or </a:t>
            </a:r>
            <a:r>
              <a:rPr lang="en-US" sz="1600" i="1" smtClean="0">
                <a:solidFill>
                  <a:srgbClr val="404040"/>
                </a:solidFill>
                <a:latin typeface="Arial" pitchFamily="34" charset="0"/>
                <a:cs typeface="Arial" pitchFamily="34" charset="0"/>
              </a:rPr>
              <a:t>void foo(input)</a:t>
            </a:r>
            <a:endParaRPr lang="en-US" sz="1600" i="1">
              <a:solidFill>
                <a:srgbClr val="404040"/>
              </a:solidFill>
              <a:latin typeface="Arial" pitchFamily="34" charset="0"/>
              <a:cs typeface="Arial" pitchFamily="34" charset="0"/>
            </a:endParaRPr>
          </a:p>
          <a:p>
            <a:r>
              <a:rPr lang="en-US" sz="1800" smtClean="0">
                <a:latin typeface="Arial" panose="020B0604020202020204" pitchFamily="34" charset="0"/>
                <a:cs typeface="Arial" panose="020B0604020202020204" pitchFamily="34" charset="0"/>
              </a:rPr>
              <a:t>Too </a:t>
            </a:r>
            <a:r>
              <a:rPr lang="en-US" sz="1800">
                <a:latin typeface="Arial" panose="020B0604020202020204" pitchFamily="34" charset="0"/>
                <a:cs typeface="Arial" panose="020B0604020202020204" pitchFamily="34" charset="0"/>
              </a:rPr>
              <a:t>many control structures</a:t>
            </a:r>
          </a:p>
          <a:p>
            <a:pPr lvl="1"/>
            <a:r>
              <a:rPr lang="en-US" sz="1600" smtClean="0">
                <a:latin typeface="Arial" panose="020B0604020202020204" pitchFamily="34" charset="0"/>
                <a:cs typeface="Arial" panose="020B0604020202020204" pitchFamily="34" charset="0"/>
              </a:rPr>
              <a:t>Nesting </a:t>
            </a:r>
            <a:r>
              <a:rPr lang="en-US" sz="1600">
                <a:latin typeface="Arial" panose="020B0604020202020204" pitchFamily="34" charset="0"/>
                <a:cs typeface="Arial" panose="020B0604020202020204" pitchFamily="34" charset="0"/>
              </a:rPr>
              <a:t>if/switch/loops</a:t>
            </a:r>
          </a:p>
          <a:p>
            <a:pPr lvl="1"/>
            <a:r>
              <a:rPr lang="en-US" sz="1600" smtClean="0">
                <a:latin typeface="Arial" panose="020B0604020202020204" pitchFamily="34" charset="0"/>
                <a:cs typeface="Arial" panose="020B0604020202020204" pitchFamily="34" charset="0"/>
              </a:rPr>
              <a:t>“</a:t>
            </a:r>
            <a:r>
              <a:rPr lang="en-US" sz="1600">
                <a:latin typeface="Arial" panose="020B0604020202020204" pitchFamily="34" charset="0"/>
                <a:cs typeface="Arial" panose="020B0604020202020204" pitchFamily="34" charset="0"/>
              </a:rPr>
              <a:t>goto”-like / “spaghetti” code (can exist even without a goto statement</a:t>
            </a:r>
            <a:r>
              <a:rPr lang="en-US" sz="16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Duplications or </a:t>
            </a:r>
            <a:r>
              <a:rPr lang="en-US" sz="1800" smtClean="0">
                <a:latin typeface="Arial" panose="020B0604020202020204" pitchFamily="34" charset="0"/>
                <a:cs typeface="Arial" panose="020B0604020202020204" pitchFamily="34" charset="0"/>
              </a:rPr>
              <a:t>near-duplications</a:t>
            </a:r>
            <a:endParaRPr lang="en-US" sz="1800">
              <a:latin typeface="Arial" panose="020B0604020202020204" pitchFamily="34" charset="0"/>
              <a:cs typeface="Arial" panose="020B0604020202020204" pitchFamily="34" charset="0"/>
            </a:endParaRPr>
          </a:p>
          <a:p>
            <a:pPr lvl="1"/>
            <a:r>
              <a:rPr lang="en-US" sz="1600">
                <a:latin typeface="Arial" panose="020B0604020202020204" pitchFamily="34" charset="0"/>
                <a:cs typeface="Arial" panose="020B0604020202020204" pitchFamily="34" charset="0"/>
              </a:rPr>
              <a:t>Code </a:t>
            </a:r>
            <a:r>
              <a:rPr lang="en-US" sz="1600" b="1" i="1">
                <a:latin typeface="Arial" panose="020B0604020202020204" pitchFamily="34" charset="0"/>
                <a:cs typeface="Arial" panose="020B0604020202020204" pitchFamily="34" charset="0"/>
              </a:rPr>
              <a:t>reuse</a:t>
            </a:r>
            <a:r>
              <a:rPr lang="en-US" sz="1600">
                <a:latin typeface="Arial" panose="020B0604020202020204" pitchFamily="34" charset="0"/>
                <a:cs typeface="Arial" panose="020B0604020202020204" pitchFamily="34" charset="0"/>
              </a:rPr>
              <a:t> vs </a:t>
            </a:r>
            <a:r>
              <a:rPr lang="en-US" sz="1600" b="1" i="1">
                <a:latin typeface="Arial" panose="020B0604020202020204" pitchFamily="34" charset="0"/>
                <a:cs typeface="Arial" panose="020B0604020202020204" pitchFamily="34" charset="0"/>
              </a:rPr>
              <a:t>repetition</a:t>
            </a:r>
            <a:endParaRPr lang="en-US" sz="1600">
              <a:latin typeface="Arial" panose="020B0604020202020204" pitchFamily="34" charset="0"/>
              <a:cs typeface="Arial" panose="020B0604020202020204" pitchFamily="34" charset="0"/>
            </a:endParaRPr>
          </a:p>
          <a:p>
            <a:pPr lvl="1"/>
            <a:r>
              <a:rPr lang="en-US" sz="1600">
                <a:latin typeface="Arial" panose="020B0604020202020204" pitchFamily="34" charset="0"/>
                <a:cs typeface="Arial" panose="020B0604020202020204" pitchFamily="34" charset="0"/>
              </a:rPr>
              <a:t>Duplications that are perfect or can be parameterized become methods with respective parameters</a:t>
            </a:r>
          </a:p>
          <a:p>
            <a:pPr lvl="1"/>
            <a:r>
              <a:rPr lang="en-US" sz="1600">
                <a:latin typeface="Arial" panose="020B0604020202020204" pitchFamily="34" charset="0"/>
                <a:cs typeface="Arial" panose="020B0604020202020204" pitchFamily="34" charset="0"/>
              </a:rPr>
              <a:t>Duplications in high-level steps can be refactored to </a:t>
            </a:r>
            <a:r>
              <a:rPr lang="en-US" sz="1600" b="1" i="1">
                <a:latin typeface="Arial" panose="020B0604020202020204" pitchFamily="34" charset="0"/>
                <a:cs typeface="Arial" panose="020B0604020202020204" pitchFamily="34" charset="0"/>
              </a:rPr>
              <a:t>Template method </a:t>
            </a:r>
            <a:r>
              <a:rPr lang="en-US" sz="1600" b="1" i="1" smtClean="0">
                <a:latin typeface="Arial" panose="020B0604020202020204" pitchFamily="34" charset="0"/>
                <a:cs typeface="Arial" panose="020B0604020202020204" pitchFamily="34" charset="0"/>
              </a:rPr>
              <a:t>pattern</a:t>
            </a:r>
            <a:endParaRPr lang="en-US" sz="1600" i="1">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Smells</a:t>
            </a:r>
            <a:br>
              <a:rPr lang="en-US" sz="2000" i="1">
                <a:solidFill>
                  <a:srgbClr val="404040"/>
                </a:solidFill>
                <a:latin typeface="Century" pitchFamily="18" charset="0"/>
              </a:rPr>
            </a:br>
            <a:r>
              <a:rPr lang="en-US" smtClean="0">
                <a:solidFill>
                  <a:srgbClr val="404040"/>
                </a:solidFill>
                <a:latin typeface="Century" pitchFamily="18" charset="0"/>
              </a:rPr>
              <a:t>General</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4202706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105400"/>
          </a:xfrm>
        </p:spPr>
        <p:txBody>
          <a:bodyPr>
            <a:noAutofit/>
          </a:bodyPr>
          <a:lstStyle/>
          <a:p>
            <a:r>
              <a:rPr lang="en-US" sz="2000">
                <a:latin typeface="Arial" panose="020B0604020202020204" pitchFamily="34" charset="0"/>
                <a:cs typeface="Arial" panose="020B0604020202020204" pitchFamily="34" charset="0"/>
              </a:rPr>
              <a:t>Too long functions/methods</a:t>
            </a:r>
          </a:p>
          <a:p>
            <a:pPr lvl="1"/>
            <a:r>
              <a:rPr lang="en-US" sz="1800">
                <a:latin typeface="Arial" panose="020B0604020202020204" pitchFamily="34" charset="0"/>
                <a:cs typeface="Arial" panose="020B0604020202020204" pitchFamily="34" charset="0"/>
              </a:rPr>
              <a:t>Split into smaller well-named functions, </a:t>
            </a:r>
            <a:r>
              <a:rPr lang="en-US" sz="1800" i="1">
                <a:latin typeface="Arial" panose="020B0604020202020204" pitchFamily="34" charset="0"/>
                <a:cs typeface="Arial" panose="020B0604020202020204" pitchFamily="34" charset="0"/>
              </a:rPr>
              <a:t>even if they end up used only once</a:t>
            </a:r>
          </a:p>
          <a:p>
            <a:r>
              <a:rPr lang="en-US" sz="2000" smtClean="0">
                <a:latin typeface="Arial" panose="020B0604020202020204" pitchFamily="34" charset="0"/>
                <a:cs typeface="Arial" panose="020B0604020202020204" pitchFamily="34" charset="0"/>
              </a:rPr>
              <a:t>Too </a:t>
            </a:r>
            <a:r>
              <a:rPr lang="en-US" sz="2000">
                <a:latin typeface="Arial" panose="020B0604020202020204" pitchFamily="34" charset="0"/>
                <a:cs typeface="Arial" panose="020B0604020202020204" pitchFamily="34" charset="0"/>
              </a:rPr>
              <a:t>many function/method parameters</a:t>
            </a:r>
          </a:p>
          <a:p>
            <a:pPr lvl="1" algn="just"/>
            <a:r>
              <a:rPr lang="en-US" sz="1800">
                <a:solidFill>
                  <a:srgbClr val="404040"/>
                </a:solidFill>
                <a:latin typeface="Arial" pitchFamily="34" charset="0"/>
                <a:cs typeface="Arial" pitchFamily="34" charset="0"/>
              </a:rPr>
              <a:t>Group them into </a:t>
            </a:r>
            <a:r>
              <a:rPr lang="en-US" sz="1800" smtClean="0">
                <a:solidFill>
                  <a:srgbClr val="404040"/>
                </a:solidFill>
                <a:latin typeface="Arial" pitchFamily="34" charset="0"/>
                <a:cs typeface="Arial" pitchFamily="34" charset="0"/>
              </a:rPr>
              <a:t>classes. Example:</a:t>
            </a:r>
            <a:endParaRPr lang="en-US" sz="1800">
              <a:solidFill>
                <a:srgbClr val="404040"/>
              </a:solidFill>
              <a:latin typeface="Arial" pitchFamily="34" charset="0"/>
              <a:cs typeface="Arial" pitchFamily="34" charset="0"/>
            </a:endParaRPr>
          </a:p>
          <a:p>
            <a:pPr marL="594360" lvl="2" indent="0" algn="just">
              <a:buNone/>
            </a:pPr>
            <a:r>
              <a:rPr lang="en-US" sz="1800" i="1" smtClean="0">
                <a:solidFill>
                  <a:srgbClr val="C00000"/>
                </a:solidFill>
                <a:latin typeface="Arial" pitchFamily="34" charset="0"/>
                <a:cs typeface="Arial" pitchFamily="34" charset="0"/>
              </a:rPr>
              <a:t>void </a:t>
            </a:r>
            <a:r>
              <a:rPr lang="en-US" sz="1800" i="1">
                <a:solidFill>
                  <a:srgbClr val="C00000"/>
                </a:solidFill>
                <a:latin typeface="Arial" pitchFamily="34" charset="0"/>
                <a:cs typeface="Arial" pitchFamily="34" charset="0"/>
              </a:rPr>
              <a:t>drawLine(double x1, double y1, double x2, double y2);</a:t>
            </a:r>
          </a:p>
          <a:p>
            <a:pPr marL="594360" lvl="2" indent="0" algn="just">
              <a:buNone/>
            </a:pPr>
            <a:r>
              <a:rPr lang="en-US" sz="1800" i="1">
                <a:solidFill>
                  <a:srgbClr val="00B050"/>
                </a:solidFill>
                <a:latin typeface="Arial" pitchFamily="34" charset="0"/>
                <a:cs typeface="Arial" pitchFamily="34" charset="0"/>
              </a:rPr>
              <a:t>void drawLine(const Coord2D&amp; from, const Coord2D&amp; to);</a:t>
            </a:r>
          </a:p>
          <a:p>
            <a:pPr lvl="1" algn="just"/>
            <a:r>
              <a:rPr lang="en-US" sz="1800">
                <a:solidFill>
                  <a:srgbClr val="404040"/>
                </a:solidFill>
                <a:latin typeface="Arial" pitchFamily="34" charset="0"/>
                <a:cs typeface="Arial" pitchFamily="34" charset="0"/>
              </a:rPr>
              <a:t>Consider SRP</a:t>
            </a:r>
          </a:p>
          <a:p>
            <a:pPr algn="just"/>
            <a:r>
              <a:rPr lang="en-US" sz="2000" smtClean="0">
                <a:latin typeface="Arial" panose="020B0604020202020204" pitchFamily="34" charset="0"/>
                <a:cs typeface="Arial" panose="020B0604020202020204" pitchFamily="34" charset="0"/>
              </a:rPr>
              <a:t>Raw arrays</a:t>
            </a:r>
          </a:p>
          <a:p>
            <a:pPr algn="just"/>
            <a:r>
              <a:rPr lang="en-US" sz="2000" smtClean="0">
                <a:latin typeface="Arial" panose="020B0604020202020204" pitchFamily="34" charset="0"/>
                <a:cs typeface="Arial" panose="020B0604020202020204" pitchFamily="34" charset="0"/>
              </a:rPr>
              <a:t>Writing code that isn’t needed</a:t>
            </a:r>
            <a:endParaRPr lang="en-US" sz="200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Writing </a:t>
            </a:r>
            <a:r>
              <a:rPr lang="en-US" sz="2000">
                <a:latin typeface="Arial" panose="020B0604020202020204" pitchFamily="34" charset="0"/>
                <a:cs typeface="Arial" panose="020B0604020202020204" pitchFamily="34" charset="0"/>
              </a:rPr>
              <a:t>code with the sole purpose to “silence” the compiler / </a:t>
            </a:r>
            <a:r>
              <a:rPr lang="en-US" sz="2000" smtClean="0">
                <a:latin typeface="Arial" panose="020B0604020202020204" pitchFamily="34" charset="0"/>
                <a:cs typeface="Arial" panose="020B0604020202020204" pitchFamily="34" charset="0"/>
              </a:rPr>
              <a:t>Coverity</a:t>
            </a:r>
          </a:p>
          <a:p>
            <a:r>
              <a:rPr lang="en-US" sz="2000" smtClean="0">
                <a:latin typeface="Arial" panose="020B0604020202020204" pitchFamily="34" charset="0"/>
                <a:cs typeface="Arial" panose="020B0604020202020204" pitchFamily="34" charset="0"/>
              </a:rPr>
              <a:t>Preparing </a:t>
            </a:r>
            <a:r>
              <a:rPr lang="en-US" sz="2000">
                <a:latin typeface="Arial" panose="020B0604020202020204" pitchFamily="34" charset="0"/>
                <a:cs typeface="Arial" panose="020B0604020202020204" pitchFamily="34" charset="0"/>
              </a:rPr>
              <a:t>to call a function/method</a:t>
            </a:r>
          </a:p>
          <a:p>
            <a:pPr lvl="1"/>
            <a:r>
              <a:rPr lang="en-US" sz="1800" smtClean="0">
                <a:latin typeface="Arial" panose="020B0604020202020204" pitchFamily="34" charset="0"/>
                <a:cs typeface="Arial" panose="020B0604020202020204" pitchFamily="34" charset="0"/>
              </a:rPr>
              <a:t>Always </a:t>
            </a:r>
            <a:r>
              <a:rPr lang="en-US" sz="1800">
                <a:latin typeface="Arial" panose="020B0604020202020204" pitchFamily="34" charset="0"/>
                <a:cs typeface="Arial" panose="020B0604020202020204" pitchFamily="34" charset="0"/>
              </a:rPr>
              <a:t>(nearly) the same code called before calling a </a:t>
            </a:r>
            <a:r>
              <a:rPr lang="en-US" sz="1800" smtClean="0">
                <a:latin typeface="Arial" panose="020B0604020202020204" pitchFamily="34" charset="0"/>
                <a:cs typeface="Arial" panose="020B0604020202020204" pitchFamily="34" charset="0"/>
              </a:rPr>
              <a:t>function/method</a:t>
            </a: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Smells</a:t>
            </a:r>
            <a:br>
              <a:rPr lang="en-US" sz="2000" i="1">
                <a:solidFill>
                  <a:srgbClr val="404040"/>
                </a:solidFill>
                <a:latin typeface="Century" pitchFamily="18" charset="0"/>
              </a:rPr>
            </a:br>
            <a:r>
              <a:rPr lang="en-US" smtClean="0">
                <a:solidFill>
                  <a:srgbClr val="404040"/>
                </a:solidFill>
                <a:latin typeface="Century" pitchFamily="18" charset="0"/>
              </a:rPr>
              <a:t>General (2)</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8358354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105400"/>
          </a:xfrm>
        </p:spPr>
        <p:txBody>
          <a:bodyPr>
            <a:normAutofit lnSpcReduction="10000"/>
          </a:bodyPr>
          <a:lstStyle/>
          <a:p>
            <a:r>
              <a:rPr lang="en-US" sz="2200">
                <a:solidFill>
                  <a:srgbClr val="C00000"/>
                </a:solidFill>
                <a:latin typeface="Arial" panose="020B0604020202020204" pitchFamily="34" charset="0"/>
                <a:cs typeface="Arial" panose="020B0604020202020204" pitchFamily="34" charset="0"/>
              </a:rPr>
              <a:t>Exact</a:t>
            </a:r>
            <a:r>
              <a:rPr lang="en-US" sz="2200">
                <a:latin typeface="Arial" panose="020B0604020202020204" pitchFamily="34" charset="0"/>
                <a:cs typeface="Arial" panose="020B0604020202020204" pitchFamily="34" charset="0"/>
              </a:rPr>
              <a:t> floating(double) checks</a:t>
            </a:r>
          </a:p>
          <a:p>
            <a:pPr lvl="1"/>
            <a:r>
              <a:rPr lang="en-US" sz="1900">
                <a:latin typeface="Arial" panose="020B0604020202020204" pitchFamily="34" charset="0"/>
                <a:cs typeface="Arial" panose="020B0604020202020204" pitchFamily="34" charset="0"/>
              </a:rPr>
              <a:t>Using </a:t>
            </a:r>
            <a:r>
              <a:rPr lang="en-US" sz="1900" i="1">
                <a:solidFill>
                  <a:srgbClr val="C00000"/>
                </a:solidFill>
                <a:latin typeface="Arial" panose="020B0604020202020204" pitchFamily="34" charset="0"/>
                <a:cs typeface="Arial" panose="020B0604020202020204" pitchFamily="34" charset="0"/>
              </a:rPr>
              <a:t>==</a:t>
            </a:r>
            <a:r>
              <a:rPr lang="en-US" sz="1900">
                <a:latin typeface="Arial" panose="020B0604020202020204" pitchFamily="34" charset="0"/>
                <a:cs typeface="Arial" panose="020B0604020202020204" pitchFamily="34" charset="0"/>
              </a:rPr>
              <a:t> or </a:t>
            </a:r>
            <a:r>
              <a:rPr lang="en-US" sz="1900" i="1">
                <a:solidFill>
                  <a:srgbClr val="C00000"/>
                </a:solidFill>
                <a:latin typeface="Arial" panose="020B0604020202020204" pitchFamily="34" charset="0"/>
                <a:cs typeface="Arial" panose="020B0604020202020204" pitchFamily="34" charset="0"/>
              </a:rPr>
              <a:t>!=</a:t>
            </a:r>
            <a:r>
              <a:rPr lang="en-US" sz="1900">
                <a:latin typeface="Arial" panose="020B0604020202020204" pitchFamily="34" charset="0"/>
                <a:cs typeface="Arial" panose="020B0604020202020204" pitchFamily="34" charset="0"/>
              </a:rPr>
              <a:t> to compare floats/doubles </a:t>
            </a:r>
            <a:r>
              <a:rPr lang="en-US" sz="1900" smtClean="0">
                <a:latin typeface="Arial" pitchFamily="34" charset="0"/>
                <a:cs typeface="Arial" pitchFamily="34" charset="0"/>
              </a:rPr>
              <a:t>Dead </a:t>
            </a:r>
            <a:r>
              <a:rPr lang="en-US" sz="1900">
                <a:latin typeface="Arial" pitchFamily="34" charset="0"/>
                <a:cs typeface="Arial" pitchFamily="34" charset="0"/>
              </a:rPr>
              <a:t>code, commented-out code, etc.</a:t>
            </a:r>
          </a:p>
          <a:p>
            <a:r>
              <a:rPr lang="en-US" sz="2200" smtClean="0">
                <a:latin typeface="Arial" panose="020B0604020202020204" pitchFamily="34" charset="0"/>
                <a:cs typeface="Arial" panose="020B0604020202020204" pitchFamily="34" charset="0"/>
              </a:rPr>
              <a:t>Relying </a:t>
            </a:r>
            <a:r>
              <a:rPr lang="en-US" sz="2200">
                <a:latin typeface="Arial" panose="020B0604020202020204" pitchFamily="34" charset="0"/>
                <a:cs typeface="Arial" panose="020B0604020202020204" pitchFamily="34" charset="0"/>
              </a:rPr>
              <a:t>on indirect </a:t>
            </a:r>
            <a:r>
              <a:rPr lang="en-US" sz="2200" b="1" i="1">
                <a:latin typeface="Arial" panose="020B0604020202020204" pitchFamily="34" charset="0"/>
                <a:cs typeface="Arial" panose="020B0604020202020204" pitchFamily="34" charset="0"/>
              </a:rPr>
              <a:t>#include</a:t>
            </a:r>
            <a:r>
              <a:rPr lang="en-US" sz="2200">
                <a:latin typeface="Arial" panose="020B0604020202020204" pitchFamily="34" charset="0"/>
                <a:cs typeface="Arial" panose="020B0604020202020204" pitchFamily="34" charset="0"/>
              </a:rPr>
              <a:t>-s for types we directly use</a:t>
            </a:r>
          </a:p>
          <a:p>
            <a:pPr lvl="1"/>
            <a:r>
              <a:rPr lang="en-US" sz="1900">
                <a:latin typeface="Arial" panose="020B0604020202020204" pitchFamily="34" charset="0"/>
                <a:cs typeface="Arial" panose="020B0604020202020204" pitchFamily="34" charset="0"/>
              </a:rPr>
              <a:t>The header that includes them may stop doing so and our code might break!</a:t>
            </a:r>
          </a:p>
          <a:p>
            <a:pPr lvl="1"/>
            <a:r>
              <a:rPr lang="en-US" sz="1900">
                <a:latin typeface="Arial" panose="020B0604020202020204" pitchFamily="34" charset="0"/>
                <a:cs typeface="Arial" panose="020B0604020202020204" pitchFamily="34" charset="0"/>
              </a:rPr>
              <a:t>Exception to this rule is types of parameters/return values in overridden virtual methods </a:t>
            </a:r>
            <a:endParaRPr lang="en-US" sz="1900" smtClean="0">
              <a:latin typeface="Arial" panose="020B0604020202020204" pitchFamily="34" charset="0"/>
              <a:cs typeface="Arial" panose="020B0604020202020204" pitchFamily="34" charset="0"/>
            </a:endParaRPr>
          </a:p>
          <a:p>
            <a:r>
              <a:rPr lang="en-US" sz="2200" b="1" i="1" smtClean="0">
                <a:solidFill>
                  <a:srgbClr val="C00000"/>
                </a:solidFill>
                <a:latin typeface="Arial" panose="020B0604020202020204" pitchFamily="34" charset="0"/>
                <a:cs typeface="Arial" panose="020B0604020202020204" pitchFamily="34" charset="0"/>
              </a:rPr>
              <a:t>using</a:t>
            </a:r>
            <a:r>
              <a:rPr lang="en-US" sz="2200" smtClean="0">
                <a:latin typeface="Arial" panose="020B0604020202020204" pitchFamily="34" charset="0"/>
                <a:cs typeface="Arial" panose="020B0604020202020204" pitchFamily="34" charset="0"/>
              </a:rPr>
              <a:t>-directives </a:t>
            </a:r>
            <a:r>
              <a:rPr lang="en-US" sz="2200">
                <a:solidFill>
                  <a:srgbClr val="C00000"/>
                </a:solidFill>
                <a:latin typeface="Arial" panose="020B0604020202020204" pitchFamily="34" charset="0"/>
                <a:cs typeface="Arial" panose="020B0604020202020204" pitchFamily="34" charset="0"/>
              </a:rPr>
              <a:t>in </a:t>
            </a:r>
            <a:r>
              <a:rPr lang="en-US" sz="2200" smtClean="0">
                <a:solidFill>
                  <a:srgbClr val="C00000"/>
                </a:solidFill>
                <a:latin typeface="Arial" panose="020B0604020202020204" pitchFamily="34" charset="0"/>
                <a:cs typeface="Arial" panose="020B0604020202020204" pitchFamily="34" charset="0"/>
              </a:rPr>
              <a:t>headers</a:t>
            </a:r>
            <a:r>
              <a:rPr lang="en-US" sz="2200" smtClean="0">
                <a:latin typeface="Arial" panose="020B0604020202020204" pitchFamily="34" charset="0"/>
                <a:cs typeface="Arial" panose="020B0604020202020204" pitchFamily="34" charset="0"/>
              </a:rPr>
              <a:t> (i.e. </a:t>
            </a:r>
            <a:r>
              <a:rPr lang="en-US" sz="2200" i="1" smtClean="0">
                <a:latin typeface="Arial" panose="020B0604020202020204" pitchFamily="34" charset="0"/>
                <a:cs typeface="Arial" panose="020B0604020202020204" pitchFamily="34" charset="0"/>
              </a:rPr>
              <a:t>using namespace std;</a:t>
            </a:r>
            <a:r>
              <a:rPr lang="en-US" sz="2200" smtClean="0">
                <a:latin typeface="Arial" panose="020B0604020202020204" pitchFamily="34" charset="0"/>
                <a:cs typeface="Arial" panose="020B0604020202020204" pitchFamily="34" charset="0"/>
              </a:rPr>
              <a:t>)</a:t>
            </a:r>
            <a:endParaRPr lang="en-US" sz="2200">
              <a:latin typeface="Arial" panose="020B0604020202020204" pitchFamily="34" charset="0"/>
              <a:cs typeface="Arial" panose="020B0604020202020204" pitchFamily="34" charset="0"/>
            </a:endParaRPr>
          </a:p>
          <a:p>
            <a:r>
              <a:rPr lang="en-US" sz="2200" smtClean="0">
                <a:latin typeface="Arial" panose="020B0604020202020204" pitchFamily="34" charset="0"/>
                <a:cs typeface="Arial" panose="020B0604020202020204" pitchFamily="34" charset="0"/>
              </a:rPr>
              <a:t>Checking for </a:t>
            </a:r>
            <a:r>
              <a:rPr lang="en-US" sz="2200" b="1" smtClean="0">
                <a:latin typeface="Arial" panose="020B0604020202020204" pitchFamily="34" charset="0"/>
                <a:cs typeface="Arial" panose="020B0604020202020204" pitchFamily="34" charset="0"/>
              </a:rPr>
              <a:t>null</a:t>
            </a:r>
            <a:r>
              <a:rPr lang="en-US" sz="2200" smtClean="0">
                <a:latin typeface="Arial" panose="020B0604020202020204" pitchFamily="34" charset="0"/>
                <a:cs typeface="Arial" panose="020B0604020202020204" pitchFamily="34" charset="0"/>
              </a:rPr>
              <a:t> pointer before </a:t>
            </a:r>
            <a:r>
              <a:rPr lang="en-US" sz="2200" b="1" smtClean="0">
                <a:latin typeface="Arial" panose="020B0604020202020204" pitchFamily="34" charset="0"/>
                <a:cs typeface="Arial" panose="020B0604020202020204" pitchFamily="34" charset="0"/>
              </a:rPr>
              <a:t>delete</a:t>
            </a:r>
            <a:endParaRPr lang="en-US" sz="2200">
              <a:latin typeface="Arial" panose="020B0604020202020204" pitchFamily="34" charset="0"/>
              <a:cs typeface="Arial" panose="020B0604020202020204" pitchFamily="34" charset="0"/>
            </a:endParaRPr>
          </a:p>
          <a:p>
            <a:r>
              <a:rPr lang="en-US" sz="2200" smtClean="0">
                <a:latin typeface="Arial" panose="020B0604020202020204" pitchFamily="34" charset="0"/>
                <a:cs typeface="Arial" panose="020B0604020202020204" pitchFamily="34" charset="0"/>
              </a:rPr>
              <a:t>Multiple classes per translation unit</a:t>
            </a:r>
          </a:p>
          <a:p>
            <a:r>
              <a:rPr lang="en-US" sz="2200" smtClean="0">
                <a:latin typeface="Arial" panose="020B0604020202020204" pitchFamily="34" charset="0"/>
                <a:cs typeface="Arial" panose="020B0604020202020204" pitchFamily="34" charset="0"/>
              </a:rPr>
              <a:t>Too </a:t>
            </a:r>
            <a:r>
              <a:rPr lang="en-US" sz="2200">
                <a:latin typeface="Arial" panose="020B0604020202020204" pitchFamily="34" charset="0"/>
                <a:cs typeface="Arial" panose="020B0604020202020204" pitchFamily="34" charset="0"/>
              </a:rPr>
              <a:t>many </a:t>
            </a:r>
            <a:r>
              <a:rPr lang="en-US" sz="2200" smtClean="0">
                <a:latin typeface="Arial" panose="020B0604020202020204" pitchFamily="34" charset="0"/>
                <a:cs typeface="Arial" panose="020B0604020202020204" pitchFamily="34" charset="0"/>
              </a:rPr>
              <a:t>comments</a:t>
            </a:r>
          </a:p>
          <a:p>
            <a:pPr lvl="1"/>
            <a:r>
              <a:rPr lang="en-US" sz="1800" smtClean="0">
                <a:latin typeface="Arial" panose="020B0604020202020204" pitchFamily="34" charset="0"/>
                <a:cs typeface="Arial" panose="020B0604020202020204" pitchFamily="34" charset="0"/>
              </a:rPr>
              <a:t>Usually a symptom of hard-to-understand, hard-to-maintain code</a:t>
            </a:r>
          </a:p>
          <a:p>
            <a:r>
              <a:rPr lang="en-US" sz="2000">
                <a:latin typeface="Arial" panose="020B0604020202020204" pitchFamily="34" charset="0"/>
                <a:cs typeface="Arial" panose="020B0604020202020204" pitchFamily="34" charset="0"/>
              </a:rPr>
              <a:t>Too </a:t>
            </a:r>
            <a:r>
              <a:rPr lang="en-US" sz="2000" smtClean="0">
                <a:latin typeface="Arial" panose="020B0604020202020204" pitchFamily="34" charset="0"/>
                <a:cs typeface="Arial" panose="020B0604020202020204" pitchFamily="34" charset="0"/>
              </a:rPr>
              <a:t>few comments</a:t>
            </a: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Smells</a:t>
            </a:r>
            <a:br>
              <a:rPr lang="en-US" sz="2000" i="1">
                <a:solidFill>
                  <a:srgbClr val="404040"/>
                </a:solidFill>
                <a:latin typeface="Century" pitchFamily="18" charset="0"/>
              </a:rPr>
            </a:br>
            <a:r>
              <a:rPr lang="en-US" smtClean="0">
                <a:solidFill>
                  <a:srgbClr val="404040"/>
                </a:solidFill>
                <a:latin typeface="Century" pitchFamily="18" charset="0"/>
              </a:rPr>
              <a:t>General (3)</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9280088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77500" lnSpcReduction="20000"/>
          </a:bodyPr>
          <a:lstStyle/>
          <a:p>
            <a:pPr algn="just"/>
            <a:r>
              <a:rPr lang="en-US" sz="2900" smtClean="0">
                <a:solidFill>
                  <a:srgbClr val="404040"/>
                </a:solidFill>
                <a:latin typeface="Arial" pitchFamily="34" charset="0"/>
                <a:cs typeface="Arial" pitchFamily="34" charset="0"/>
              </a:rPr>
              <a:t>Lack </a:t>
            </a:r>
            <a:r>
              <a:rPr lang="en-US" sz="2900">
                <a:solidFill>
                  <a:srgbClr val="404040"/>
                </a:solidFill>
                <a:latin typeface="Arial" pitchFamily="34" charset="0"/>
                <a:cs typeface="Arial" pitchFamily="34" charset="0"/>
              </a:rPr>
              <a:t>of </a:t>
            </a:r>
            <a:r>
              <a:rPr lang="en-US" sz="2900" b="1" i="1">
                <a:solidFill>
                  <a:srgbClr val="404040"/>
                </a:solidFill>
                <a:latin typeface="Arial" pitchFamily="34" charset="0"/>
                <a:cs typeface="Arial" pitchFamily="34" charset="0"/>
              </a:rPr>
              <a:t>virtual destructors</a:t>
            </a:r>
            <a:r>
              <a:rPr lang="en-US" sz="2900">
                <a:solidFill>
                  <a:srgbClr val="404040"/>
                </a:solidFill>
                <a:latin typeface="Arial" pitchFamily="34" charset="0"/>
                <a:cs typeface="Arial" pitchFamily="34" charset="0"/>
              </a:rPr>
              <a:t> for base classes / interfaces</a:t>
            </a:r>
          </a:p>
          <a:p>
            <a:pPr algn="just"/>
            <a:r>
              <a:rPr lang="en-US" sz="2900">
                <a:solidFill>
                  <a:srgbClr val="404040"/>
                </a:solidFill>
                <a:latin typeface="Arial" pitchFamily="34" charset="0"/>
                <a:cs typeface="Arial" pitchFamily="34" charset="0"/>
              </a:rPr>
              <a:t>Base classes depending on their descendants</a:t>
            </a:r>
          </a:p>
          <a:p>
            <a:pPr algn="just"/>
            <a:r>
              <a:rPr lang="en-US" sz="2900" smtClean="0">
                <a:solidFill>
                  <a:srgbClr val="404040"/>
                </a:solidFill>
                <a:latin typeface="Arial" pitchFamily="34" charset="0"/>
                <a:cs typeface="Arial" pitchFamily="34" charset="0"/>
              </a:rPr>
              <a:t>Large </a:t>
            </a:r>
            <a:r>
              <a:rPr lang="en-US" sz="2900">
                <a:solidFill>
                  <a:srgbClr val="404040"/>
                </a:solidFill>
                <a:latin typeface="Arial" pitchFamily="34" charset="0"/>
                <a:cs typeface="Arial" pitchFamily="34" charset="0"/>
              </a:rPr>
              <a:t>classes</a:t>
            </a:r>
          </a:p>
          <a:p>
            <a:pPr lvl="1" algn="just"/>
            <a:r>
              <a:rPr lang="en-US" sz="2600">
                <a:solidFill>
                  <a:srgbClr val="404040"/>
                </a:solidFill>
                <a:latin typeface="Arial" pitchFamily="34" charset="0"/>
                <a:cs typeface="Arial" pitchFamily="34" charset="0"/>
              </a:rPr>
              <a:t>Many attributes/methods probably mean SRP violation</a:t>
            </a:r>
          </a:p>
          <a:p>
            <a:r>
              <a:rPr lang="en-US" sz="2900">
                <a:latin typeface="Arial" panose="020B0604020202020204" pitchFamily="34" charset="0"/>
                <a:cs typeface="Arial" panose="020B0604020202020204" pitchFamily="34" charset="0"/>
              </a:rPr>
              <a:t>“</a:t>
            </a:r>
            <a:r>
              <a:rPr lang="en-US" sz="2900" b="1" i="1">
                <a:latin typeface="Arial" panose="020B0604020202020204" pitchFamily="34" charset="0"/>
                <a:cs typeface="Arial" panose="020B0604020202020204" pitchFamily="34" charset="0"/>
              </a:rPr>
              <a:t>Data classes</a:t>
            </a:r>
            <a:r>
              <a:rPr lang="en-US" sz="2900">
                <a:latin typeface="Arial" panose="020B0604020202020204" pitchFamily="34" charset="0"/>
                <a:cs typeface="Arial" panose="020B0604020202020204" pitchFamily="34" charset="0"/>
              </a:rPr>
              <a:t>” – that have only data members (not to confuse with </a:t>
            </a:r>
            <a:r>
              <a:rPr lang="en-US" sz="2900" b="1" i="1">
                <a:latin typeface="Arial" panose="020B0604020202020204" pitchFamily="34" charset="0"/>
                <a:cs typeface="Arial" panose="020B0604020202020204" pitchFamily="34" charset="0"/>
              </a:rPr>
              <a:t>value classes</a:t>
            </a:r>
            <a:r>
              <a:rPr lang="en-US" sz="2900">
                <a:latin typeface="Arial" panose="020B0604020202020204" pitchFamily="34" charset="0"/>
                <a:cs typeface="Arial" panose="020B0604020202020204" pitchFamily="34" charset="0"/>
              </a:rPr>
              <a:t> like std::string)</a:t>
            </a:r>
            <a:endParaRPr lang="en-US" sz="2700">
              <a:latin typeface="Arial" panose="020B0604020202020204" pitchFamily="34" charset="0"/>
              <a:cs typeface="Arial" panose="020B0604020202020204" pitchFamily="34" charset="0"/>
            </a:endParaRPr>
          </a:p>
          <a:p>
            <a:pPr lvl="1"/>
            <a:r>
              <a:rPr lang="en-US" sz="2600">
                <a:latin typeface="Arial" panose="020B0604020202020204" pitchFamily="34" charset="0"/>
                <a:cs typeface="Arial" panose="020B0604020202020204" pitchFamily="34" charset="0"/>
              </a:rPr>
              <a:t>Except simplest cases like struct Coord (double x, double y) but even then we might want to add constructors, overloaded operators, etc. Indication is repeating user code to clear, verify, operate on those objects – make that repeating user code methods of the </a:t>
            </a:r>
            <a:r>
              <a:rPr lang="en-US" sz="2600" smtClean="0">
                <a:latin typeface="Arial" panose="020B0604020202020204" pitchFamily="34" charset="0"/>
                <a:cs typeface="Arial" panose="020B0604020202020204" pitchFamily="34" charset="0"/>
              </a:rPr>
              <a:t>class!</a:t>
            </a:r>
          </a:p>
          <a:p>
            <a:r>
              <a:rPr lang="en-US" sz="2900" smtClean="0">
                <a:solidFill>
                  <a:srgbClr val="404040"/>
                </a:solidFill>
                <a:latin typeface="Arial" pitchFamily="34" charset="0"/>
                <a:cs typeface="Arial" pitchFamily="34" charset="0"/>
              </a:rPr>
              <a:t>Classes </a:t>
            </a:r>
            <a:r>
              <a:rPr lang="en-US" sz="2900">
                <a:solidFill>
                  <a:srgbClr val="404040"/>
                </a:solidFill>
                <a:latin typeface="Arial" pitchFamily="34" charset="0"/>
                <a:cs typeface="Arial" pitchFamily="34" charset="0"/>
              </a:rPr>
              <a:t>with only / mainly </a:t>
            </a:r>
            <a:r>
              <a:rPr lang="en-US" sz="2900" b="1" i="1">
                <a:solidFill>
                  <a:srgbClr val="404040"/>
                </a:solidFill>
                <a:latin typeface="Arial" pitchFamily="34" charset="0"/>
                <a:cs typeface="Arial" pitchFamily="34" charset="0"/>
              </a:rPr>
              <a:t>static methods </a:t>
            </a:r>
            <a:r>
              <a:rPr lang="en-US" sz="2900">
                <a:solidFill>
                  <a:srgbClr val="404040"/>
                </a:solidFill>
                <a:latin typeface="Arial" pitchFamily="34" charset="0"/>
                <a:cs typeface="Arial" pitchFamily="34" charset="0"/>
              </a:rPr>
              <a:t>in them</a:t>
            </a:r>
          </a:p>
          <a:p>
            <a:pPr algn="just"/>
            <a:r>
              <a:rPr lang="en-US" sz="2900">
                <a:latin typeface="Arial" panose="020B0604020202020204" pitchFamily="34" charset="0"/>
                <a:cs typeface="Arial" panose="020B0604020202020204" pitchFamily="34" charset="0"/>
              </a:rPr>
              <a:t>Exporting class’s internals to the </a:t>
            </a:r>
            <a:r>
              <a:rPr lang="en-US" sz="2900" smtClean="0">
                <a:latin typeface="Arial" panose="020B0604020202020204" pitchFamily="34" charset="0"/>
                <a:cs typeface="Arial" panose="020B0604020202020204" pitchFamily="34" charset="0"/>
              </a:rPr>
              <a:t>user</a:t>
            </a:r>
          </a:p>
          <a:p>
            <a:pPr lvl="1" algn="just"/>
            <a:r>
              <a:rPr lang="en-US" sz="2600" smtClean="0">
                <a:solidFill>
                  <a:srgbClr val="C00000"/>
                </a:solidFill>
                <a:latin typeface="Arial" panose="020B0604020202020204" pitchFamily="34" charset="0"/>
                <a:cs typeface="Arial" panose="020B0604020202020204" pitchFamily="34" charset="0"/>
              </a:rPr>
              <a:t>Public non-const</a:t>
            </a:r>
            <a:r>
              <a:rPr lang="en-US" sz="2600" smtClean="0">
                <a:latin typeface="Arial" panose="020B0604020202020204" pitchFamily="34" charset="0"/>
                <a:cs typeface="Arial" panose="020B0604020202020204" pitchFamily="34" charset="0"/>
              </a:rPr>
              <a:t> data members</a:t>
            </a:r>
          </a:p>
          <a:p>
            <a:pPr lvl="1" algn="just"/>
            <a:r>
              <a:rPr lang="en-US" sz="2600" smtClean="0">
                <a:solidFill>
                  <a:srgbClr val="C00000"/>
                </a:solidFill>
                <a:latin typeface="Arial" panose="020B0604020202020204" pitchFamily="34" charset="0"/>
                <a:cs typeface="Arial" panose="020B0604020202020204" pitchFamily="34" charset="0"/>
              </a:rPr>
              <a:t>Protected non-const</a:t>
            </a:r>
            <a:r>
              <a:rPr lang="en-US" sz="2600" smtClean="0">
                <a:latin typeface="Arial" panose="020B0604020202020204" pitchFamily="34" charset="0"/>
                <a:cs typeface="Arial" panose="020B0604020202020204" pitchFamily="34" charset="0"/>
              </a:rPr>
              <a:t> data members (less evil, but still not good)</a:t>
            </a:r>
          </a:p>
          <a:p>
            <a:pPr lvl="1" algn="just"/>
            <a:r>
              <a:rPr lang="en-US" sz="2600" smtClean="0">
                <a:latin typeface="Arial" panose="020B0604020202020204" pitchFamily="34" charset="0"/>
                <a:cs typeface="Arial" panose="020B0604020202020204" pitchFamily="34" charset="0"/>
              </a:rPr>
              <a:t>Leaking unnecessary details to the user </a:t>
            </a:r>
            <a:r>
              <a:rPr lang="en-US" sz="2600" b="1" smtClean="0">
                <a:latin typeface="Arial" panose="020B0604020202020204" pitchFamily="34" charset="0"/>
                <a:cs typeface="Arial" panose="020B0604020202020204" pitchFamily="34" charset="0"/>
              </a:rPr>
              <a:t>(example)</a:t>
            </a: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OOP / Class Design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15165658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105400"/>
          </a:xfrm>
        </p:spPr>
        <p:txBody>
          <a:bodyPr>
            <a:normAutofit lnSpcReduction="10000"/>
          </a:bodyPr>
          <a:lstStyle/>
          <a:p>
            <a:pPr algn="just"/>
            <a:r>
              <a:rPr lang="en-US" sz="2200" b="1" i="1" smtClean="0">
                <a:solidFill>
                  <a:srgbClr val="404040"/>
                </a:solidFill>
                <a:latin typeface="Arial" pitchFamily="34" charset="0"/>
                <a:cs typeface="Arial" pitchFamily="34" charset="0"/>
              </a:rPr>
              <a:t>Type </a:t>
            </a:r>
            <a:r>
              <a:rPr lang="en-US" sz="2200" b="1" i="1">
                <a:solidFill>
                  <a:srgbClr val="404040"/>
                </a:solidFill>
                <a:latin typeface="Arial" pitchFamily="34" charset="0"/>
                <a:cs typeface="Arial" pitchFamily="34" charset="0"/>
              </a:rPr>
              <a:t>checking</a:t>
            </a:r>
            <a:r>
              <a:rPr lang="en-US" sz="2200">
                <a:solidFill>
                  <a:srgbClr val="404040"/>
                </a:solidFill>
                <a:latin typeface="Arial" pitchFamily="34" charset="0"/>
                <a:cs typeface="Arial" pitchFamily="34" charset="0"/>
              </a:rPr>
              <a:t>, no matter the form (switching on </a:t>
            </a:r>
            <a:r>
              <a:rPr lang="en-US" sz="2200" b="1" i="1">
                <a:solidFill>
                  <a:srgbClr val="404040"/>
                </a:solidFill>
                <a:latin typeface="Arial" pitchFamily="34" charset="0"/>
                <a:cs typeface="Arial" pitchFamily="34" charset="0"/>
              </a:rPr>
              <a:t>type</a:t>
            </a:r>
            <a:r>
              <a:rPr lang="en-US" sz="2200">
                <a:solidFill>
                  <a:srgbClr val="404040"/>
                </a:solidFill>
                <a:latin typeface="Arial" pitchFamily="34" charset="0"/>
                <a:cs typeface="Arial" pitchFamily="34" charset="0"/>
              </a:rPr>
              <a:t> or using </a:t>
            </a:r>
            <a:r>
              <a:rPr lang="en-US" sz="2200" b="1" i="1">
                <a:solidFill>
                  <a:srgbClr val="404040"/>
                </a:solidFill>
                <a:latin typeface="Arial" pitchFamily="34" charset="0"/>
                <a:cs typeface="Arial" pitchFamily="34" charset="0"/>
              </a:rPr>
              <a:t>dynamic_cast</a:t>
            </a:r>
            <a:r>
              <a:rPr lang="en-US" sz="2200">
                <a:solidFill>
                  <a:srgbClr val="404040"/>
                </a:solidFill>
                <a:latin typeface="Arial" pitchFamily="34" charset="0"/>
                <a:cs typeface="Arial" pitchFamily="34" charset="0"/>
              </a:rPr>
              <a:t> etc.)</a:t>
            </a:r>
          </a:p>
          <a:p>
            <a:pPr lvl="1" algn="just"/>
            <a:r>
              <a:rPr lang="en-US" sz="2000">
                <a:solidFill>
                  <a:srgbClr val="404040"/>
                </a:solidFill>
                <a:latin typeface="Arial" pitchFamily="34" charset="0"/>
                <a:cs typeface="Arial" pitchFamily="34" charset="0"/>
              </a:rPr>
              <a:t>Rework to subclasses &amp; use polymorphism</a:t>
            </a:r>
            <a:endParaRPr lang="en-US" sz="2000" b="1">
              <a:latin typeface="Arial" panose="020B0604020202020204" pitchFamily="34" charset="0"/>
              <a:cs typeface="Arial" panose="020B0604020202020204" pitchFamily="34" charset="0"/>
            </a:endParaRPr>
          </a:p>
          <a:p>
            <a:r>
              <a:rPr lang="en-US" sz="2200" smtClean="0">
                <a:latin typeface="Arial" panose="020B0604020202020204" pitchFamily="34" charset="0"/>
                <a:cs typeface="Arial" panose="020B0604020202020204" pitchFamily="34" charset="0"/>
              </a:rPr>
              <a:t>“For-tests only” methods in production classes</a:t>
            </a:r>
          </a:p>
          <a:p>
            <a:r>
              <a:rPr lang="en-US" sz="2200" smtClean="0">
                <a:latin typeface="Arial" panose="020B0604020202020204" pitchFamily="34" charset="0"/>
                <a:cs typeface="Arial" panose="020B0604020202020204" pitchFamily="34" charset="0"/>
              </a:rPr>
              <a:t>Accessors </a:t>
            </a:r>
            <a:r>
              <a:rPr lang="en-US" sz="2200">
                <a:latin typeface="Arial" panose="020B0604020202020204" pitchFamily="34" charset="0"/>
                <a:cs typeface="Arial" panose="020B0604020202020204" pitchFamily="34" charset="0"/>
              </a:rPr>
              <a:t>(getters and setters)</a:t>
            </a:r>
          </a:p>
          <a:p>
            <a:pPr lvl="1"/>
            <a:r>
              <a:rPr lang="en-US" sz="2000">
                <a:latin typeface="Arial" panose="020B0604020202020204" pitchFamily="34" charset="0"/>
                <a:cs typeface="Arial" panose="020B0604020202020204" pitchFamily="34" charset="0"/>
              </a:rPr>
              <a:t>Having public accessors for private data fields (attributes) negates encapsulation/data hiding</a:t>
            </a:r>
          </a:p>
          <a:p>
            <a:pPr lvl="1"/>
            <a:r>
              <a:rPr lang="en-US" sz="2000">
                <a:latin typeface="Arial" panose="020B0604020202020204" pitchFamily="34" charset="0"/>
                <a:cs typeface="Arial" panose="020B0604020202020204" pitchFamily="34" charset="0"/>
              </a:rPr>
              <a:t>Usually a sign of bad </a:t>
            </a:r>
            <a:r>
              <a:rPr lang="en-US" sz="2000" smtClean="0">
                <a:latin typeface="Arial" panose="020B0604020202020204" pitchFamily="34" charset="0"/>
                <a:cs typeface="Arial" panose="020B0604020202020204" pitchFamily="34" charset="0"/>
              </a:rPr>
              <a:t>design, except in i.e. Data Access Layer</a:t>
            </a:r>
          </a:p>
          <a:p>
            <a:r>
              <a:rPr lang="en-US" sz="2200">
                <a:latin typeface="Arial" panose="020B0604020202020204" pitchFamily="34" charset="0"/>
                <a:cs typeface="Arial" panose="020B0604020202020204" pitchFamily="34" charset="0"/>
              </a:rPr>
              <a:t>Methods that make more use of another class than their own</a:t>
            </a:r>
          </a:p>
          <a:p>
            <a:pPr lvl="1"/>
            <a:r>
              <a:rPr lang="en-US" sz="2000">
                <a:latin typeface="Arial" panose="020B0604020202020204" pitchFamily="34" charset="0"/>
                <a:cs typeface="Arial" panose="020B0604020202020204" pitchFamily="34" charset="0"/>
              </a:rPr>
              <a:t>Move to the other class/restructure classes</a:t>
            </a:r>
          </a:p>
          <a:p>
            <a:r>
              <a:rPr lang="en-US" sz="2200">
                <a:latin typeface="Arial" panose="020B0604020202020204" pitchFamily="34" charset="0"/>
                <a:cs typeface="Arial" panose="020B0604020202020204" pitchFamily="34" charset="0"/>
              </a:rPr>
              <a:t>A class that changes for many different </a:t>
            </a:r>
            <a:r>
              <a:rPr lang="en-US" sz="2200" smtClean="0">
                <a:latin typeface="Arial" panose="020B0604020202020204" pitchFamily="34" charset="0"/>
                <a:cs typeface="Arial" panose="020B0604020202020204" pitchFamily="34" charset="0"/>
              </a:rPr>
              <a:t>reasons</a:t>
            </a:r>
          </a:p>
          <a:p>
            <a:r>
              <a:rPr lang="en-US" sz="2200">
                <a:latin typeface="Arial" panose="020B0604020202020204" pitchFamily="34" charset="0"/>
                <a:cs typeface="Arial" panose="020B0604020202020204" pitchFamily="34" charset="0"/>
              </a:rPr>
              <a:t>Fixes / changes frequently requiring changes in multiple classes</a:t>
            </a:r>
          </a:p>
          <a:p>
            <a:pPr lvl="1"/>
            <a:r>
              <a:rPr lang="en-US" sz="1800">
                <a:latin typeface="Arial" panose="020B0604020202020204" pitchFamily="34" charset="0"/>
                <a:cs typeface="Arial" panose="020B0604020202020204" pitchFamily="34" charset="0"/>
              </a:rPr>
              <a:t>“Change class A and don’t forget to change class B also</a:t>
            </a:r>
            <a:r>
              <a:rPr lang="en-US" sz="1800" smtClean="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OOP / Class Design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8341080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105400"/>
          </a:xfrm>
        </p:spPr>
        <p:txBody>
          <a:bodyPr>
            <a:normAutofit lnSpcReduction="10000"/>
          </a:bodyPr>
          <a:lstStyle/>
          <a:p>
            <a:r>
              <a:rPr lang="en-US" sz="2400" smtClean="0">
                <a:latin typeface="Arial" panose="020B0604020202020204" pitchFamily="34" charset="0"/>
                <a:cs typeface="Arial" panose="020B0604020202020204" pitchFamily="34" charset="0"/>
              </a:rPr>
              <a:t>Using </a:t>
            </a:r>
            <a:r>
              <a:rPr lang="en-US" sz="2400" i="1" smtClean="0">
                <a:solidFill>
                  <a:srgbClr val="C00000"/>
                </a:solidFill>
                <a:latin typeface="Arial" panose="020B0604020202020204" pitchFamily="34" charset="0"/>
                <a:cs typeface="Arial" panose="020B0604020202020204" pitchFamily="34" charset="0"/>
              </a:rPr>
              <a:t>union</a:t>
            </a:r>
            <a:endParaRPr lang="en-US" sz="2200" smtClean="0">
              <a:solidFill>
                <a:srgbClr val="C00000"/>
              </a:solidFill>
              <a:latin typeface="Arial" panose="020B0604020202020204" pitchFamily="34" charset="0"/>
              <a:cs typeface="Arial" panose="020B0604020202020204" pitchFamily="34" charset="0"/>
            </a:endParaRPr>
          </a:p>
          <a:p>
            <a:r>
              <a:rPr lang="en-US" sz="2200" smtClean="0">
                <a:latin typeface="Arial" panose="020B0604020202020204" pitchFamily="34" charset="0"/>
                <a:cs typeface="Arial" panose="020B0604020202020204" pitchFamily="34" charset="0"/>
              </a:rPr>
              <a:t>Classes that just pass data around without any added value</a:t>
            </a:r>
          </a:p>
          <a:p>
            <a:r>
              <a:rPr lang="en-US" sz="2200" i="1" smtClean="0">
                <a:latin typeface="Arial" panose="020B0604020202020204" pitchFamily="34" charset="0"/>
                <a:cs typeface="Arial" panose="020B0604020202020204" pitchFamily="34" charset="0"/>
              </a:rPr>
              <a:t>Primitive obsession</a:t>
            </a:r>
          </a:p>
          <a:p>
            <a:pPr lvl="1"/>
            <a:r>
              <a:rPr lang="en-US" sz="1800" smtClean="0">
                <a:latin typeface="Arial" panose="020B0604020202020204" pitchFamily="34" charset="0"/>
                <a:cs typeface="Arial" panose="020B0604020202020204" pitchFamily="34" charset="0"/>
              </a:rPr>
              <a:t>Passing / containing set of variables/types that often go together (i.e. </a:t>
            </a:r>
            <a:r>
              <a:rPr lang="en-US" sz="1800" b="1" i="1" smtClean="0">
                <a:latin typeface="Arial" panose="020B0604020202020204" pitchFamily="34" charset="0"/>
                <a:cs typeface="Arial" panose="020B0604020202020204" pitchFamily="34" charset="0"/>
              </a:rPr>
              <a:t>drawPoint(int x, int y);</a:t>
            </a:r>
            <a:r>
              <a:rPr lang="en-US" sz="1800" smtClean="0">
                <a:latin typeface="Arial" panose="020B0604020202020204" pitchFamily="34" charset="0"/>
                <a:cs typeface="Arial" panose="020B0604020202020204" pitchFamily="34" charset="0"/>
              </a:rPr>
              <a:t>)</a:t>
            </a:r>
          </a:p>
          <a:p>
            <a:pPr lvl="1"/>
            <a:r>
              <a:rPr lang="en-US" sz="1800" smtClean="0">
                <a:latin typeface="Arial" panose="020B0604020202020204" pitchFamily="34" charset="0"/>
                <a:cs typeface="Arial" panose="020B0604020202020204" pitchFamily="34" charset="0"/>
              </a:rPr>
              <a:t>Using primitive types for everything (i.e. </a:t>
            </a:r>
            <a:r>
              <a:rPr lang="en-US" sz="1800" b="1" i="1" smtClean="0">
                <a:latin typeface="Arial" panose="020B0604020202020204" pitchFamily="34" charset="0"/>
                <a:cs typeface="Arial" panose="020B0604020202020204" pitchFamily="34" charset="0"/>
              </a:rPr>
              <a:t>double</a:t>
            </a:r>
            <a:r>
              <a:rPr lang="en-US" sz="1800" smtClean="0">
                <a:latin typeface="Arial" panose="020B0604020202020204" pitchFamily="34" charset="0"/>
                <a:cs typeface="Arial" panose="020B0604020202020204" pitchFamily="34" charset="0"/>
              </a:rPr>
              <a:t> for coordinates, lengths, frequencies, volumes, angles…)</a:t>
            </a:r>
          </a:p>
          <a:p>
            <a:r>
              <a:rPr lang="en-US" sz="2000" b="1" i="1" smtClean="0">
                <a:latin typeface="Arial" panose="020B0604020202020204" pitchFamily="34" charset="0"/>
                <a:cs typeface="Arial" panose="020B0604020202020204" pitchFamily="34" charset="0"/>
              </a:rPr>
              <a:t>new</a:t>
            </a:r>
            <a:r>
              <a:rPr lang="en-US" sz="2000" smtClean="0">
                <a:latin typeface="Arial" panose="020B0604020202020204" pitchFamily="34" charset="0"/>
                <a:cs typeface="Arial" panose="020B0604020202020204" pitchFamily="34" charset="0"/>
              </a:rPr>
              <a:t> all over the code</a:t>
            </a:r>
          </a:p>
          <a:p>
            <a:pPr lvl="1"/>
            <a:r>
              <a:rPr lang="en-US" sz="1700" smtClean="0">
                <a:latin typeface="Arial" panose="020B0604020202020204" pitchFamily="34" charset="0"/>
                <a:cs typeface="Arial" panose="020B0604020202020204" pitchFamily="34" charset="0"/>
              </a:rPr>
              <a:t>Use some kind of </a:t>
            </a:r>
            <a:r>
              <a:rPr lang="en-US" sz="1700" i="1" smtClean="0">
                <a:latin typeface="Arial" panose="020B0604020202020204" pitchFamily="34" charset="0"/>
                <a:cs typeface="Arial" panose="020B0604020202020204" pitchFamily="34" charset="0"/>
              </a:rPr>
              <a:t>Factory or Builder </a:t>
            </a:r>
            <a:r>
              <a:rPr lang="en-US" sz="1700" smtClean="0">
                <a:latin typeface="Arial" panose="020B0604020202020204" pitchFamily="34" charset="0"/>
                <a:cs typeface="Arial" panose="020B0604020202020204" pitchFamily="34" charset="0"/>
              </a:rPr>
              <a:t>– encapsulate object creation</a:t>
            </a:r>
          </a:p>
          <a:p>
            <a:r>
              <a:rPr lang="en-US" sz="2000" smtClean="0">
                <a:latin typeface="Arial" panose="020B0604020202020204" pitchFamily="34" charset="0"/>
                <a:cs typeface="Arial" panose="020B0604020202020204" pitchFamily="34" charset="0"/>
              </a:rPr>
              <a:t>Exposed raw collections (i.e. vector&lt;Contact*&gt; instead of class Phonebook)</a:t>
            </a:r>
          </a:p>
          <a:p>
            <a:r>
              <a:rPr lang="en-US" sz="2000" smtClean="0">
                <a:latin typeface="Arial" panose="020B0604020202020204" pitchFamily="34" charset="0"/>
                <a:cs typeface="Arial" panose="020B0604020202020204" pitchFamily="34" charset="0"/>
              </a:rPr>
              <a:t>Circular dependencies</a:t>
            </a:r>
          </a:p>
          <a:p>
            <a:pPr lvl="1"/>
            <a:r>
              <a:rPr lang="en-US" sz="1700" i="1" smtClean="0">
                <a:latin typeface="Arial" panose="020B0604020202020204" pitchFamily="34" charset="0"/>
                <a:cs typeface="Arial" panose="020B0604020202020204" pitchFamily="34" charset="0"/>
              </a:rPr>
              <a:t>Show method to rework them</a:t>
            </a:r>
          </a:p>
          <a:p>
            <a:r>
              <a:rPr lang="en-US" sz="2000" smtClean="0">
                <a:latin typeface="Arial" panose="020B0604020202020204" pitchFamily="34" charset="0"/>
                <a:cs typeface="Arial" panose="020B0604020202020204" pitchFamily="34" charset="0"/>
              </a:rPr>
              <a:t>Forward declarations (</a:t>
            </a:r>
            <a:r>
              <a:rPr lang="en-US" sz="2000" b="1" i="1" smtClean="0">
                <a:latin typeface="Arial" panose="020B0604020202020204" pitchFamily="34" charset="0"/>
                <a:cs typeface="Arial" panose="020B0604020202020204" pitchFamily="34" charset="0"/>
              </a:rPr>
              <a:t>class X;</a:t>
            </a:r>
            <a:r>
              <a:rPr lang="en-US" sz="2000" smtClean="0">
                <a:latin typeface="Arial" panose="020B0604020202020204" pitchFamily="34" charset="0"/>
                <a:cs typeface="Arial" panose="020B0604020202020204" pitchFamily="34" charset="0"/>
              </a:rPr>
              <a:t>)</a:t>
            </a:r>
          </a:p>
          <a:p>
            <a:pPr lvl="1"/>
            <a:r>
              <a:rPr lang="en-US" sz="1700">
                <a:solidFill>
                  <a:srgbClr val="404040"/>
                </a:solidFill>
                <a:latin typeface="Arial" pitchFamily="34" charset="0"/>
                <a:cs typeface="Arial" pitchFamily="34" charset="0"/>
              </a:rPr>
              <a:t>Usually part of circular dependency (see above), but sometimes on their own</a:t>
            </a:r>
            <a:endParaRPr lang="en-US" sz="170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OOP / Class Design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509075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10000"/>
          </a:bodyPr>
          <a:lstStyle/>
          <a:p>
            <a:pPr algn="just"/>
            <a:r>
              <a:rPr lang="en-US" sz="2800">
                <a:solidFill>
                  <a:srgbClr val="404040"/>
                </a:solidFill>
                <a:latin typeface="Arial" pitchFamily="34" charset="0"/>
                <a:cs typeface="Arial" pitchFamily="34" charset="0"/>
              </a:rPr>
              <a:t>Depending on concrete </a:t>
            </a:r>
            <a:r>
              <a:rPr lang="en-US" sz="2800" smtClean="0">
                <a:solidFill>
                  <a:srgbClr val="404040"/>
                </a:solidFill>
                <a:latin typeface="Arial" pitchFamily="34" charset="0"/>
                <a:cs typeface="Arial" pitchFamily="34" charset="0"/>
              </a:rPr>
              <a:t>classes</a:t>
            </a:r>
          </a:p>
          <a:p>
            <a:pPr lvl="1" algn="just"/>
            <a:r>
              <a:rPr lang="en-US" sz="2500">
                <a:solidFill>
                  <a:srgbClr val="404040"/>
                </a:solidFill>
                <a:latin typeface="Arial" pitchFamily="34" charset="0"/>
                <a:cs typeface="Arial" pitchFamily="34" charset="0"/>
              </a:rPr>
              <a:t>Depending on </a:t>
            </a:r>
            <a:r>
              <a:rPr lang="en-US" sz="2500" i="1">
                <a:solidFill>
                  <a:srgbClr val="00B050"/>
                </a:solidFill>
                <a:latin typeface="Arial" pitchFamily="34" charset="0"/>
                <a:cs typeface="Arial" pitchFamily="34" charset="0"/>
              </a:rPr>
              <a:t>value classes </a:t>
            </a:r>
            <a:r>
              <a:rPr lang="en-US" sz="2500">
                <a:solidFill>
                  <a:srgbClr val="404040"/>
                </a:solidFill>
                <a:latin typeface="Arial" pitchFamily="34" charset="0"/>
                <a:cs typeface="Arial" pitchFamily="34" charset="0"/>
              </a:rPr>
              <a:t>is usually OK</a:t>
            </a:r>
            <a:r>
              <a:rPr lang="en-US" sz="2500" smtClean="0">
                <a:solidFill>
                  <a:srgbClr val="404040"/>
                </a:solidFill>
                <a:latin typeface="Arial" pitchFamily="34" charset="0"/>
                <a:cs typeface="Arial" pitchFamily="34" charset="0"/>
              </a:rPr>
              <a:t>!</a:t>
            </a:r>
            <a:endParaRPr lang="en-US" sz="2500">
              <a:solidFill>
                <a:srgbClr val="404040"/>
              </a:solidFill>
              <a:latin typeface="Arial" pitchFamily="34" charset="0"/>
              <a:cs typeface="Arial" pitchFamily="34" charset="0"/>
            </a:endParaRPr>
          </a:p>
          <a:p>
            <a:pPr algn="just"/>
            <a:r>
              <a:rPr lang="en-US" sz="2800" smtClean="0">
                <a:solidFill>
                  <a:srgbClr val="404040"/>
                </a:solidFill>
                <a:latin typeface="Arial" pitchFamily="34" charset="0"/>
                <a:cs typeface="Arial" pitchFamily="34" charset="0"/>
              </a:rPr>
              <a:t>Creating </a:t>
            </a:r>
            <a:r>
              <a:rPr lang="en-US" sz="2800">
                <a:solidFill>
                  <a:srgbClr val="404040"/>
                </a:solidFill>
                <a:latin typeface="Arial" pitchFamily="34" charset="0"/>
                <a:cs typeface="Arial" pitchFamily="34" charset="0"/>
              </a:rPr>
              <a:t>your own collaborators (objects you work with</a:t>
            </a:r>
            <a:r>
              <a:rPr lang="en-US" sz="2800" smtClean="0">
                <a:solidFill>
                  <a:srgbClr val="404040"/>
                </a:solidFill>
                <a:latin typeface="Arial" pitchFamily="34" charset="0"/>
                <a:cs typeface="Arial" pitchFamily="34" charset="0"/>
              </a:rPr>
              <a:t>)</a:t>
            </a:r>
          </a:p>
          <a:p>
            <a:pPr marL="548640" lvl="2" algn="just">
              <a:spcBef>
                <a:spcPts val="600"/>
              </a:spcBef>
              <a:buClr>
                <a:schemeClr val="accent1"/>
              </a:buClr>
            </a:pPr>
            <a:r>
              <a:rPr lang="en-US" sz="1700">
                <a:solidFill>
                  <a:srgbClr val="404040"/>
                </a:solidFill>
                <a:latin typeface="Arial" pitchFamily="34" charset="0"/>
                <a:cs typeface="Arial" pitchFamily="34" charset="0"/>
              </a:rPr>
              <a:t>Ask for them (in the constructor or corresponding methods that work with them</a:t>
            </a:r>
            <a:r>
              <a:rPr lang="en-US" sz="1700" smtClean="0">
                <a:solidFill>
                  <a:srgbClr val="404040"/>
                </a:solidFill>
                <a:latin typeface="Arial" pitchFamily="34" charset="0"/>
                <a:cs typeface="Arial" pitchFamily="34" charset="0"/>
              </a:rPr>
              <a:t>)</a:t>
            </a:r>
            <a:endParaRPr lang="en-US" sz="2500">
              <a:solidFill>
                <a:srgbClr val="404040"/>
              </a:solidFill>
              <a:latin typeface="Arial" pitchFamily="34" charset="0"/>
              <a:cs typeface="Arial" pitchFamily="34" charset="0"/>
            </a:endParaRPr>
          </a:p>
          <a:p>
            <a:pPr algn="just"/>
            <a:r>
              <a:rPr lang="en-US" i="1" smtClean="0">
                <a:solidFill>
                  <a:srgbClr val="404040"/>
                </a:solidFill>
                <a:latin typeface="Arial" pitchFamily="34" charset="0"/>
                <a:cs typeface="Arial" pitchFamily="34" charset="0"/>
              </a:rPr>
              <a:t>Using.long.chains-&gt;of.member-&gt;access()</a:t>
            </a:r>
          </a:p>
          <a:p>
            <a:pPr lvl="1" algn="just"/>
            <a:r>
              <a:rPr lang="en-US" i="1" smtClean="0">
                <a:solidFill>
                  <a:srgbClr val="404040"/>
                </a:solidFill>
                <a:latin typeface="Arial" pitchFamily="34" charset="0"/>
                <a:cs typeface="Arial" pitchFamily="34" charset="0"/>
              </a:rPr>
              <a:t>Law of Demeter</a:t>
            </a:r>
          </a:p>
          <a:p>
            <a:pPr algn="just"/>
            <a:r>
              <a:rPr lang="en-US" smtClean="0">
                <a:solidFill>
                  <a:srgbClr val="404040"/>
                </a:solidFill>
                <a:latin typeface="Arial" pitchFamily="34" charset="0"/>
                <a:cs typeface="Arial" pitchFamily="34" charset="0"/>
              </a:rPr>
              <a:t>Class / method depending on a very small portion of another class</a:t>
            </a:r>
          </a:p>
          <a:p>
            <a:pPr algn="just"/>
            <a:r>
              <a:rPr lang="en-US" sz="2800">
                <a:solidFill>
                  <a:srgbClr val="404040"/>
                </a:solidFill>
                <a:latin typeface="Arial" pitchFamily="34" charset="0"/>
                <a:cs typeface="Arial" pitchFamily="34" charset="0"/>
              </a:rPr>
              <a:t>Over-engineering</a:t>
            </a:r>
          </a:p>
          <a:p>
            <a:pPr lvl="1" algn="just"/>
            <a:r>
              <a:rPr lang="en-US" sz="2000">
                <a:solidFill>
                  <a:srgbClr val="00B050"/>
                </a:solidFill>
                <a:latin typeface="Arial" pitchFamily="34" charset="0"/>
                <a:cs typeface="Arial" pitchFamily="34" charset="0"/>
              </a:rPr>
              <a:t>YAGNI</a:t>
            </a:r>
            <a:r>
              <a:rPr lang="en-US" sz="2000">
                <a:solidFill>
                  <a:srgbClr val="404040"/>
                </a:solidFill>
                <a:latin typeface="Arial" pitchFamily="34" charset="0"/>
                <a:cs typeface="Arial" pitchFamily="34" charset="0"/>
              </a:rPr>
              <a:t> </a:t>
            </a:r>
            <a:r>
              <a:rPr lang="en-US" sz="2000" smtClean="0">
                <a:solidFill>
                  <a:srgbClr val="404040"/>
                </a:solidFill>
                <a:latin typeface="Arial" pitchFamily="34" charset="0"/>
                <a:cs typeface="Arial" pitchFamily="34" charset="0"/>
              </a:rPr>
              <a:t>principle</a:t>
            </a:r>
          </a:p>
          <a:p>
            <a:pPr lvl="1" algn="just"/>
            <a:r>
              <a:rPr lang="en-US" sz="2000" smtClean="0">
                <a:solidFill>
                  <a:srgbClr val="404040"/>
                </a:solidFill>
                <a:latin typeface="Arial" pitchFamily="34" charset="0"/>
                <a:cs typeface="Arial" pitchFamily="34" charset="0"/>
              </a:rPr>
              <a:t>The least dangerous for those who aren’t used to OO Design</a:t>
            </a:r>
            <a:endParaRPr lang="en-US" sz="2000">
              <a:solidFill>
                <a:srgbClr val="404040"/>
              </a:solidFill>
              <a:latin typeface="Arial" pitchFamily="34" charset="0"/>
              <a:cs typeface="Arial" pitchFamily="34" charset="0"/>
            </a:endParaRPr>
          </a:p>
          <a:p>
            <a:pPr lvl="1" algn="just"/>
            <a:r>
              <a:rPr lang="en-US" sz="2000">
                <a:solidFill>
                  <a:srgbClr val="404040"/>
                </a:solidFill>
                <a:latin typeface="Arial" pitchFamily="34" charset="0"/>
                <a:cs typeface="Arial" pitchFamily="34" charset="0"/>
              </a:rPr>
              <a:t>Find balance between over- and under- </a:t>
            </a:r>
            <a:r>
              <a:rPr lang="en-US" sz="2000" smtClean="0">
                <a:solidFill>
                  <a:srgbClr val="404040"/>
                </a:solidFill>
                <a:latin typeface="Arial" pitchFamily="34" charset="0"/>
                <a:cs typeface="Arial" pitchFamily="34" charset="0"/>
              </a:rPr>
              <a:t>engineering</a:t>
            </a:r>
            <a:endParaRPr lang="en-US" sz="280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OOP / Class Design</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71543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10000"/>
          </a:bodyPr>
          <a:lstStyle/>
          <a:p>
            <a:pPr algn="just"/>
            <a:r>
              <a:rPr lang="en-US" smtClean="0">
                <a:solidFill>
                  <a:srgbClr val="404040"/>
                </a:solidFill>
                <a:latin typeface="Arial" pitchFamily="34" charset="0"/>
                <a:cs typeface="Arial" pitchFamily="34" charset="0"/>
              </a:rPr>
              <a:t>Folders &amp; Files</a:t>
            </a:r>
          </a:p>
          <a:p>
            <a:pPr lvl="1" algn="just"/>
            <a:r>
              <a:rPr lang="en-US" u="sng" smtClean="0">
                <a:solidFill>
                  <a:srgbClr val="404040"/>
                </a:solidFill>
                <a:latin typeface="Arial" pitchFamily="34" charset="0"/>
                <a:cs typeface="Arial" pitchFamily="34" charset="0"/>
              </a:rPr>
              <a:t>1 class per header!</a:t>
            </a:r>
          </a:p>
          <a:p>
            <a:pPr lvl="2" algn="just"/>
            <a:r>
              <a:rPr lang="en-US" smtClean="0">
                <a:solidFill>
                  <a:srgbClr val="404040"/>
                </a:solidFill>
                <a:latin typeface="Arial" pitchFamily="34" charset="0"/>
                <a:cs typeface="Arial" pitchFamily="34" charset="0"/>
              </a:rPr>
              <a:t>Exception: nested classes (use rarely)</a:t>
            </a:r>
          </a:p>
          <a:p>
            <a:pPr lvl="1" algn="just"/>
            <a:r>
              <a:rPr lang="en-US" smtClean="0">
                <a:solidFill>
                  <a:srgbClr val="404040"/>
                </a:solidFill>
                <a:latin typeface="Arial" pitchFamily="34" charset="0"/>
                <a:cs typeface="Arial" pitchFamily="34" charset="0"/>
              </a:rPr>
              <a:t>Don’t pour everything into 1 source folder</a:t>
            </a:r>
          </a:p>
          <a:p>
            <a:pPr lvl="1" algn="just"/>
            <a:r>
              <a:rPr lang="en-US" smtClean="0">
                <a:solidFill>
                  <a:srgbClr val="404040"/>
                </a:solidFill>
                <a:latin typeface="Arial" pitchFamily="34" charset="0"/>
                <a:cs typeface="Arial" pitchFamily="34" charset="0"/>
              </a:rPr>
              <a:t>Group logically by “module” boundary</a:t>
            </a:r>
          </a:p>
          <a:p>
            <a:pPr algn="just"/>
            <a:r>
              <a:rPr lang="en-US" smtClean="0">
                <a:solidFill>
                  <a:srgbClr val="404040"/>
                </a:solidFill>
                <a:latin typeface="Arial" pitchFamily="34" charset="0"/>
                <a:cs typeface="Arial" pitchFamily="34" charset="0"/>
              </a:rPr>
              <a:t>File extensions</a:t>
            </a:r>
          </a:p>
          <a:p>
            <a:pPr lvl="1" algn="just"/>
            <a:r>
              <a:rPr lang="en-US" i="1" smtClean="0">
                <a:solidFill>
                  <a:srgbClr val="404040"/>
                </a:solidFill>
                <a:latin typeface="Arial" pitchFamily="34" charset="0"/>
                <a:cs typeface="Arial" pitchFamily="34" charset="0"/>
              </a:rPr>
              <a:t>.cpp, .hpp</a:t>
            </a:r>
          </a:p>
          <a:p>
            <a:pPr lvl="1" algn="just"/>
            <a:r>
              <a:rPr lang="en-US" i="1" smtClean="0">
                <a:solidFill>
                  <a:srgbClr val="404040"/>
                </a:solidFill>
                <a:latin typeface="Arial" pitchFamily="34" charset="0"/>
                <a:cs typeface="Arial" pitchFamily="34" charset="0"/>
              </a:rPr>
              <a:t>.h</a:t>
            </a:r>
            <a:r>
              <a:rPr lang="en-US" smtClean="0">
                <a:solidFill>
                  <a:srgbClr val="404040"/>
                </a:solidFill>
                <a:latin typeface="Arial" pitchFamily="34" charset="0"/>
                <a:cs typeface="Arial" pitchFamily="34" charset="0"/>
              </a:rPr>
              <a:t> usually for C interfaces</a:t>
            </a:r>
          </a:p>
          <a:p>
            <a:pPr algn="just"/>
            <a:r>
              <a:rPr lang="en-US" smtClean="0">
                <a:solidFill>
                  <a:srgbClr val="404040"/>
                </a:solidFill>
                <a:latin typeface="Arial" pitchFamily="34" charset="0"/>
                <a:cs typeface="Arial" pitchFamily="34" charset="0"/>
              </a:rPr>
              <a:t>Formatting styles</a:t>
            </a:r>
          </a:p>
          <a:p>
            <a:pPr lvl="1" algn="just"/>
            <a:r>
              <a:rPr lang="en-US" smtClean="0">
                <a:solidFill>
                  <a:srgbClr val="404040"/>
                </a:solidFill>
                <a:latin typeface="Arial" pitchFamily="34" charset="0"/>
                <a:cs typeface="Arial" pitchFamily="34" charset="0"/>
              </a:rPr>
              <a:t>Follow the logical structure of the code</a:t>
            </a:r>
          </a:p>
          <a:p>
            <a:pPr lvl="1" algn="just"/>
            <a:r>
              <a:rPr lang="en-US" smtClean="0">
                <a:solidFill>
                  <a:srgbClr val="404040"/>
                </a:solidFill>
                <a:latin typeface="Arial" pitchFamily="34" charset="0"/>
                <a:cs typeface="Arial" pitchFamily="34" charset="0"/>
              </a:rPr>
              <a:t>Follow project conventions &amp; formatting guidelines</a:t>
            </a:r>
          </a:p>
          <a:p>
            <a:pPr lvl="1" algn="just"/>
            <a:r>
              <a:rPr lang="en-US" smtClean="0">
                <a:solidFill>
                  <a:srgbClr val="404040"/>
                </a:solidFill>
                <a:latin typeface="Arial" pitchFamily="34" charset="0"/>
                <a:cs typeface="Arial" pitchFamily="34" charset="0"/>
              </a:rPr>
              <a:t>Where (not) to put spaces</a:t>
            </a:r>
          </a:p>
          <a:p>
            <a:pPr lvl="1" algn="just"/>
            <a:r>
              <a:rPr lang="en-US" smtClean="0">
                <a:solidFill>
                  <a:srgbClr val="404040"/>
                </a:solidFill>
                <a:latin typeface="Arial" pitchFamily="34" charset="0"/>
                <a:cs typeface="Arial" pitchFamily="34" charset="0"/>
              </a:rPr>
              <a:t>Be consistent</a:t>
            </a:r>
          </a:p>
        </p:txBody>
      </p:sp>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Code Structure &amp; Format</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7164635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213350"/>
          </a:xfrm>
        </p:spPr>
        <p:txBody>
          <a:bodyPr>
            <a:normAutofit fontScale="92500" lnSpcReduction="20000"/>
          </a:bodyPr>
          <a:lstStyle/>
          <a:p>
            <a:pPr marL="274320" lvl="1" algn="just">
              <a:spcBef>
                <a:spcPts val="600"/>
              </a:spcBef>
              <a:buClr>
                <a:schemeClr val="accent1"/>
              </a:buClr>
            </a:pPr>
            <a:r>
              <a:rPr lang="en-US" sz="2400">
                <a:latin typeface="Arial" panose="020B0604020202020204" pitchFamily="34" charset="0"/>
                <a:cs typeface="Arial" panose="020B0604020202020204" pitchFamily="34" charset="0"/>
              </a:rPr>
              <a:t>Throwing by pointer</a:t>
            </a:r>
          </a:p>
          <a:p>
            <a:pPr marL="548640" lvl="2" algn="just">
              <a:spcBef>
                <a:spcPts val="600"/>
              </a:spcBef>
              <a:buClr>
                <a:schemeClr val="accent1"/>
              </a:buClr>
            </a:pPr>
            <a:r>
              <a:rPr lang="en-US" sz="2100">
                <a:latin typeface="Arial" panose="020B0604020202020204" pitchFamily="34" charset="0"/>
                <a:cs typeface="Arial" panose="020B0604020202020204" pitchFamily="34" charset="0"/>
              </a:rPr>
              <a:t>Who deletes it?</a:t>
            </a:r>
          </a:p>
          <a:p>
            <a:pPr marL="274320" lvl="1" algn="just">
              <a:spcBef>
                <a:spcPts val="600"/>
              </a:spcBef>
              <a:buClr>
                <a:schemeClr val="accent1"/>
              </a:buClr>
            </a:pPr>
            <a:r>
              <a:rPr lang="en-US" sz="2400">
                <a:latin typeface="Arial" panose="020B0604020202020204" pitchFamily="34" charset="0"/>
                <a:cs typeface="Arial" panose="020B0604020202020204" pitchFamily="34" charset="0"/>
              </a:rPr>
              <a:t>Catching by value</a:t>
            </a:r>
          </a:p>
          <a:p>
            <a:pPr marL="548640" lvl="2" algn="just">
              <a:spcBef>
                <a:spcPts val="600"/>
              </a:spcBef>
              <a:buClr>
                <a:schemeClr val="accent1"/>
              </a:buClr>
            </a:pPr>
            <a:r>
              <a:rPr lang="en-US" sz="2100">
                <a:solidFill>
                  <a:srgbClr val="C00000"/>
                </a:solidFill>
                <a:latin typeface="Arial" panose="020B0604020202020204" pitchFamily="34" charset="0"/>
                <a:cs typeface="Arial" panose="020B0604020202020204" pitchFamily="34" charset="0"/>
              </a:rPr>
              <a:t>Slicing</a:t>
            </a:r>
            <a:r>
              <a:rPr lang="en-US" sz="2100">
                <a:latin typeface="Arial" panose="020B0604020202020204" pitchFamily="34" charset="0"/>
                <a:cs typeface="Arial" panose="020B0604020202020204" pitchFamily="34" charset="0"/>
              </a:rPr>
              <a:t> problem. </a:t>
            </a:r>
            <a:r>
              <a:rPr lang="en-US" sz="2100">
                <a:solidFill>
                  <a:srgbClr val="00B050"/>
                </a:solidFill>
                <a:latin typeface="Arial" panose="020B0604020202020204" pitchFamily="34" charset="0"/>
                <a:cs typeface="Arial" panose="020B0604020202020204" pitchFamily="34" charset="0"/>
              </a:rPr>
              <a:t>Catch by (const) reference!</a:t>
            </a:r>
          </a:p>
          <a:p>
            <a:pPr marL="274320" lvl="1" algn="just">
              <a:spcBef>
                <a:spcPts val="600"/>
              </a:spcBef>
              <a:buClr>
                <a:schemeClr val="accent1"/>
              </a:buClr>
            </a:pPr>
            <a:r>
              <a:rPr lang="en-US" sz="2400" smtClean="0">
                <a:latin typeface="Arial" panose="020B0604020202020204" pitchFamily="34" charset="0"/>
                <a:cs typeface="Arial" panose="020B0604020202020204" pitchFamily="34" charset="0"/>
              </a:rPr>
              <a:t>Using exceptions for normal code flow</a:t>
            </a:r>
          </a:p>
          <a:p>
            <a:pPr marL="274320" lvl="1" algn="just">
              <a:spcBef>
                <a:spcPts val="600"/>
              </a:spcBef>
              <a:buClr>
                <a:schemeClr val="accent1"/>
              </a:buClr>
            </a:pPr>
            <a:r>
              <a:rPr lang="en-US" sz="2400" smtClean="0">
                <a:latin typeface="Arial" panose="020B0604020202020204" pitchFamily="34" charset="0"/>
                <a:cs typeface="Arial" panose="020B0604020202020204" pitchFamily="34" charset="0"/>
              </a:rPr>
              <a:t>Using </a:t>
            </a:r>
            <a:r>
              <a:rPr lang="en-US" sz="2400" smtClean="0">
                <a:solidFill>
                  <a:srgbClr val="C00000"/>
                </a:solidFill>
                <a:latin typeface="Arial" panose="020B0604020202020204" pitchFamily="34" charset="0"/>
                <a:cs typeface="Arial" panose="020B0604020202020204" pitchFamily="34" charset="0"/>
              </a:rPr>
              <a:t>exceptions</a:t>
            </a:r>
            <a:r>
              <a:rPr lang="en-US" sz="2400" smtClean="0">
                <a:latin typeface="Arial" panose="020B0604020202020204" pitchFamily="34" charset="0"/>
                <a:cs typeface="Arial" panose="020B0604020202020204" pitchFamily="34" charset="0"/>
              </a:rPr>
              <a:t> for situations that </a:t>
            </a:r>
            <a:r>
              <a:rPr lang="en-US" sz="2400" smtClean="0">
                <a:solidFill>
                  <a:srgbClr val="C00000"/>
                </a:solidFill>
                <a:latin typeface="Arial" panose="020B0604020202020204" pitchFamily="34" charset="0"/>
                <a:cs typeface="Arial" panose="020B0604020202020204" pitchFamily="34" charset="0"/>
              </a:rPr>
              <a:t>cannot be handled</a:t>
            </a:r>
          </a:p>
          <a:p>
            <a:pPr marL="548640" lvl="2" algn="just">
              <a:spcBef>
                <a:spcPts val="600"/>
              </a:spcBef>
              <a:buClr>
                <a:schemeClr val="accent1"/>
              </a:buClr>
            </a:pPr>
            <a:r>
              <a:rPr lang="en-US" sz="2100" smtClean="0">
                <a:latin typeface="Arial" panose="020B0604020202020204" pitchFamily="34" charset="0"/>
                <a:cs typeface="Arial" panose="020B0604020202020204" pitchFamily="34" charset="0"/>
              </a:rPr>
              <a:t>Example: you add an element to a container and then it turns out to be empty</a:t>
            </a:r>
          </a:p>
          <a:p>
            <a:pPr marL="548640" lvl="2" algn="just">
              <a:spcBef>
                <a:spcPts val="600"/>
              </a:spcBef>
              <a:buClr>
                <a:schemeClr val="accent1"/>
              </a:buClr>
            </a:pPr>
            <a:r>
              <a:rPr lang="en-US" sz="2100" smtClean="0">
                <a:latin typeface="Arial" panose="020B0604020202020204" pitchFamily="34" charset="0"/>
                <a:cs typeface="Arial" panose="020B0604020202020204" pitchFamily="34" charset="0"/>
              </a:rPr>
              <a:t>Use </a:t>
            </a:r>
            <a:r>
              <a:rPr lang="en-US" sz="2100" b="1" smtClean="0">
                <a:latin typeface="Arial" panose="020B0604020202020204" pitchFamily="34" charset="0"/>
                <a:cs typeface="Arial" panose="020B0604020202020204" pitchFamily="34" charset="0"/>
              </a:rPr>
              <a:t>assert</a:t>
            </a:r>
            <a:r>
              <a:rPr lang="en-US" sz="2100" smtClean="0">
                <a:latin typeface="Arial" panose="020B0604020202020204" pitchFamily="34" charset="0"/>
                <a:cs typeface="Arial" panose="020B0604020202020204" pitchFamily="34" charset="0"/>
              </a:rPr>
              <a:t> for detecting broken code</a:t>
            </a:r>
          </a:p>
          <a:p>
            <a:pPr marL="548640" lvl="2" algn="just">
              <a:spcBef>
                <a:spcPts val="600"/>
              </a:spcBef>
              <a:buClr>
                <a:schemeClr val="accent1"/>
              </a:buClr>
            </a:pPr>
            <a:r>
              <a:rPr lang="en-US" sz="2100" i="1" smtClean="0">
                <a:latin typeface="Arial" panose="020B0604020202020204" pitchFamily="34" charset="0"/>
                <a:cs typeface="Arial" panose="020B0604020202020204" pitchFamily="34" charset="0"/>
              </a:rPr>
              <a:t>std::bad_alloc </a:t>
            </a:r>
            <a:r>
              <a:rPr lang="en-US" sz="2100" b="1" i="1" smtClean="0">
                <a:latin typeface="Arial" panose="020B0604020202020204" pitchFamily="34" charset="0"/>
                <a:cs typeface="Arial" panose="020B0604020202020204" pitchFamily="34" charset="0"/>
              </a:rPr>
              <a:t>can</a:t>
            </a:r>
            <a:r>
              <a:rPr lang="en-US" sz="2100" i="1" smtClean="0">
                <a:latin typeface="Arial" panose="020B0604020202020204" pitchFamily="34" charset="0"/>
                <a:cs typeface="Arial" panose="020B0604020202020204" pitchFamily="34" charset="0"/>
              </a:rPr>
              <a:t> be handled, ex. parachute strategy</a:t>
            </a:r>
          </a:p>
          <a:p>
            <a:pPr marL="274320" lvl="1" algn="just">
              <a:spcBef>
                <a:spcPts val="600"/>
              </a:spcBef>
              <a:buClr>
                <a:schemeClr val="accent1"/>
              </a:buClr>
            </a:pPr>
            <a:r>
              <a:rPr lang="en-US" sz="2400">
                <a:latin typeface="Arial" panose="020B0604020202020204" pitchFamily="34" charset="0"/>
                <a:cs typeface="Arial" panose="020B0604020202020204" pitchFamily="34" charset="0"/>
              </a:rPr>
              <a:t>Silently ignoring an error</a:t>
            </a:r>
          </a:p>
          <a:p>
            <a:pPr marL="274320" lvl="1" algn="just">
              <a:spcBef>
                <a:spcPts val="600"/>
              </a:spcBef>
              <a:buClr>
                <a:schemeClr val="accent1"/>
              </a:buClr>
            </a:pPr>
            <a:r>
              <a:rPr lang="en-US" sz="2400" smtClean="0">
                <a:latin typeface="Arial" panose="020B0604020202020204" pitchFamily="34" charset="0"/>
                <a:cs typeface="Arial" panose="020B0604020202020204" pitchFamily="34" charset="0"/>
              </a:rPr>
              <a:t>Catching exceptions thrown in the same function/method</a:t>
            </a:r>
          </a:p>
          <a:p>
            <a:pPr marL="274320" lvl="1" algn="just">
              <a:spcBef>
                <a:spcPts val="600"/>
              </a:spcBef>
              <a:buClr>
                <a:schemeClr val="accent1"/>
              </a:buClr>
            </a:pPr>
            <a:r>
              <a:rPr lang="en-US" sz="2400" smtClean="0">
                <a:latin typeface="Arial" panose="020B0604020202020204" pitchFamily="34" charset="0"/>
                <a:cs typeface="Arial" panose="020B0604020202020204" pitchFamily="34" charset="0"/>
              </a:rPr>
              <a:t>Excessive checks</a:t>
            </a:r>
          </a:p>
          <a:p>
            <a:pPr marL="548640" lvl="2" algn="just">
              <a:spcBef>
                <a:spcPts val="600"/>
              </a:spcBef>
              <a:buClr>
                <a:schemeClr val="accent1"/>
              </a:buClr>
            </a:pPr>
            <a:r>
              <a:rPr lang="en-US" sz="2100" smtClean="0">
                <a:latin typeface="Arial" panose="020B0604020202020204" pitchFamily="34" charset="0"/>
                <a:cs typeface="Arial" panose="020B0604020202020204" pitchFamily="34" charset="0"/>
              </a:rPr>
              <a:t>Checking whether “the world still works”</a:t>
            </a:r>
          </a:p>
          <a:p>
            <a:pPr marL="548640" lvl="2" algn="just">
              <a:spcBef>
                <a:spcPts val="600"/>
              </a:spcBef>
              <a:buClr>
                <a:schemeClr val="accent1"/>
              </a:buClr>
            </a:pPr>
            <a:r>
              <a:rPr lang="en-US" sz="2100" smtClean="0">
                <a:latin typeface="Arial" panose="020B0604020202020204" pitchFamily="34" charset="0"/>
                <a:cs typeface="Arial" panose="020B0604020202020204" pitchFamily="34" charset="0"/>
              </a:rPr>
              <a:t>Checking more than once preconditions/postconditions</a:t>
            </a:r>
          </a:p>
          <a:p>
            <a:pPr algn="just"/>
            <a:endParaRPr lang="en-US" smtClean="0">
              <a:solidFill>
                <a:srgbClr val="404040"/>
              </a:solidFill>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Error Handling</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34587529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5013960"/>
          </a:xfrm>
        </p:spPr>
        <p:txBody>
          <a:bodyPr>
            <a:normAutofit fontScale="92500" lnSpcReduction="10000"/>
          </a:bodyPr>
          <a:lstStyle/>
          <a:p>
            <a:r>
              <a:rPr lang="en-US" sz="2700">
                <a:latin typeface="Arial" panose="020B0604020202020204" pitchFamily="34" charset="0"/>
                <a:cs typeface="Arial" panose="020B0604020202020204" pitchFamily="34" charset="0"/>
              </a:rPr>
              <a:t>Parameters/return values passed </a:t>
            </a:r>
            <a:r>
              <a:rPr lang="en-US" sz="2700" i="1">
                <a:solidFill>
                  <a:srgbClr val="C00000"/>
                </a:solidFill>
                <a:latin typeface="Arial" panose="020B0604020202020204" pitchFamily="34" charset="0"/>
                <a:cs typeface="Arial" panose="020B0604020202020204" pitchFamily="34" charset="0"/>
              </a:rPr>
              <a:t>by value</a:t>
            </a:r>
          </a:p>
          <a:p>
            <a:pPr lvl="1"/>
            <a:r>
              <a:rPr lang="en-US">
                <a:latin typeface="Arial" panose="020B0604020202020204" pitchFamily="34" charset="0"/>
                <a:cs typeface="Arial" panose="020B0604020202020204" pitchFamily="34" charset="0"/>
              </a:rPr>
              <a:t>Given a choice, </a:t>
            </a:r>
            <a:r>
              <a:rPr lang="en-US">
                <a:solidFill>
                  <a:srgbClr val="00B050"/>
                </a:solidFill>
                <a:latin typeface="Arial" panose="020B0604020202020204" pitchFamily="34" charset="0"/>
                <a:cs typeface="Arial" panose="020B0604020202020204" pitchFamily="34" charset="0"/>
              </a:rPr>
              <a:t>pass by (const) reference!</a:t>
            </a:r>
          </a:p>
          <a:p>
            <a:pPr lvl="1"/>
            <a:r>
              <a:rPr lang="en-US">
                <a:latin typeface="Arial" panose="020B0604020202020204" pitchFamily="34" charset="0"/>
                <a:cs typeface="Arial" panose="020B0604020202020204" pitchFamily="34" charset="0"/>
              </a:rPr>
              <a:t>Sometimes it’s inevitable, i.e. return value from </a:t>
            </a:r>
            <a:r>
              <a:rPr lang="en-US" b="1" i="1">
                <a:latin typeface="Arial" panose="020B0604020202020204" pitchFamily="34" charset="0"/>
                <a:cs typeface="Arial" panose="020B0604020202020204" pitchFamily="34" charset="0"/>
              </a:rPr>
              <a:t>operator</a:t>
            </a:r>
            <a:r>
              <a:rPr lang="en-US" b="1" i="1" smtClean="0">
                <a:latin typeface="Arial" panose="020B0604020202020204" pitchFamily="34" charset="0"/>
                <a:cs typeface="Arial" panose="020B0604020202020204" pitchFamily="34" charset="0"/>
              </a:rPr>
              <a:t>+</a:t>
            </a:r>
          </a:p>
          <a:p>
            <a:r>
              <a:rPr lang="en-US" smtClean="0">
                <a:latin typeface="Arial" panose="020B0604020202020204" pitchFamily="34" charset="0"/>
                <a:cs typeface="Arial" panose="020B0604020202020204" pitchFamily="34" charset="0"/>
              </a:rPr>
              <a:t>Large objects / data structures in stack</a:t>
            </a:r>
          </a:p>
          <a:p>
            <a:r>
              <a:rPr lang="en-US" smtClean="0">
                <a:latin typeface="Arial" panose="020B0604020202020204" pitchFamily="34" charset="0"/>
                <a:cs typeface="Arial" panose="020B0604020202020204" pitchFamily="34" charset="0"/>
              </a:rPr>
              <a:t>Copying large objects / data structures</a:t>
            </a:r>
          </a:p>
          <a:p>
            <a:r>
              <a:rPr lang="en-US" smtClean="0">
                <a:latin typeface="Arial" panose="020B0604020202020204" pitchFamily="34" charset="0"/>
                <a:cs typeface="Arial" panose="020B0604020202020204" pitchFamily="34" charset="0"/>
              </a:rPr>
              <a:t>Unused </a:t>
            </a:r>
            <a:r>
              <a:rPr lang="en-US" b="1" i="1" smtClean="0">
                <a:latin typeface="Arial" panose="020B0604020202020204" pitchFamily="34" charset="0"/>
                <a:cs typeface="Arial" panose="020B0604020202020204" pitchFamily="34" charset="0"/>
              </a:rPr>
              <a:t>#include</a:t>
            </a:r>
            <a:r>
              <a:rPr lang="en-US" smtClean="0">
                <a:latin typeface="Arial" panose="020B0604020202020204" pitchFamily="34" charset="0"/>
                <a:cs typeface="Arial" panose="020B0604020202020204" pitchFamily="34" charset="0"/>
              </a:rPr>
              <a:t> or </a:t>
            </a:r>
            <a:r>
              <a:rPr lang="en-US" b="1" i="1" smtClean="0">
                <a:latin typeface="Arial" panose="020B0604020202020204" pitchFamily="34" charset="0"/>
                <a:cs typeface="Arial" panose="020B0604020202020204" pitchFamily="34" charset="0"/>
              </a:rPr>
              <a:t>using-directives</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Bad locality</a:t>
            </a:r>
          </a:p>
          <a:p>
            <a:pPr lvl="1"/>
            <a:r>
              <a:rPr lang="en-US" smtClean="0">
                <a:latin typeface="Arial" panose="020B0604020202020204" pitchFamily="34" charset="0"/>
                <a:cs typeface="Arial" panose="020B0604020202020204" pitchFamily="34" charset="0"/>
              </a:rPr>
              <a:t>Data locality (i.e. using </a:t>
            </a:r>
            <a:r>
              <a:rPr lang="en-US" i="1" smtClean="0">
                <a:latin typeface="Arial" panose="020B0604020202020204" pitchFamily="34" charset="0"/>
                <a:cs typeface="Arial" panose="020B0604020202020204" pitchFamily="34" charset="0"/>
              </a:rPr>
              <a:t>linked list</a:t>
            </a:r>
            <a:r>
              <a:rPr lang="en-US" smtClean="0">
                <a:latin typeface="Arial" panose="020B0604020202020204" pitchFamily="34" charset="0"/>
                <a:cs typeface="Arial" panose="020B0604020202020204" pitchFamily="34" charset="0"/>
              </a:rPr>
              <a:t> or </a:t>
            </a:r>
            <a:r>
              <a:rPr lang="en-US" i="1" smtClean="0">
                <a:latin typeface="Arial" panose="020B0604020202020204" pitchFamily="34" charset="0"/>
                <a:cs typeface="Arial" panose="020B0604020202020204" pitchFamily="34" charset="0"/>
              </a:rPr>
              <a:t>set</a:t>
            </a:r>
            <a:r>
              <a:rPr lang="en-US" smtClean="0">
                <a:latin typeface="Arial" panose="020B0604020202020204" pitchFamily="34" charset="0"/>
                <a:cs typeface="Arial" panose="020B0604020202020204" pitchFamily="34" charset="0"/>
              </a:rPr>
              <a:t> instead of </a:t>
            </a:r>
            <a:r>
              <a:rPr lang="en-US" i="1" smtClean="0">
                <a:latin typeface="Arial" panose="020B0604020202020204" pitchFamily="34" charset="0"/>
                <a:cs typeface="Arial" panose="020B0604020202020204" pitchFamily="34" charset="0"/>
              </a:rPr>
              <a:t>vector</a:t>
            </a:r>
            <a:r>
              <a:rPr lang="en-US" smtClean="0">
                <a:latin typeface="Arial" panose="020B0604020202020204" pitchFamily="34" charset="0"/>
                <a:cs typeface="Arial" panose="020B0604020202020204" pitchFamily="34" charset="0"/>
              </a:rPr>
              <a:t>)</a:t>
            </a:r>
          </a:p>
          <a:p>
            <a:pPr lvl="1"/>
            <a:r>
              <a:rPr lang="en-US" smtClean="0">
                <a:latin typeface="Arial" panose="020B0604020202020204" pitchFamily="34" charset="0"/>
                <a:cs typeface="Arial" panose="020B0604020202020204" pitchFamily="34" charset="0"/>
              </a:rPr>
              <a:t>Processing (</a:t>
            </a:r>
            <a:r>
              <a:rPr lang="en-US" u="sng" smtClean="0">
                <a:latin typeface="Arial" panose="020B0604020202020204" pitchFamily="34" charset="0"/>
                <a:cs typeface="Arial" panose="020B0604020202020204" pitchFamily="34" charset="0"/>
              </a:rPr>
              <a:t>Exercise:</a:t>
            </a:r>
            <a:r>
              <a:rPr lang="en-US" smtClean="0">
                <a:latin typeface="Arial" panose="020B0604020202020204" pitchFamily="34" charset="0"/>
                <a:cs typeface="Arial" panose="020B0604020202020204" pitchFamily="34" charset="0"/>
              </a:rPr>
              <a:t> loop on 2D array by col-row vs. row-col)</a:t>
            </a:r>
          </a:p>
          <a:p>
            <a:r>
              <a:rPr lang="en-US" smtClean="0">
                <a:latin typeface="Arial" panose="020B0604020202020204" pitchFamily="34" charset="0"/>
                <a:cs typeface="Arial" panose="020B0604020202020204" pitchFamily="34" charset="0"/>
              </a:rPr>
              <a:t>(C++11 and above) Use of std::map, std::set instead of their </a:t>
            </a:r>
            <a:r>
              <a:rPr lang="en-US" b="1" i="1" smtClean="0">
                <a:latin typeface="Arial" panose="020B0604020202020204" pitchFamily="34" charset="0"/>
                <a:cs typeface="Arial" panose="020B0604020202020204" pitchFamily="34" charset="0"/>
              </a:rPr>
              <a:t>std::unordered_xxx</a:t>
            </a:r>
            <a:r>
              <a:rPr lang="en-US" smtClean="0">
                <a:latin typeface="Arial" panose="020B0604020202020204" pitchFamily="34" charset="0"/>
                <a:cs typeface="Arial" panose="020B0604020202020204" pitchFamily="34" charset="0"/>
              </a:rPr>
              <a:t> counterparts</a:t>
            </a:r>
          </a:p>
          <a:p>
            <a:r>
              <a:rPr lang="en-US" smtClean="0">
                <a:latin typeface="Arial" panose="020B0604020202020204" pitchFamily="34" charset="0"/>
                <a:cs typeface="Arial" panose="020B0604020202020204" pitchFamily="34" charset="0"/>
              </a:rPr>
              <a:t>Writing </a:t>
            </a:r>
            <a:r>
              <a:rPr lang="en-US" b="1" i="1">
                <a:latin typeface="Arial" panose="020B0604020202020204" pitchFamily="34" charset="0"/>
                <a:cs typeface="Arial" panose="020B0604020202020204" pitchFamily="34" charset="0"/>
              </a:rPr>
              <a:t>v</a:t>
            </a:r>
            <a:r>
              <a:rPr lang="en-US" b="1" i="1" smtClean="0">
                <a:latin typeface="Arial" panose="020B0604020202020204" pitchFamily="34" charset="0"/>
                <a:cs typeface="Arial" panose="020B0604020202020204" pitchFamily="34" charset="0"/>
              </a:rPr>
              <a:t>irtual destructors</a:t>
            </a:r>
            <a:r>
              <a:rPr lang="en-US" smtClean="0">
                <a:latin typeface="Arial" panose="020B0604020202020204" pitchFamily="34" charset="0"/>
                <a:cs typeface="Arial" panose="020B0604020202020204" pitchFamily="34" charset="0"/>
              </a:rPr>
              <a:t> for classes not intended to be inherited (i.e. value classes)</a:t>
            </a:r>
            <a:endParaRPr lang="en-US" b="1" i="1">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2000" i="1">
                <a:solidFill>
                  <a:srgbClr val="404040"/>
                </a:solidFill>
                <a:latin typeface="Century" pitchFamily="18" charset="0"/>
              </a:rPr>
              <a:t>Code / Design </a:t>
            </a:r>
            <a:r>
              <a:rPr lang="en-US" sz="2000" i="1" smtClean="0">
                <a:solidFill>
                  <a:srgbClr val="404040"/>
                </a:solidFill>
                <a:latin typeface="Century" pitchFamily="18" charset="0"/>
              </a:rPr>
              <a:t>Smells</a:t>
            </a:r>
            <a:br>
              <a:rPr lang="en-US" sz="2000" i="1" smtClean="0">
                <a:solidFill>
                  <a:srgbClr val="404040"/>
                </a:solidFill>
                <a:latin typeface="Century" pitchFamily="18" charset="0"/>
              </a:rPr>
            </a:br>
            <a:r>
              <a:rPr lang="en-US" smtClean="0">
                <a:solidFill>
                  <a:srgbClr val="404040"/>
                </a:solidFill>
                <a:latin typeface="Century" pitchFamily="18" charset="0"/>
              </a:rPr>
              <a:t>Performance, efficiency, build times</a:t>
            </a:r>
            <a:endParaRPr lang="en-US">
              <a:solidFill>
                <a:srgbClr val="404040"/>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6699646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References</a:t>
            </a:r>
            <a:br>
              <a:rPr lang="en-US" smtClean="0">
                <a:solidFill>
                  <a:srgbClr val="00869F"/>
                </a:solidFill>
                <a:latin typeface="Century" pitchFamily="18" charset="0"/>
              </a:rPr>
            </a:br>
            <a:r>
              <a:rPr lang="en-US" sz="2400" i="1" smtClean="0">
                <a:solidFill>
                  <a:srgbClr val="00869F"/>
                </a:solidFill>
                <a:latin typeface="Century" pitchFamily="18" charset="0"/>
              </a:rPr>
              <a:t> </a:t>
            </a:r>
            <a:endParaRPr lang="en-US" i="1">
              <a:solidFill>
                <a:srgbClr val="00869F"/>
              </a:solidFill>
              <a:latin typeface="Century"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DDE9EC"/>
                </a:solidFill>
              </a:rPr>
              <a:pPr/>
              <a:t>82</a:t>
            </a:fld>
            <a:endParaRPr lang="en-US">
              <a:solidFill>
                <a:srgbClr val="DDE9EC"/>
              </a:solidFill>
            </a:endParaRPr>
          </a:p>
        </p:txBody>
      </p:sp>
    </p:spTree>
    <p:extLst>
      <p:ext uri="{BB962C8B-B14F-4D97-AF65-F5344CB8AC3E}">
        <p14:creationId xmlns:p14="http://schemas.microsoft.com/office/powerpoint/2010/main" val="22646666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solidFill>
                  <a:srgbClr val="404040"/>
                </a:solidFill>
                <a:latin typeface="Century" pitchFamily="18" charset="0"/>
              </a:rPr>
              <a:t>References</a:t>
            </a:r>
            <a:endParaRPr lang="en-US">
              <a:solidFill>
                <a:srgbClr val="404040"/>
              </a:solidFill>
              <a:latin typeface="Century" pitchFamily="18" charset="0"/>
            </a:endParaRPr>
          </a:p>
        </p:txBody>
      </p:sp>
      <p:sp>
        <p:nvSpPr>
          <p:cNvPr id="3" name="Content Placeholder 2"/>
          <p:cNvSpPr>
            <a:spLocks noGrp="1"/>
          </p:cNvSpPr>
          <p:nvPr>
            <p:ph sz="quarter" idx="1"/>
          </p:nvPr>
        </p:nvSpPr>
        <p:spPr/>
        <p:txBody>
          <a:bodyPr/>
          <a:lstStyle/>
          <a:p>
            <a:pPr marL="514350" indent="-514350">
              <a:buFont typeface="+mj-lt"/>
              <a:buAutoNum type="arabicPeriod"/>
            </a:pPr>
            <a:r>
              <a:rPr lang="en-US" smtClean="0">
                <a:solidFill>
                  <a:srgbClr val="404040"/>
                </a:solidFill>
                <a:latin typeface="Times New Roman" pitchFamily="18" charset="0"/>
                <a:cs typeface="Times New Roman" pitchFamily="18" charset="0"/>
              </a:rPr>
              <a:t>McConnell, Steve (2004). </a:t>
            </a:r>
            <a:r>
              <a:rPr lang="en-US" i="1" smtClean="0">
                <a:solidFill>
                  <a:srgbClr val="404040"/>
                </a:solidFill>
                <a:latin typeface="Times New Roman" pitchFamily="18" charset="0"/>
                <a:cs typeface="Times New Roman" pitchFamily="18" charset="0"/>
              </a:rPr>
              <a:t>Code Complete</a:t>
            </a:r>
            <a:r>
              <a:rPr lang="en-US" smtClean="0">
                <a:solidFill>
                  <a:srgbClr val="404040"/>
                </a:solidFill>
                <a:latin typeface="Times New Roman" pitchFamily="18" charset="0"/>
                <a:cs typeface="Times New Roman" pitchFamily="18" charset="0"/>
              </a:rPr>
              <a:t> 2</a:t>
            </a:r>
            <a:r>
              <a:rPr lang="en-US" baseline="30000" smtClean="0">
                <a:solidFill>
                  <a:srgbClr val="404040"/>
                </a:solidFill>
                <a:latin typeface="Times New Roman" pitchFamily="18" charset="0"/>
                <a:cs typeface="Times New Roman" pitchFamily="18" charset="0"/>
              </a:rPr>
              <a:t>nd</a:t>
            </a:r>
            <a:r>
              <a:rPr lang="en-US" smtClean="0">
                <a:solidFill>
                  <a:srgbClr val="404040"/>
                </a:solidFill>
                <a:latin typeface="Times New Roman" pitchFamily="18" charset="0"/>
                <a:cs typeface="Times New Roman" pitchFamily="18" charset="0"/>
              </a:rPr>
              <a:t> edition</a:t>
            </a:r>
            <a:endParaRPr lang="en-US">
              <a:solidFill>
                <a:srgbClr val="404040"/>
              </a:solidFill>
              <a:latin typeface="Arial" pitchFamily="34" charset="0"/>
              <a:cs typeface="Arial" pitchFamily="34" charset="0"/>
            </a:endParaRPr>
          </a:p>
          <a:p>
            <a:pPr marL="514350" indent="-514350">
              <a:buFont typeface="+mj-lt"/>
              <a:buAutoNum type="arabicPeriod"/>
            </a:pPr>
            <a:r>
              <a:rPr lang="en-US" smtClean="0">
                <a:solidFill>
                  <a:srgbClr val="404040"/>
                </a:solidFill>
                <a:latin typeface="Times New Roman" panose="02020603050405020304" pitchFamily="18" charset="0"/>
                <a:cs typeface="Times New Roman" panose="02020603050405020304" pitchFamily="18" charset="0"/>
              </a:rPr>
              <a:t>Kerievsky, Joshua. </a:t>
            </a:r>
            <a:r>
              <a:rPr lang="en-US" i="1" smtClean="0">
                <a:solidFill>
                  <a:srgbClr val="404040"/>
                </a:solidFill>
                <a:latin typeface="Times New Roman" panose="02020603050405020304" pitchFamily="18" charset="0"/>
                <a:cs typeface="Times New Roman" panose="02020603050405020304" pitchFamily="18" charset="0"/>
              </a:rPr>
              <a:t>Refactoring </a:t>
            </a:r>
            <a:r>
              <a:rPr lang="en-US" i="1">
                <a:solidFill>
                  <a:srgbClr val="404040"/>
                </a:solidFill>
                <a:latin typeface="Times New Roman" panose="02020603050405020304" pitchFamily="18" charset="0"/>
                <a:cs typeface="Times New Roman" panose="02020603050405020304" pitchFamily="18" charset="0"/>
              </a:rPr>
              <a:t>to </a:t>
            </a:r>
            <a:r>
              <a:rPr lang="en-US" i="1" smtClean="0">
                <a:solidFill>
                  <a:srgbClr val="404040"/>
                </a:solidFill>
                <a:latin typeface="Times New Roman" panose="02020603050405020304" pitchFamily="18" charset="0"/>
                <a:cs typeface="Times New Roman" panose="02020603050405020304" pitchFamily="18" charset="0"/>
              </a:rPr>
              <a:t>Patterns</a:t>
            </a:r>
          </a:p>
          <a:p>
            <a:pPr marL="514350" indent="-514350">
              <a:buFont typeface="+mj-lt"/>
              <a:buAutoNum type="arabicPeriod"/>
            </a:pPr>
            <a:r>
              <a:rPr lang="en-US" smtClean="0">
                <a:solidFill>
                  <a:srgbClr val="404040"/>
                </a:solidFill>
                <a:latin typeface="Times New Roman" panose="02020603050405020304" pitchFamily="18" charset="0"/>
                <a:cs typeface="Times New Roman" panose="02020603050405020304" pitchFamily="18" charset="0"/>
              </a:rPr>
              <a:t>George, Fred. </a:t>
            </a:r>
            <a:r>
              <a:rPr lang="en-US" i="1" smtClean="0">
                <a:solidFill>
                  <a:srgbClr val="404040"/>
                </a:solidFill>
                <a:latin typeface="Times New Roman" panose="02020603050405020304" pitchFamily="18" charset="0"/>
                <a:cs typeface="Times New Roman" panose="02020603050405020304" pitchFamily="18" charset="0"/>
                <a:hlinkClick r:id="rId3"/>
              </a:rPr>
              <a:t>The Secret Assumption of Agile</a:t>
            </a:r>
            <a:endParaRPr lang="en-US" i="1" smtClean="0">
              <a:solidFill>
                <a:srgbClr val="40404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a:solidFill>
                  <a:srgbClr val="404040"/>
                </a:solidFill>
                <a:latin typeface="Times New Roman" panose="02020603050405020304" pitchFamily="18" charset="0"/>
                <a:cs typeface="Times New Roman" panose="02020603050405020304" pitchFamily="18" charset="0"/>
              </a:rPr>
              <a:t>Hevery, Miško.</a:t>
            </a:r>
            <a:r>
              <a:rPr lang="en-US" i="1">
                <a:solidFill>
                  <a:srgbClr val="404040"/>
                </a:solidFill>
                <a:latin typeface="Times New Roman" panose="02020603050405020304" pitchFamily="18" charset="0"/>
                <a:cs typeface="Times New Roman" panose="02020603050405020304" pitchFamily="18" charset="0"/>
              </a:rPr>
              <a:t> </a:t>
            </a:r>
            <a:r>
              <a:rPr lang="en-US" i="1">
                <a:solidFill>
                  <a:srgbClr val="404040"/>
                </a:solidFill>
                <a:latin typeface="Times New Roman" panose="02020603050405020304" pitchFamily="18" charset="0"/>
                <a:cs typeface="Times New Roman" panose="02020603050405020304" pitchFamily="18" charset="0"/>
                <a:hlinkClick r:id="rId4"/>
              </a:rPr>
              <a:t>Global State and </a:t>
            </a:r>
            <a:r>
              <a:rPr lang="en-US" i="1" smtClean="0">
                <a:solidFill>
                  <a:srgbClr val="404040"/>
                </a:solidFill>
                <a:latin typeface="Times New Roman" panose="02020603050405020304" pitchFamily="18" charset="0"/>
                <a:cs typeface="Times New Roman" panose="02020603050405020304" pitchFamily="18" charset="0"/>
                <a:hlinkClick r:id="rId4"/>
              </a:rPr>
              <a:t>Singletons</a:t>
            </a:r>
            <a:endParaRPr lang="en-US" i="1" smtClean="0">
              <a:solidFill>
                <a:srgbClr val="40404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mtClean="0">
                <a:solidFill>
                  <a:srgbClr val="404040"/>
                </a:solidFill>
                <a:latin typeface="Times New Roman" panose="02020603050405020304" pitchFamily="18" charset="0"/>
                <a:cs typeface="Times New Roman" panose="02020603050405020304" pitchFamily="18" charset="0"/>
              </a:rPr>
              <a:t>Meyers, Scott. </a:t>
            </a:r>
            <a:r>
              <a:rPr lang="en-US" i="1" smtClean="0">
                <a:solidFill>
                  <a:srgbClr val="404040"/>
                </a:solidFill>
                <a:latin typeface="Times New Roman" panose="02020603050405020304" pitchFamily="18" charset="0"/>
                <a:cs typeface="Times New Roman" panose="02020603050405020304" pitchFamily="18" charset="0"/>
                <a:hlinkClick r:id="rId5"/>
              </a:rPr>
              <a:t>The Most Important Design Guideline</a:t>
            </a:r>
            <a:endParaRPr lang="en-US" i="1" smtClean="0">
              <a:solidFill>
                <a:srgbClr val="404040"/>
              </a:solidFill>
              <a:latin typeface="Times New Roman" pitchFamily="18" charset="0"/>
              <a:cs typeface="Times New Roman" pitchFamily="18" charset="0"/>
            </a:endParaRPr>
          </a:p>
          <a:p>
            <a:pPr marL="514350" indent="-514350">
              <a:buFont typeface="+mj-lt"/>
              <a:buAutoNum type="arabicPeriod"/>
            </a:pPr>
            <a:r>
              <a:rPr lang="en-US" u="sng">
                <a:latin typeface="Times New Roman" panose="02020603050405020304" pitchFamily="18" charset="0"/>
                <a:cs typeface="Times New Roman" panose="02020603050405020304" pitchFamily="18" charset="0"/>
                <a:hlinkClick r:id="rId6"/>
              </a:rPr>
              <a:t>http://cpp-today.blogspot.com/2010/02/asserts-vs-exceptions.html</a:t>
            </a:r>
            <a:endParaRPr lang="en-US" smtClean="0">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1388511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mtClean="0">
                <a:solidFill>
                  <a:srgbClr val="00869F"/>
                </a:solidFill>
                <a:latin typeface="Century" pitchFamily="18" charset="0"/>
              </a:rPr>
              <a:t>Comments &amp; Documentation</a:t>
            </a:r>
            <a:endParaRPr lang="en-US">
              <a:solidFill>
                <a:srgbClr val="00869F"/>
              </a:solidFill>
              <a:latin typeface="Century" pitchFamily="18" charset="0"/>
            </a:endParaRPr>
          </a:p>
        </p:txBody>
      </p:sp>
      <p:sp>
        <p:nvSpPr>
          <p:cNvPr id="3" name="Content Placeholder 2"/>
          <p:cNvSpPr>
            <a:spLocks noGrp="1"/>
          </p:cNvSpPr>
          <p:nvPr>
            <p:ph type="body" idx="1"/>
          </p:nvPr>
        </p:nvSpPr>
        <p:spPr/>
        <p:txBody>
          <a:bodyPr>
            <a:normAutofit/>
          </a:bodyPr>
          <a:lstStyle/>
          <a:p>
            <a:pPr marL="514350" indent="-514350">
              <a:buClr>
                <a:srgbClr val="EBE0AA"/>
              </a:buClr>
            </a:pPr>
            <a:r>
              <a:rPr lang="en-US" i="1" smtClean="0">
                <a:solidFill>
                  <a:srgbClr val="404040"/>
                </a:solidFill>
                <a:latin typeface="Times New Roman" pitchFamily="18" charset="0"/>
                <a:cs typeface="Times New Roman" pitchFamily="18" charset="0"/>
              </a:rPr>
              <a:t>No comment</a:t>
            </a:r>
            <a:endParaRPr lang="en-US" i="1">
              <a:solidFill>
                <a:srgbClr val="40404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73261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37858</TotalTime>
  <Words>5472</Words>
  <Application>Microsoft Office PowerPoint</Application>
  <PresentationFormat>On-screen Show (4:3)</PresentationFormat>
  <Paragraphs>906</Paragraphs>
  <Slides>83</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Bookman Old Style</vt:lpstr>
      <vt:lpstr>Calibri</vt:lpstr>
      <vt:lpstr>Century</vt:lpstr>
      <vt:lpstr>Consolas</vt:lpstr>
      <vt:lpstr>Gill Sans MT</vt:lpstr>
      <vt:lpstr>Times New Roman</vt:lpstr>
      <vt:lpstr>Wingdings</vt:lpstr>
      <vt:lpstr>Wingdings 3</vt:lpstr>
      <vt:lpstr>Origin</vt:lpstr>
      <vt:lpstr>High Quality Code</vt:lpstr>
      <vt:lpstr>Contents</vt:lpstr>
      <vt:lpstr>Contents</vt:lpstr>
      <vt:lpstr>Introduction Complexity in Software</vt:lpstr>
      <vt:lpstr>Primary Imperative</vt:lpstr>
      <vt:lpstr>Complexity</vt:lpstr>
      <vt:lpstr>Code Structure &amp; Formatting</vt:lpstr>
      <vt:lpstr>Code Structure &amp; Format</vt:lpstr>
      <vt:lpstr>Comments &amp; Documentation</vt:lpstr>
      <vt:lpstr>Comments &amp; Documentation</vt:lpstr>
      <vt:lpstr>High Quality Names</vt:lpstr>
      <vt:lpstr>Names</vt:lpstr>
      <vt:lpstr>Names</vt:lpstr>
      <vt:lpstr>Names</vt:lpstr>
      <vt:lpstr>High Quality Variables … + attributes, constants, literals…</vt:lpstr>
      <vt:lpstr>Variables, Constants, Literals</vt:lpstr>
      <vt:lpstr>Variables, Constants, Literals</vt:lpstr>
      <vt:lpstr>Variables, Constants, Literals</vt:lpstr>
      <vt:lpstr>Variables, Constants, Literals</vt:lpstr>
      <vt:lpstr>Variables, Constants, Literals</vt:lpstr>
      <vt:lpstr>Variables, Constants, Literals</vt:lpstr>
      <vt:lpstr>High Quality Expressions</vt:lpstr>
      <vt:lpstr>Expressions</vt:lpstr>
      <vt:lpstr>High Quality Control Structures Conditionals &amp; Loops</vt:lpstr>
      <vt:lpstr>Control Structures Conditionals</vt:lpstr>
      <vt:lpstr>Control Structures Conditionals (2)</vt:lpstr>
      <vt:lpstr>Control Structures Loops</vt:lpstr>
      <vt:lpstr>Control Structures goto</vt:lpstr>
      <vt:lpstr>High Quality Functions</vt:lpstr>
      <vt:lpstr>Functions</vt:lpstr>
      <vt:lpstr>Functions Cohesion</vt:lpstr>
      <vt:lpstr>Functions Coupling</vt:lpstr>
      <vt:lpstr>Functions Side Effects</vt:lpstr>
      <vt:lpstr>Functions Dependency Injection</vt:lpstr>
      <vt:lpstr>Functions const &amp; const correctness</vt:lpstr>
      <vt:lpstr>Functions Misc</vt:lpstr>
      <vt:lpstr>Functions Exercises</vt:lpstr>
      <vt:lpstr>Error Handling</vt:lpstr>
      <vt:lpstr>Error Handling Conditionals</vt:lpstr>
      <vt:lpstr>Error Handling Exceptions</vt:lpstr>
      <vt:lpstr>Error Handling Asserts</vt:lpstr>
      <vt:lpstr>High Quality Classes</vt:lpstr>
      <vt:lpstr>Classes Names</vt:lpstr>
      <vt:lpstr>Classes Encapsulation</vt:lpstr>
      <vt:lpstr>Classes Encapsulation – Exercise</vt:lpstr>
      <vt:lpstr>Classes Cohesion</vt:lpstr>
      <vt:lpstr>Classes Cohesion &amp; SRP</vt:lpstr>
      <vt:lpstr>Classes Coupling</vt:lpstr>
      <vt:lpstr>Classes Coupling (2)</vt:lpstr>
      <vt:lpstr>Classes Constructors</vt:lpstr>
      <vt:lpstr>Classes Destructors</vt:lpstr>
      <vt:lpstr>Classes Inheritance</vt:lpstr>
      <vt:lpstr>Classes Virtual Methods. Polymorphism</vt:lpstr>
      <vt:lpstr>Classes Inheritance or Aggregation</vt:lpstr>
      <vt:lpstr>Classes Dependency Injection</vt:lpstr>
      <vt:lpstr>Classes Interfaces</vt:lpstr>
      <vt:lpstr>Resource Management</vt:lpstr>
      <vt:lpstr>Resource Management</vt:lpstr>
      <vt:lpstr>Resource Management</vt:lpstr>
      <vt:lpstr>High Quality Software Design</vt:lpstr>
      <vt:lpstr>SOLID Principles</vt:lpstr>
      <vt:lpstr>High Quality Interfaces</vt:lpstr>
      <vt:lpstr>Conclusion</vt:lpstr>
      <vt:lpstr>Conclusion</vt:lpstr>
      <vt:lpstr>Appendix 1 General Guidelines </vt:lpstr>
      <vt:lpstr>Guidelines for High-Quality Design &amp; Implementation Rules of Thumb</vt:lpstr>
      <vt:lpstr>Guidelines for High-Quality Design &amp; Implementation Principles &amp; Techniques</vt:lpstr>
      <vt:lpstr>Guidelines for High-Quality Design &amp; Implementation Tools</vt:lpstr>
      <vt:lpstr>Guidelines for High-Quality Design &amp; Implementation Performance</vt:lpstr>
      <vt:lpstr>Guidelines for High-Quality Design &amp; Implementation Tests</vt:lpstr>
      <vt:lpstr>Guidelines for High-Quality Design &amp; Implementation Refactoring</vt:lpstr>
      <vt:lpstr>Appendix 2 Code / Design Smells </vt:lpstr>
      <vt:lpstr>Code / Design Smells General</vt:lpstr>
      <vt:lpstr>Code / Design Smells General (2)</vt:lpstr>
      <vt:lpstr>Code / Design Smells General (3)</vt:lpstr>
      <vt:lpstr>Code / Design Smells OOP / Class Design</vt:lpstr>
      <vt:lpstr>Code / Design Smells OOP / Class Design</vt:lpstr>
      <vt:lpstr>Code / Design Smells OOP / Class Design</vt:lpstr>
      <vt:lpstr>Code / Design Smells OOP / Class Design</vt:lpstr>
      <vt:lpstr>Code / Design Smells Error Handling</vt:lpstr>
      <vt:lpstr>Code / Design Smells Performance, efficiency, build times</vt:lpstr>
      <vt:lpstr>References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Good Technical Presentations</dc:title>
  <dc:creator>Ivaylo Simeonov Genchev</dc:creator>
  <cp:lastModifiedBy>Genchev, Ivaylo Simeonov (I.)</cp:lastModifiedBy>
  <cp:revision>1763</cp:revision>
  <dcterms:created xsi:type="dcterms:W3CDTF">2006-08-16T00:00:00Z</dcterms:created>
  <dcterms:modified xsi:type="dcterms:W3CDTF">2019-01-16T15:50:35Z</dcterms:modified>
</cp:coreProperties>
</file>