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8" r:id="rId3"/>
    <p:sldId id="259" r:id="rId4"/>
    <p:sldId id="261" r:id="rId5"/>
    <p:sldId id="275" r:id="rId6"/>
    <p:sldId id="276" r:id="rId7"/>
    <p:sldId id="260" r:id="rId8"/>
    <p:sldId id="277" r:id="rId9"/>
    <p:sldId id="278" r:id="rId10"/>
    <p:sldId id="279" r:id="rId11"/>
    <p:sldId id="262" r:id="rId12"/>
    <p:sldId id="268" r:id="rId13"/>
    <p:sldId id="280" r:id="rId14"/>
    <p:sldId id="283" r:id="rId15"/>
    <p:sldId id="282" r:id="rId16"/>
    <p:sldId id="281" r:id="rId17"/>
    <p:sldId id="315" r:id="rId18"/>
    <p:sldId id="290" r:id="rId19"/>
    <p:sldId id="284" r:id="rId20"/>
    <p:sldId id="285" r:id="rId21"/>
    <p:sldId id="289" r:id="rId22"/>
    <p:sldId id="287" r:id="rId23"/>
    <p:sldId id="288" r:id="rId24"/>
    <p:sldId id="263" r:id="rId25"/>
    <p:sldId id="273" r:id="rId26"/>
    <p:sldId id="286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264" r:id="rId35"/>
    <p:sldId id="274" r:id="rId36"/>
    <p:sldId id="301" r:id="rId37"/>
    <p:sldId id="300" r:id="rId38"/>
    <p:sldId id="305" r:id="rId39"/>
    <p:sldId id="303" r:id="rId40"/>
    <p:sldId id="304" r:id="rId41"/>
    <p:sldId id="302" r:id="rId42"/>
    <p:sldId id="309" r:id="rId43"/>
    <p:sldId id="267" r:id="rId44"/>
    <p:sldId id="271" r:id="rId45"/>
    <p:sldId id="307" r:id="rId46"/>
    <p:sldId id="306" r:id="rId47"/>
    <p:sldId id="297" r:id="rId48"/>
    <p:sldId id="266" r:id="rId49"/>
    <p:sldId id="270" r:id="rId50"/>
    <p:sldId id="310" r:id="rId51"/>
    <p:sldId id="311" r:id="rId52"/>
    <p:sldId id="312" r:id="rId53"/>
    <p:sldId id="313" r:id="rId54"/>
    <p:sldId id="314" r:id="rId55"/>
    <p:sldId id="316" r:id="rId5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7CCFEC"/>
    <a:srgbClr val="32B4E2"/>
    <a:srgbClr val="C67070"/>
    <a:srgbClr val="1882A8"/>
    <a:srgbClr val="FEB6AE"/>
    <a:srgbClr val="FF9966"/>
    <a:srgbClr val="03689B"/>
    <a:srgbClr val="00569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29" autoAdjust="0"/>
  </p:normalViewPr>
  <p:slideViewPr>
    <p:cSldViewPr>
      <p:cViewPr varScale="1">
        <p:scale>
          <a:sx n="90" d="100"/>
          <a:sy n="90" d="100"/>
        </p:scale>
        <p:origin x="21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4C072-9FB8-4EFB-8DCC-67962C7617FF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7B0E-7F9B-4337-97AD-8FB013FD8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1FFB-5E76-44A8-8B50-9FED348965A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09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83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1FFB-5E76-44A8-8B50-9FED348965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91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89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208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04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013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62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* Home</a:t>
            </a:r>
            <a:r>
              <a:rPr lang="en-US" baseline="0" smtClean="0"/>
              <a:t> read – placement new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093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31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way we approach the problem</a:t>
            </a:r>
          </a:p>
          <a:p>
            <a:r>
              <a:rPr lang="en-US" baseline="0" dirty="0" smtClean="0"/>
              <a:t>The way we model the problem</a:t>
            </a:r>
          </a:p>
          <a:p>
            <a:r>
              <a:rPr lang="en-US" baseline="0" dirty="0" smtClean="0"/>
              <a:t>The primitives of the design</a:t>
            </a:r>
            <a:endParaRPr lang="bg-BG" smtClean="0"/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1FFB-5E76-44A8-8B50-9FED348965A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64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82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08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784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398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1FFB-5E76-44A8-8B50-9FED348965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0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662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Another definition of</a:t>
            </a:r>
            <a:r>
              <a:rPr lang="en-US" baseline="0" smtClean="0"/>
              <a:t> Interface</a:t>
            </a:r>
            <a:r>
              <a:rPr lang="en-US" smtClean="0"/>
              <a:t>: the point/boundary of interaction b/w 2 components/entities</a:t>
            </a:r>
            <a:endParaRPr lang="bg-BG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25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1FFB-5E76-44A8-8B50-9FED348965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19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236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69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416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Examples in C++. Different ways to implement the same relation</a:t>
            </a:r>
            <a:r>
              <a:rPr lang="en-US" baseline="0" smtClean="0"/>
              <a:t> type.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067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Examples in C++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771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Examples in</a:t>
            </a:r>
            <a:r>
              <a:rPr lang="en-US" baseline="0" smtClean="0"/>
              <a:t> C++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7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Examples in</a:t>
            </a:r>
            <a:r>
              <a:rPr lang="en-US" baseline="0" smtClean="0"/>
              <a:t> C++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36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1FFB-5E76-44A8-8B50-9FED348965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3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185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2045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192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945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4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9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4916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499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169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1FFB-5E76-44A8-8B50-9FED348965A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3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4386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7338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36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Examples in</a:t>
            </a:r>
            <a:r>
              <a:rPr lang="en-US" baseline="0" smtClean="0"/>
              <a:t> C++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030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1FFB-5E76-44A8-8B50-9FED348965A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5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7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870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1FFB-5E76-44A8-8B50-9FED348965A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427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9484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7119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24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7676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0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28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9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9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F802A-98C0-48F1-A0AD-919AE6D071B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78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entury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815129D-EF37-4E8E-BD9F-9524AF09F6B5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AA-98D2-4DEB-99D2-DA65724E405A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E7FD-2655-493E-8488-4DA0A074047F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3FB5-7098-4FF2-B979-29A868954D01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57F98BF-F8E9-41B1-B25C-9B9C39419B93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7F56-DAB6-4C29-B1F6-31A7EA537246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F04-A3BC-486C-B531-AA04C87F87F9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4456-663F-445C-B819-1FB69D9093CA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78D7-EFE4-4B8E-886A-48FD0D233FB2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6A23-D1F4-4892-830E-1F3CB8A05E96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028-FA46-4613-8733-723791E147BD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DC641E-63D7-4858-94BE-A370178557A9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00869F"/>
                </a:solidFill>
                <a:latin typeface="Century" pitchFamily="18" charset="0"/>
              </a:rPr>
              <a:t>OOP and UML Fundamentals</a:t>
            </a:r>
            <a:br>
              <a:rPr lang="en-US" sz="3000" dirty="0" smtClean="0">
                <a:solidFill>
                  <a:srgbClr val="00869F"/>
                </a:solidFill>
                <a:latin typeface="Century" pitchFamily="18" charset="0"/>
              </a:rPr>
            </a:br>
            <a:r>
              <a:rPr lang="en-US" sz="3000" dirty="0" smtClean="0">
                <a:solidFill>
                  <a:srgbClr val="00869F"/>
                </a:solidFill>
              </a:rPr>
              <a:t>C++ OOP Aspects</a:t>
            </a:r>
            <a:endParaRPr lang="en-US" sz="3000" dirty="0">
              <a:solidFill>
                <a:srgbClr val="00869F"/>
              </a:solidFill>
              <a:latin typeface="Century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404040"/>
                </a:solidFill>
                <a:latin typeface="Century" pitchFamily="18" charset="0"/>
              </a:rPr>
              <a:t>Fundamental OOP Concepts. UML Class Diagrams</a:t>
            </a:r>
            <a:endParaRPr lang="en-US" i="1" dirty="0">
              <a:solidFill>
                <a:srgbClr val="40404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07375" cy="5029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sz="2400" smtClean="0"/>
              <a:t>Pros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2200" smtClean="0"/>
              <a:t>Closer to the real world – </a:t>
            </a:r>
            <a:r>
              <a:rPr lang="en-US" sz="2200" b="1" smtClean="0"/>
              <a:t>entities</a:t>
            </a:r>
            <a:r>
              <a:rPr lang="en-US" sz="2200" smtClean="0"/>
              <a:t> that we want to model are often directly </a:t>
            </a:r>
            <a:r>
              <a:rPr lang="en-US" sz="2200" b="1" smtClean="0"/>
              <a:t>object-oriented</a:t>
            </a:r>
            <a:r>
              <a:rPr lang="en-US" sz="2200" smtClean="0"/>
              <a:t> ready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2200" smtClean="0"/>
              <a:t>The link between data and processing code is built into the syntax – the system is </a:t>
            </a:r>
            <a:r>
              <a:rPr lang="fr-FR" sz="2200" b="1" i="1" smtClean="0"/>
              <a:t>aware</a:t>
            </a:r>
            <a:r>
              <a:rPr lang="fr-FR" sz="2200" smtClean="0"/>
              <a:t> about it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2200" smtClean="0"/>
              <a:t>Reusability units are much more obvious (often a </a:t>
            </a:r>
            <a:r>
              <a:rPr lang="fr-FR" sz="2200" b="1" i="1" smtClean="0"/>
              <a:t>class</a:t>
            </a:r>
            <a:r>
              <a:rPr lang="fr-FR" sz="2200" smtClean="0"/>
              <a:t> is directly reusable) and, with proper design, much more stable than functions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400" smtClean="0"/>
              <a:t>Cons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2100" smtClean="0"/>
              <a:t>Requirements are not very object-oriented; from them, suitable </a:t>
            </a:r>
            <a:r>
              <a:rPr lang="fr-FR" sz="2100" b="1" i="1" smtClean="0"/>
              <a:t>objects</a:t>
            </a:r>
            <a:r>
              <a:rPr lang="fr-FR" sz="2100" smtClean="0"/>
              <a:t> / </a:t>
            </a:r>
            <a:r>
              <a:rPr lang="fr-FR" sz="2100" b="1" i="1" smtClean="0"/>
              <a:t>classes</a:t>
            </a:r>
            <a:r>
              <a:rPr lang="fr-FR" sz="2100" smtClean="0"/>
              <a:t> need to be extracted and defined by the software Designers / Architects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sz="2100" smtClean="0"/>
              <a:t>The underlying hardware, storage, communications, etc. operate as series of operations, i.e. closer to </a:t>
            </a:r>
            <a:r>
              <a:rPr lang="fr-FR" sz="2100" b="1" i="1" smtClean="0"/>
              <a:t>Imperative</a:t>
            </a:r>
            <a:r>
              <a:rPr lang="fr-FR" sz="2100" smtClean="0"/>
              <a:t> paradigm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Programming Paradigms</a:t>
            </a:r>
            <a:br>
              <a:rPr lang="en-US" smtClean="0"/>
            </a:br>
            <a:r>
              <a:rPr lang="en-US" sz="2400" smtClean="0"/>
              <a:t>Object-Oriented Programming – Pros &amp; Cons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Object-Oriented Programming</a:t>
            </a:r>
            <a:br>
              <a:rPr lang="en-US" smtClean="0">
                <a:solidFill>
                  <a:srgbClr val="00869F"/>
                </a:solidFill>
                <a:latin typeface="Century" pitchFamily="18" charset="0"/>
              </a:rPr>
            </a:br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Fundamentals</a:t>
            </a:r>
            <a:endParaRPr lang="en-US">
              <a:solidFill>
                <a:srgbClr val="00869F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BE0AA"/>
              </a:buClr>
            </a:pPr>
            <a:r>
              <a:rPr lang="en-US" i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No objections</a:t>
            </a:r>
            <a:endParaRPr lang="en-US" i="1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smtClean="0"/>
              <a:t>Completely different way to approach a problem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Start by describing </a:t>
            </a:r>
            <a:r>
              <a:rPr lang="en-US" sz="2200" b="1" i="1" smtClean="0"/>
              <a:t>objects</a:t>
            </a:r>
            <a:r>
              <a:rPr lang="en-US" sz="2200" smtClean="0"/>
              <a:t>, their </a:t>
            </a:r>
            <a:r>
              <a:rPr lang="en-US" sz="2200" b="1" i="1" smtClean="0"/>
              <a:t>relations</a:t>
            </a:r>
            <a:r>
              <a:rPr lang="en-US" sz="2200" smtClean="0"/>
              <a:t> and </a:t>
            </a:r>
            <a:r>
              <a:rPr lang="en-US" sz="2200" b="1" i="1" smtClean="0"/>
              <a:t>interactions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Key question to start in OOP way:</a:t>
            </a:r>
            <a:r>
              <a:rPr lang="en-US" sz="2200" i="1" smtClean="0"/>
              <a:t> "</a:t>
            </a:r>
            <a:r>
              <a:rPr lang="en-US" sz="2200" b="1" i="1" smtClean="0"/>
              <a:t>What</a:t>
            </a:r>
            <a:r>
              <a:rPr lang="en-US" sz="2200" i="1" smtClean="0"/>
              <a:t> are we talking about?" (instead of "what the program will </a:t>
            </a:r>
            <a:r>
              <a:rPr lang="en-US" sz="2200" b="1" i="1" smtClean="0"/>
              <a:t>do</a:t>
            </a:r>
            <a:r>
              <a:rPr lang="en-US" sz="2200" i="1" smtClean="0"/>
              <a:t>"!)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At the end, objects' behavior is still </a:t>
            </a:r>
            <a:r>
              <a:rPr lang="en-US" sz="2200" b="1" i="1" smtClean="0"/>
              <a:t>imperatively</a:t>
            </a:r>
            <a:r>
              <a:rPr lang="en-US" sz="2200" smtClean="0"/>
              <a:t> described (i.e. method implementations)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In short, </a:t>
            </a:r>
            <a:r>
              <a:rPr lang="en-US" sz="2200" b="1" i="1" smtClean="0"/>
              <a:t>objects </a:t>
            </a:r>
            <a:r>
              <a:rPr lang="en-US" sz="2200" smtClean="0"/>
              <a:t>combine </a:t>
            </a:r>
            <a:r>
              <a:rPr lang="en-US" sz="2200" b="1" i="1" smtClean="0"/>
              <a:t>data</a:t>
            </a:r>
            <a:r>
              <a:rPr lang="en-US" sz="2200" smtClean="0"/>
              <a:t> and </a:t>
            </a:r>
            <a:r>
              <a:rPr lang="en-US" sz="2200" b="1" i="1" smtClean="0"/>
              <a:t>behavior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A developer can think in object-oriented manner and still use "procedural" language such as C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However, in </a:t>
            </a:r>
            <a:r>
              <a:rPr lang="en-US" sz="2200" b="1" i="1" smtClean="0"/>
              <a:t>object-oriented</a:t>
            </a:r>
            <a:r>
              <a:rPr lang="en-US" sz="2200" smtClean="0"/>
              <a:t> languages there is suitable syntax to </a:t>
            </a:r>
            <a:r>
              <a:rPr lang="en-US" sz="2200" b="1" i="1" smtClean="0"/>
              <a:t>express</a:t>
            </a:r>
            <a:r>
              <a:rPr lang="en-US" sz="2200" smtClean="0"/>
              <a:t> the link between data and behavior of an </a:t>
            </a:r>
            <a:r>
              <a:rPr lang="en-US" sz="2200" b="1" i="1" smtClean="0"/>
              <a:t>object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smtClean="0"/>
              <a:t>This helps </a:t>
            </a:r>
            <a:r>
              <a:rPr lang="en-US" sz="2000" b="1" i="1" smtClean="0"/>
              <a:t>find errors</a:t>
            </a:r>
            <a:r>
              <a:rPr lang="en-US" sz="2000" smtClean="0"/>
              <a:t>, ease the process of </a:t>
            </a:r>
            <a:r>
              <a:rPr lang="en-US" sz="2000" b="1" i="1" smtClean="0"/>
              <a:t>development</a:t>
            </a:r>
            <a:r>
              <a:rPr lang="en-US" sz="2000" smtClean="0"/>
              <a:t> and developer </a:t>
            </a:r>
            <a:r>
              <a:rPr lang="en-US" sz="2000" b="1" i="1" smtClean="0"/>
              <a:t>testing</a:t>
            </a:r>
            <a:r>
              <a:rPr lang="en-US" sz="2000" smtClean="0"/>
              <a:t>, </a:t>
            </a:r>
            <a:r>
              <a:rPr lang="en-US" sz="2000" b="1" i="1" smtClean="0"/>
              <a:t>redesign</a:t>
            </a:r>
            <a:r>
              <a:rPr lang="en-US" sz="2000" smtClean="0"/>
              <a:t> and/or expand the system more safely, etc.</a:t>
            </a:r>
            <a:endParaRPr lang="en-US" sz="20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Introduction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8807" y="4343400"/>
            <a:ext cx="2306387" cy="20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i="1" smtClean="0"/>
              <a:t>Objects</a:t>
            </a:r>
            <a:r>
              <a:rPr lang="en-US" sz="2000" smtClean="0"/>
              <a:t> can often be </a:t>
            </a:r>
            <a:r>
              <a:rPr lang="en-US" sz="2000" i="1" smtClean="0"/>
              <a:t>categorized</a:t>
            </a:r>
            <a:r>
              <a:rPr lang="en-US" sz="2000" b="1" smtClean="0"/>
              <a:t> </a:t>
            </a:r>
            <a:r>
              <a:rPr lang="en-US" sz="2000" smtClean="0"/>
              <a:t>into </a:t>
            </a:r>
            <a:r>
              <a:rPr lang="en-US" sz="2000" b="1" i="1" smtClean="0"/>
              <a:t>classes</a:t>
            </a:r>
            <a:r>
              <a:rPr lang="en-US" sz="2000" smtClean="0"/>
              <a:t> – groups of objects having the same general </a:t>
            </a:r>
            <a:r>
              <a:rPr lang="en-US" sz="2000" i="1" smtClean="0"/>
              <a:t>attributes</a:t>
            </a:r>
            <a:r>
              <a:rPr lang="en-US" sz="2000" smtClean="0"/>
              <a:t> and </a:t>
            </a:r>
            <a:r>
              <a:rPr lang="en-US" sz="2000" i="1" smtClean="0"/>
              <a:t>operations </a:t>
            </a:r>
            <a:r>
              <a:rPr lang="en-US" sz="2000" smtClean="0"/>
              <a:t>(behavior), but possibly differing in their </a:t>
            </a:r>
            <a:r>
              <a:rPr lang="en-US" sz="2000" b="1" i="1" smtClean="0"/>
              <a:t>values</a:t>
            </a:r>
            <a:endParaRPr lang="en-US" sz="2000" smtClean="0"/>
          </a:p>
          <a:p>
            <a:pPr algn="just">
              <a:buFont typeface="Wingdings" pitchFamily="2" charset="2"/>
              <a:buChar char="Ø"/>
            </a:pPr>
            <a:r>
              <a:rPr lang="en-US" sz="2000" i="1" smtClean="0"/>
              <a:t>Example of a simple </a:t>
            </a:r>
            <a:r>
              <a:rPr lang="en-US" sz="2000" b="1" i="1" smtClean="0"/>
              <a:t>UML class diagram</a:t>
            </a:r>
            <a:r>
              <a:rPr lang="en-US" sz="2000" i="1" smtClean="0"/>
              <a:t> (with just 1 class in it):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1800" i="1" smtClean="0"/>
              <a:t>Class </a:t>
            </a:r>
            <a:r>
              <a:rPr lang="en-US" sz="1800" b="1" i="1" smtClean="0"/>
              <a:t>name</a:t>
            </a:r>
            <a:r>
              <a:rPr lang="en-US" sz="1800" i="1" smtClean="0"/>
              <a:t> – Cup. Example objects may be myCup, coffeeCup, … (not shown below). Choose class and object </a:t>
            </a:r>
            <a:r>
              <a:rPr lang="en-US" sz="1800" b="1" i="1" smtClean="0"/>
              <a:t>names</a:t>
            </a:r>
            <a:r>
              <a:rPr lang="en-US" sz="1800" i="1" smtClean="0"/>
              <a:t> carefully!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1800" smtClean="0"/>
              <a:t>All </a:t>
            </a:r>
            <a:r>
              <a:rPr lang="en-US" sz="1800" b="1" i="1" smtClean="0"/>
              <a:t>Cup</a:t>
            </a:r>
            <a:r>
              <a:rPr lang="en-US" sz="1800" smtClean="0"/>
              <a:t> objects (</a:t>
            </a:r>
            <a:r>
              <a:rPr lang="en-US" sz="1800" b="1" i="1" smtClean="0"/>
              <a:t>instances</a:t>
            </a:r>
            <a:r>
              <a:rPr lang="en-US" sz="1800" smtClean="0"/>
              <a:t>) have the same set of </a:t>
            </a:r>
            <a:r>
              <a:rPr lang="en-US" sz="1800" b="1" i="1" smtClean="0"/>
              <a:t>attributes</a:t>
            </a:r>
            <a:r>
              <a:rPr lang="en-US" sz="1800" i="1" smtClean="0"/>
              <a:t> (color, capacity and quantity) </a:t>
            </a:r>
            <a:r>
              <a:rPr lang="en-US" sz="1800" smtClean="0"/>
              <a:t>but possibly different </a:t>
            </a:r>
            <a:r>
              <a:rPr lang="en-US" sz="1800" i="1" smtClean="0"/>
              <a:t>values</a:t>
            </a:r>
            <a:r>
              <a:rPr lang="en-US" sz="1800" smtClean="0"/>
              <a:t> (i.e. </a:t>
            </a:r>
            <a:r>
              <a:rPr lang="en-US" sz="1800" i="1" smtClean="0"/>
              <a:t>color=</a:t>
            </a:r>
            <a:r>
              <a:rPr lang="en-US" sz="1800" b="1" i="1" smtClean="0"/>
              <a:t>RED</a:t>
            </a:r>
            <a:r>
              <a:rPr lang="en-US" sz="1800" smtClean="0"/>
              <a:t> for myCup, vs. </a:t>
            </a:r>
            <a:r>
              <a:rPr lang="en-US" sz="1800" i="1" smtClean="0"/>
              <a:t>color = </a:t>
            </a:r>
            <a:r>
              <a:rPr lang="en-US" sz="1800" b="1" i="1" smtClean="0"/>
              <a:t>BLACK </a:t>
            </a:r>
            <a:r>
              <a:rPr lang="en-US" sz="1800" i="1" smtClean="0"/>
              <a:t>for coffeeCup</a:t>
            </a:r>
            <a:r>
              <a:rPr lang="en-US" sz="1800" smtClean="0"/>
              <a:t>). They also have the same operations</a:t>
            </a:r>
            <a:r>
              <a:rPr lang="en-US" sz="1800" b="1" i="1" smtClean="0"/>
              <a:t>.</a:t>
            </a:r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Objects &amp; Classes. UML Class diagrams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0278516" flipH="1">
            <a:off x="5437270" y="5241746"/>
            <a:ext cx="1297450" cy="396858"/>
          </a:xfrm>
          <a:prstGeom prst="rightArrow">
            <a:avLst>
              <a:gd name="adj1" fmla="val 38290"/>
              <a:gd name="adj2" fmla="val 50000"/>
            </a:avLst>
          </a:prstGeom>
          <a:solidFill>
            <a:srgbClr val="005696"/>
          </a:solidFill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pPr algn="ctr"/>
            <a:r>
              <a:rPr lang="en-US" sz="1400" b="1" smtClean="0">
                <a:solidFill>
                  <a:srgbClr val="FFFF00"/>
                </a:solidFill>
                <a:latin typeface="Century" pitchFamily="18" charset="0"/>
              </a:rPr>
              <a:t>Operations</a:t>
            </a:r>
            <a:endParaRPr lang="en-US" sz="1400" b="1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72563">
            <a:off x="3597716" y="4192348"/>
            <a:ext cx="833669" cy="323253"/>
          </a:xfrm>
          <a:prstGeom prst="rightArrow">
            <a:avLst>
              <a:gd name="adj1" fmla="val 38290"/>
              <a:gd name="adj2" fmla="val 50000"/>
            </a:avLst>
          </a:prstGeom>
          <a:solidFill>
            <a:srgbClr val="005696"/>
          </a:solidFill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pPr algn="ctr"/>
            <a:r>
              <a:rPr lang="en-US" sz="1400" b="1" smtClean="0">
                <a:solidFill>
                  <a:srgbClr val="FFFF00"/>
                </a:solidFill>
                <a:latin typeface="Century" pitchFamily="18" charset="0"/>
              </a:rPr>
              <a:t>Name</a:t>
            </a:r>
            <a:endParaRPr lang="en-US" sz="1400" b="1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20278516" flipH="1">
            <a:off x="5437270" y="4555946"/>
            <a:ext cx="1297450" cy="396858"/>
          </a:xfrm>
          <a:prstGeom prst="rightArrow">
            <a:avLst>
              <a:gd name="adj1" fmla="val 38290"/>
              <a:gd name="adj2" fmla="val 50000"/>
            </a:avLst>
          </a:prstGeom>
          <a:solidFill>
            <a:srgbClr val="005696"/>
          </a:solidFill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pPr algn="ctr"/>
            <a:r>
              <a:rPr lang="en-US" sz="1400" b="1" smtClean="0">
                <a:solidFill>
                  <a:srgbClr val="FFFF00"/>
                </a:solidFill>
                <a:latin typeface="Century" pitchFamily="18" charset="0"/>
              </a:rPr>
              <a:t>Attributes</a:t>
            </a:r>
            <a:endParaRPr lang="en-US" sz="1400" b="1">
              <a:solidFill>
                <a:srgbClr val="FFFF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i="1" dirty="0" smtClean="0"/>
              <a:t>Access modifiers </a:t>
            </a:r>
            <a:r>
              <a:rPr lang="en-US" sz="2000" dirty="0" smtClean="0"/>
              <a:t>(in a class) specify from where is a certain member (attribute or operation) accessible.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dirty="0" smtClean="0"/>
              <a:t>In example, for an </a:t>
            </a:r>
            <a:r>
              <a:rPr lang="en-US" sz="1700" b="1" i="1" dirty="0" smtClean="0"/>
              <a:t>attribute</a:t>
            </a:r>
            <a:r>
              <a:rPr lang="en-US" sz="1700" dirty="0" smtClean="0"/>
              <a:t> the term "access" can mean read its value, write its value, get address of, etc. For an </a:t>
            </a:r>
            <a:r>
              <a:rPr lang="en-US" sz="1700" b="1" i="1" dirty="0" smtClean="0"/>
              <a:t>operation</a:t>
            </a:r>
            <a:r>
              <a:rPr lang="en-US" sz="1700" dirty="0" smtClean="0"/>
              <a:t> "access" usually means to </a:t>
            </a:r>
            <a:r>
              <a:rPr lang="en-US" sz="1700" i="1" dirty="0" smtClean="0"/>
              <a:t>execute the </a:t>
            </a:r>
            <a:r>
              <a:rPr lang="en-US" sz="1700" i="1" dirty="0" err="1" smtClean="0"/>
              <a:t>operaton</a:t>
            </a:r>
            <a:r>
              <a:rPr lang="en-US" sz="1700" i="1" dirty="0" smtClean="0"/>
              <a:t> (call</a:t>
            </a:r>
            <a:r>
              <a:rPr lang="en-US" sz="1700" dirty="0" smtClean="0"/>
              <a:t> the method), but might also mean get its address.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i="1" dirty="0" smtClean="0"/>
              <a:t>Strongest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is </a:t>
            </a:r>
            <a:r>
              <a:rPr lang="en-US" sz="2000" b="1" i="1" dirty="0" smtClean="0"/>
              <a:t>private</a:t>
            </a:r>
            <a:r>
              <a:rPr lang="en-US" sz="2000" dirty="0" smtClean="0"/>
              <a:t>: only code belonging to the class itself can access a </a:t>
            </a:r>
            <a:r>
              <a:rPr lang="en-US" sz="2000" b="1" i="1" dirty="0" smtClean="0"/>
              <a:t>private</a:t>
            </a:r>
            <a:r>
              <a:rPr lang="en-US" sz="2000" dirty="0" smtClean="0"/>
              <a:t> member. </a:t>
            </a:r>
            <a:r>
              <a:rPr lang="en-US" sz="2000" i="1" dirty="0" smtClean="0"/>
              <a:t>"Code"</a:t>
            </a:r>
            <a:r>
              <a:rPr lang="en-US" sz="2000" dirty="0" smtClean="0"/>
              <a:t> here roughly means functions / methods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i="1" dirty="0" smtClean="0"/>
              <a:t>Weakest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is </a:t>
            </a:r>
            <a:r>
              <a:rPr lang="en-US" sz="2000" b="1" i="1" dirty="0" smtClean="0"/>
              <a:t>public</a:t>
            </a:r>
            <a:r>
              <a:rPr lang="en-US" sz="2000" dirty="0" smtClean="0"/>
              <a:t>: all functions and methods can access a </a:t>
            </a:r>
            <a:r>
              <a:rPr lang="en-US" sz="2000" b="1" i="1" dirty="0" smtClean="0"/>
              <a:t>public</a:t>
            </a:r>
            <a:r>
              <a:rPr lang="en-US" sz="2000" dirty="0" smtClean="0"/>
              <a:t> member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There is a number of intermediate levels of access, in C++ only </a:t>
            </a:r>
            <a:r>
              <a:rPr lang="en-US" sz="2000" b="1" i="1" dirty="0" smtClean="0"/>
              <a:t>protected </a:t>
            </a:r>
            <a:r>
              <a:rPr lang="en-US" sz="2000" dirty="0" smtClean="0"/>
              <a:t>()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Objects &amp; Classes – Access Modifiers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0900" y="4537881"/>
            <a:ext cx="2362200" cy="193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2590801" y="4876800"/>
            <a:ext cx="990600" cy="323253"/>
          </a:xfrm>
          <a:prstGeom prst="rightArrow">
            <a:avLst>
              <a:gd name="adj1" fmla="val 38290"/>
              <a:gd name="adj2" fmla="val 50000"/>
            </a:avLst>
          </a:prstGeom>
          <a:solidFill>
            <a:srgbClr val="005696"/>
          </a:solidFill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pPr algn="ctr"/>
            <a:r>
              <a:rPr lang="en-US" sz="1400" b="1" smtClean="0">
                <a:solidFill>
                  <a:srgbClr val="FFFF00"/>
                </a:solidFill>
                <a:latin typeface="Century" pitchFamily="18" charset="0"/>
              </a:rPr>
              <a:t>private</a:t>
            </a:r>
            <a:endParaRPr lang="en-US" sz="1400" b="1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90800" y="5800170"/>
            <a:ext cx="986069" cy="323253"/>
          </a:xfrm>
          <a:prstGeom prst="rightArrow">
            <a:avLst>
              <a:gd name="adj1" fmla="val 38290"/>
              <a:gd name="adj2" fmla="val 50000"/>
            </a:avLst>
          </a:prstGeom>
          <a:solidFill>
            <a:srgbClr val="005696"/>
          </a:solidFill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pPr algn="ctr"/>
            <a:r>
              <a:rPr lang="en-US" sz="1400" b="1" smtClean="0">
                <a:solidFill>
                  <a:srgbClr val="FFFF00"/>
                </a:solidFill>
                <a:latin typeface="Century" pitchFamily="18" charset="0"/>
              </a:rPr>
              <a:t>public</a:t>
            </a:r>
            <a:endParaRPr lang="en-US" sz="1400" b="1">
              <a:solidFill>
                <a:srgbClr val="FFFF00"/>
              </a:solidFill>
              <a:latin typeface="Century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590800" y="5283273"/>
            <a:ext cx="986069" cy="323253"/>
          </a:xfrm>
          <a:prstGeom prst="rightArrow">
            <a:avLst>
              <a:gd name="adj1" fmla="val 38290"/>
              <a:gd name="adj2" fmla="val 50000"/>
            </a:avLst>
          </a:prstGeom>
          <a:solidFill>
            <a:srgbClr val="005696"/>
          </a:solidFill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pPr algn="ctr"/>
            <a:r>
              <a:rPr lang="en-US" sz="1400" b="1" smtClean="0">
                <a:solidFill>
                  <a:srgbClr val="FFFF00"/>
                </a:solidFill>
                <a:latin typeface="Century" pitchFamily="18" charset="0"/>
              </a:rPr>
              <a:t>protected</a:t>
            </a:r>
            <a:endParaRPr lang="en-US" sz="1400" b="1">
              <a:solidFill>
                <a:srgbClr val="FFFF0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3429000" cy="3810000"/>
          </a:xfrm>
          <a:solidFill>
            <a:schemeClr val="bg2">
              <a:lumMod val="90000"/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i="1" smtClean="0">
                <a:solidFill>
                  <a:srgbClr val="3F7F5F"/>
                </a:solidFill>
              </a:rPr>
              <a:t>// main.cpp</a:t>
            </a:r>
            <a:endParaRPr lang="en-US" sz="1200" b="1" i="1" smtClean="0">
              <a:solidFill>
                <a:srgbClr val="7F0055"/>
              </a:solidFill>
            </a:endParaRPr>
          </a:p>
          <a:p>
            <a:pPr>
              <a:buNone/>
            </a:pPr>
            <a:r>
              <a:rPr lang="en-US" sz="1200" b="1" i="1" smtClean="0">
                <a:solidFill>
                  <a:srgbClr val="7F0055"/>
                </a:solidFill>
              </a:rPr>
              <a:t>class</a:t>
            </a:r>
            <a:r>
              <a:rPr lang="en-US" sz="1200" b="1" i="1" smtClean="0">
                <a:solidFill>
                  <a:srgbClr val="000000"/>
                </a:solidFill>
              </a:rPr>
              <a:t> </a:t>
            </a:r>
            <a:r>
              <a:rPr lang="en-US" sz="1200" b="1" i="1" smtClean="0">
                <a:solidFill>
                  <a:srgbClr val="005032"/>
                </a:solidFill>
              </a:rPr>
              <a:t>Cup</a:t>
            </a:r>
            <a:r>
              <a:rPr lang="en-US" sz="1200" b="1" i="1" smtClean="0">
                <a:solidFill>
                  <a:srgbClr val="000000"/>
                </a:solidFill>
              </a:rPr>
              <a:t> {</a:t>
            </a:r>
          </a:p>
          <a:p>
            <a:pPr>
              <a:buNone/>
            </a:pPr>
            <a:r>
              <a:rPr lang="en-US" sz="1200" b="1" i="1" smtClean="0">
                <a:solidFill>
                  <a:srgbClr val="7F0055"/>
                </a:solidFill>
              </a:rPr>
              <a:t>public</a:t>
            </a:r>
            <a:r>
              <a:rPr lang="en-US" sz="1200" b="1" i="1" smtClean="0">
                <a:solidFill>
                  <a:srgbClr val="000000"/>
                </a:solidFill>
              </a:rPr>
              <a:t>:</a:t>
            </a:r>
          </a:p>
          <a:p>
            <a:pPr>
              <a:buNone/>
            </a:pPr>
            <a:r>
              <a:rPr lang="en-US" sz="1200" b="1" i="1" smtClean="0">
                <a:solidFill>
                  <a:srgbClr val="7F0055"/>
                </a:solidFill>
              </a:rPr>
              <a:t>        void</a:t>
            </a:r>
            <a:r>
              <a:rPr lang="en-US" sz="1200" b="1" i="1" smtClean="0">
                <a:solidFill>
                  <a:srgbClr val="000000"/>
                </a:solidFill>
              </a:rPr>
              <a:t> fill(</a:t>
            </a:r>
            <a:r>
              <a:rPr lang="en-US" sz="1200" b="1" i="1" smtClean="0">
                <a:solidFill>
                  <a:srgbClr val="7F0055"/>
                </a:solidFill>
              </a:rPr>
              <a:t>double</a:t>
            </a:r>
            <a:r>
              <a:rPr lang="en-US" sz="1200" b="1" i="1" smtClean="0">
                <a:solidFill>
                  <a:srgbClr val="000000"/>
                </a:solidFill>
              </a:rPr>
              <a:t> quantity) {   </a:t>
            </a:r>
            <a:r>
              <a:rPr lang="en-US" sz="1200" b="1" i="1" smtClean="0">
                <a:solidFill>
                  <a:srgbClr val="3F7F5F"/>
                </a:solidFill>
              </a:rPr>
              <a:t>// inline</a:t>
            </a:r>
          </a:p>
          <a:p>
            <a:pPr>
              <a:buNone/>
            </a:pPr>
            <a:r>
              <a:rPr lang="en-US" sz="1200" b="1" i="1" smtClean="0">
                <a:solidFill>
                  <a:srgbClr val="7F0055"/>
                </a:solidFill>
              </a:rPr>
              <a:t>	        this</a:t>
            </a:r>
            <a:r>
              <a:rPr lang="en-US" sz="1200" b="1" i="1" smtClean="0">
                <a:solidFill>
                  <a:srgbClr val="000000"/>
                </a:solidFill>
              </a:rPr>
              <a:t>-&gt;</a:t>
            </a:r>
            <a:r>
              <a:rPr lang="en-US" sz="1200" b="1" i="1" smtClean="0">
                <a:solidFill>
                  <a:srgbClr val="0000C0"/>
                </a:solidFill>
              </a:rPr>
              <a:t>quantity</a:t>
            </a:r>
            <a:r>
              <a:rPr lang="en-US" sz="1200" b="1" i="1" smtClean="0">
                <a:solidFill>
                  <a:srgbClr val="000000"/>
                </a:solidFill>
              </a:rPr>
              <a:t> += quantity;</a:t>
            </a:r>
          </a:p>
          <a:p>
            <a:pPr>
              <a:buNone/>
            </a:pPr>
            <a:r>
              <a:rPr lang="en-US" sz="1200" i="1" smtClean="0">
                <a:solidFill>
                  <a:srgbClr val="000000"/>
                </a:solidFill>
              </a:rPr>
              <a:t>        }</a:t>
            </a:r>
          </a:p>
          <a:p>
            <a:endParaRPr lang="en-US" sz="1200" i="1" smtClean="0"/>
          </a:p>
          <a:p>
            <a:pPr>
              <a:buNone/>
            </a:pPr>
            <a:r>
              <a:rPr lang="en-US" sz="1200" b="1" i="1" smtClean="0">
                <a:solidFill>
                  <a:srgbClr val="7F0055"/>
                </a:solidFill>
              </a:rPr>
              <a:t>        double</a:t>
            </a:r>
            <a:r>
              <a:rPr lang="en-US" sz="1200" b="1" i="1" smtClean="0">
                <a:solidFill>
                  <a:srgbClr val="000000"/>
                </a:solidFill>
              </a:rPr>
              <a:t> getQuantity() {        </a:t>
            </a:r>
            <a:r>
              <a:rPr lang="en-US" sz="1200" b="1" i="1" smtClean="0">
                <a:solidFill>
                  <a:srgbClr val="3F7F5F"/>
                </a:solidFill>
              </a:rPr>
              <a:t>// inline</a:t>
            </a:r>
            <a:endParaRPr lang="en-US" sz="1200" b="1" i="1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200" b="1" i="1" smtClean="0">
                <a:solidFill>
                  <a:srgbClr val="7F0055"/>
                </a:solidFill>
              </a:rPr>
              <a:t>                return</a:t>
            </a:r>
            <a:r>
              <a:rPr lang="en-US" sz="1200" b="1" i="1" smtClean="0">
                <a:solidFill>
                  <a:srgbClr val="000000"/>
                </a:solidFill>
              </a:rPr>
              <a:t> </a:t>
            </a:r>
            <a:r>
              <a:rPr lang="en-US" sz="1200" b="1" i="1" smtClean="0">
                <a:solidFill>
                  <a:srgbClr val="0000C0"/>
                </a:solidFill>
              </a:rPr>
              <a:t>quantity</a:t>
            </a:r>
            <a:r>
              <a:rPr lang="en-US" sz="1200" b="1" i="1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1200" i="1" smtClean="0">
                <a:solidFill>
                  <a:srgbClr val="000000"/>
                </a:solidFill>
              </a:rPr>
              <a:t>        }</a:t>
            </a:r>
            <a:endParaRPr lang="en-US" sz="1200" i="1" smtClean="0"/>
          </a:p>
          <a:p>
            <a:pPr>
              <a:buNone/>
            </a:pPr>
            <a:r>
              <a:rPr lang="en-US" sz="1200" b="1" i="1" smtClean="0">
                <a:solidFill>
                  <a:srgbClr val="7F0055"/>
                </a:solidFill>
              </a:rPr>
              <a:t>private</a:t>
            </a:r>
            <a:r>
              <a:rPr lang="en-US" sz="1200" b="1" i="1" smtClean="0">
                <a:solidFill>
                  <a:srgbClr val="000000"/>
                </a:solidFill>
              </a:rPr>
              <a:t>:</a:t>
            </a:r>
          </a:p>
          <a:p>
            <a:pPr>
              <a:buNone/>
            </a:pPr>
            <a:r>
              <a:rPr lang="en-US" sz="1200" b="1" i="1" smtClean="0">
                <a:solidFill>
                  <a:srgbClr val="7F0055"/>
                </a:solidFill>
              </a:rPr>
              <a:t>	double</a:t>
            </a:r>
            <a:r>
              <a:rPr lang="en-US" sz="1200" b="1" i="1" smtClean="0">
                <a:solidFill>
                  <a:srgbClr val="000000"/>
                </a:solidFill>
              </a:rPr>
              <a:t> </a:t>
            </a:r>
            <a:r>
              <a:rPr lang="en-US" sz="1200" b="1" i="1" smtClean="0">
                <a:solidFill>
                  <a:srgbClr val="0000C0"/>
                </a:solidFill>
              </a:rPr>
              <a:t>capacity</a:t>
            </a:r>
            <a:r>
              <a:rPr lang="en-US" sz="1200" b="1" i="1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1200" b="1" i="1" smtClean="0">
                <a:solidFill>
                  <a:srgbClr val="7F0055"/>
                </a:solidFill>
              </a:rPr>
              <a:t>	double</a:t>
            </a:r>
            <a:r>
              <a:rPr lang="en-US" sz="1200" b="1" i="1" smtClean="0">
                <a:solidFill>
                  <a:srgbClr val="000000"/>
                </a:solidFill>
              </a:rPr>
              <a:t> </a:t>
            </a:r>
            <a:r>
              <a:rPr lang="en-US" sz="1200" b="1" i="1" smtClean="0">
                <a:solidFill>
                  <a:srgbClr val="0000C0"/>
                </a:solidFill>
              </a:rPr>
              <a:t>quantity</a:t>
            </a:r>
            <a:r>
              <a:rPr lang="en-US" sz="1200" b="1" i="1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sz="1200" i="1" smtClean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Objects &amp; Classes in C++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9289178" flipH="1">
            <a:off x="2443906" y="2005748"/>
            <a:ext cx="1211882" cy="44105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Simplified</a:t>
            </a:r>
            <a:endParaRPr lang="en-US" sz="14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34000" y="4267200"/>
            <a:ext cx="2362200" cy="19812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>
            <a:noAutofit/>
          </a:bodyPr>
          <a:lstStyle/>
          <a:p>
            <a:r>
              <a:rPr lang="en-US" sz="1200" b="1" i="1" smtClean="0">
                <a:solidFill>
                  <a:srgbClr val="3F7F5F"/>
                </a:solidFill>
                <a:latin typeface="Times New Roman" pitchFamily="18" charset="0"/>
                <a:cs typeface="Times New Roman" pitchFamily="18" charset="0"/>
              </a:rPr>
              <a:t>// cup.cpp</a:t>
            </a:r>
            <a:endParaRPr lang="en-US" sz="1200" b="1" i="1" smtClean="0">
              <a:solidFill>
                <a:srgbClr val="7F0055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#include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smtClean="0">
                <a:solidFill>
                  <a:srgbClr val="2A00FF"/>
                </a:solidFill>
                <a:latin typeface="Times New Roman" pitchFamily="18" charset="0"/>
                <a:cs typeface="Times New Roman" pitchFamily="18" charset="0"/>
              </a:rPr>
              <a:t>"Cup.hpp"</a:t>
            </a:r>
          </a:p>
          <a:p>
            <a:endParaRPr lang="en-US" sz="1200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Cup::fill(</a:t>
            </a:r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quantity) {</a:t>
            </a: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        this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200" b="1" i="1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+= quantity;</a:t>
            </a:r>
          </a:p>
          <a:p>
            <a:r>
              <a:rPr lang="en-US" sz="1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200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Cup::getQuantity() {</a:t>
            </a: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        return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>
          <a:xfrm rot="2918874">
            <a:off x="5418848" y="2091453"/>
            <a:ext cx="1166761" cy="44105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Real-world</a:t>
            </a:r>
            <a:endParaRPr lang="en-US" sz="140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477000" y="1524000"/>
            <a:ext cx="2209800" cy="28956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>
            <a:noAutofit/>
          </a:bodyPr>
          <a:lstStyle/>
          <a:p>
            <a:r>
              <a:rPr lang="en-US" sz="1200" b="1" i="1" smtClean="0">
                <a:solidFill>
                  <a:srgbClr val="3F7F5F"/>
                </a:solidFill>
                <a:latin typeface="Times New Roman" pitchFamily="18" charset="0"/>
                <a:cs typeface="Times New Roman" pitchFamily="18" charset="0"/>
              </a:rPr>
              <a:t>// cup.hpp</a:t>
            </a:r>
            <a:endParaRPr lang="en-US" sz="1200" b="1" i="1" smtClean="0">
              <a:solidFill>
                <a:srgbClr val="7F0055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#ifndef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CUP_HPP_</a:t>
            </a: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CUP_HPP_</a:t>
            </a:r>
          </a:p>
          <a:p>
            <a:endParaRPr lang="en-US" sz="1200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smtClean="0">
                <a:solidFill>
                  <a:srgbClr val="005032"/>
                </a:solidFill>
                <a:latin typeface="Times New Roman" pitchFamily="18" charset="0"/>
                <a:cs typeface="Times New Roman" pitchFamily="18" charset="0"/>
              </a:rPr>
              <a:t>Cup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        void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fill(</a:t>
            </a:r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quantity);</a:t>
            </a: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        double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getQuantity();</a:t>
            </a:r>
          </a:p>
          <a:p>
            <a:endParaRPr lang="en-US" sz="1200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        double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        double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smtClean="0">
                <a:solidFill>
                  <a:srgbClr val="0000C0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sz="1200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i="1" smtClean="0">
                <a:solidFill>
                  <a:srgbClr val="7F0055"/>
                </a:solidFill>
                <a:latin typeface="Times New Roman" pitchFamily="18" charset="0"/>
                <a:cs typeface="Times New Roman" pitchFamily="18" charset="0"/>
              </a:rPr>
              <a:t>#endif</a:t>
            </a:r>
            <a:r>
              <a:rPr lang="en-US" sz="12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i="1" smtClean="0">
                <a:solidFill>
                  <a:srgbClr val="3F7F5F"/>
                </a:solidFill>
                <a:latin typeface="Times New Roman" pitchFamily="18" charset="0"/>
                <a:cs typeface="Times New Roman" pitchFamily="18" charset="0"/>
              </a:rPr>
              <a:t>/* CUP_HPP_ */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1066800"/>
            <a:ext cx="1981200" cy="161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xplosion 1 1"/>
          <p:cNvSpPr/>
          <p:nvPr/>
        </p:nvSpPr>
        <p:spPr>
          <a:xfrm>
            <a:off x="3962400" y="2514600"/>
            <a:ext cx="2362200" cy="1828800"/>
          </a:xfrm>
          <a:prstGeom prst="irregularSeal1">
            <a:avLst/>
          </a:prstGeom>
          <a:solidFill>
            <a:srgbClr val="CC33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entury" panose="02040604050505020304" pitchFamily="18" charset="0"/>
              </a:rPr>
              <a:t>File Structure!</a:t>
            </a:r>
            <a:endParaRPr lang="en-US">
              <a:latin typeface="Century" panose="0204060405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Default arguments</a:t>
            </a:r>
          </a:p>
          <a:p>
            <a:pPr marL="274320" lvl="1" indent="0">
              <a:buNone/>
            </a:pPr>
            <a:r>
              <a:rPr lang="fr-F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printCoordinates(</a:t>
            </a:r>
            <a:r>
              <a:rPr lang="fr-F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y = 0.0, </a:t>
            </a:r>
            <a:r>
              <a:rPr lang="fr-FR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z = 0.0) {</a:t>
            </a:r>
          </a:p>
          <a:p>
            <a:pPr marL="274320" lvl="1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&lt;&lt; x &lt;&lt;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&lt;&lt; y &lt;&lt;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&lt;&lt; z &lt;&lt; </a:t>
            </a:r>
            <a:r>
              <a:rPr lang="en-US" sz="1600" b="1" i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printCoordinates() can be called with 1, 2 or 3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000000"/>
                </a:solidFill>
              </a:rPr>
              <a:t>printCoordinates() is </a:t>
            </a:r>
            <a:r>
              <a:rPr lang="en-US" sz="2000" b="1" i="1" dirty="0" smtClean="0">
                <a:solidFill>
                  <a:srgbClr val="000000"/>
                </a:solidFill>
              </a:rPr>
              <a:t>the same function / sequence of instructions</a:t>
            </a:r>
            <a:r>
              <a:rPr lang="en-US" sz="2000" i="1" dirty="0" smtClean="0">
                <a:solidFill>
                  <a:srgbClr val="000000"/>
                </a:solidFill>
              </a:rPr>
              <a:t> taking 3 parameters, just they have default values sometimes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000000"/>
                </a:solidFill>
              </a:rPr>
              <a:t>Function &amp; operator overloading</a:t>
            </a:r>
          </a:p>
          <a:p>
            <a:pPr marL="548640" lvl="2" indent="0">
              <a:buNone/>
            </a:pP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pPr marL="548640" lvl="2" indent="0">
              <a:buNone/>
            </a:pPr>
            <a:r>
              <a:rPr lang="en-US" sz="14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pPr marL="548640" lvl="2" indent="0">
              <a:buNone/>
            </a:pPr>
            <a:r>
              <a:rPr lang="en-U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i="1" dirty="0"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z) {</a:t>
            </a:r>
          </a:p>
          <a:p>
            <a:pPr marL="548640" lvl="2" indent="0">
              <a:buNone/>
            </a:pPr>
            <a:r>
              <a:rPr lang="en-US" sz="14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x + y + z</a:t>
            </a:r>
            <a:r>
              <a:rPr lang="en-U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add</a:t>
            </a:r>
            <a:r>
              <a:rPr lang="en-US" sz="2200" dirty="0">
                <a:solidFill>
                  <a:srgbClr val="000000"/>
                </a:solidFill>
              </a:rPr>
              <a:t>() </a:t>
            </a:r>
            <a:r>
              <a:rPr lang="en-US" sz="2200" b="1" dirty="0">
                <a:solidFill>
                  <a:srgbClr val="000000"/>
                </a:solidFill>
              </a:rPr>
              <a:t>appears to be the same from user perspective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Actually they are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2 (or more) </a:t>
            </a:r>
            <a:r>
              <a:rPr lang="en-US" sz="2200" b="1" dirty="0">
                <a:solidFill>
                  <a:srgbClr val="000000"/>
                </a:solidFill>
              </a:rPr>
              <a:t>different </a:t>
            </a:r>
            <a:r>
              <a:rPr lang="en-US" sz="2200" b="1" dirty="0" smtClean="0">
                <a:solidFill>
                  <a:srgbClr val="000000"/>
                </a:solidFill>
              </a:rPr>
              <a:t>functions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0000"/>
                </a:solidFill>
              </a:rPr>
              <a:t>Operators </a:t>
            </a:r>
            <a:r>
              <a:rPr lang="en-US" sz="2200" dirty="0" smtClean="0">
                <a:solidFill>
                  <a:srgbClr val="000000"/>
                </a:solidFill>
              </a:rPr>
              <a:t>are basically functions with special names (i.e. </a:t>
            </a:r>
            <a:r>
              <a:rPr lang="en-US" sz="2200" b="1" i="1" dirty="0" smtClean="0">
                <a:solidFill>
                  <a:srgbClr val="000000"/>
                </a:solidFill>
              </a:rPr>
              <a:t>operator+</a:t>
            </a:r>
            <a:r>
              <a:rPr lang="en-US" sz="2200" dirty="0" smtClean="0">
                <a:solidFill>
                  <a:srgbClr val="000000"/>
                </a:solidFill>
              </a:rPr>
              <a:t>) and a few added specifics</a:t>
            </a:r>
            <a:endParaRPr lang="en-US" sz="2200" b="1" dirty="0"/>
          </a:p>
          <a:p>
            <a:pPr marL="548640" lvl="2" indent="0">
              <a:buNone/>
            </a:pPr>
            <a:endParaRPr lang="en-US" sz="14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i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sz="2400" dirty="0" smtClean="0"/>
              <a:t>C++ fundamentals. Default arguments. Overloading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39051" y="5772150"/>
            <a:ext cx="2747749" cy="476250"/>
            <a:chOff x="5105400" y="1981200"/>
            <a:chExt cx="2747749" cy="476250"/>
          </a:xfrm>
        </p:grpSpPr>
        <p:pic>
          <p:nvPicPr>
            <p:cNvPr id="12" name="Picture 11" descr="home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5400" y="1981200"/>
              <a:ext cx="582083" cy="4762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715000" y="2057400"/>
              <a:ext cx="213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More on overloading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063" y="4800600"/>
            <a:ext cx="2047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36845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b="1" i="1" dirty="0" smtClean="0"/>
              <a:t>Constructor</a:t>
            </a:r>
            <a:r>
              <a:rPr lang="en-US" sz="2200" dirty="0" smtClean="0"/>
              <a:t> is a special method that is called when object is created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In C++, the constructor has the name of the class (i.e. </a:t>
            </a:r>
            <a:r>
              <a:rPr lang="en-US" sz="2000" b="1" i="1" dirty="0" smtClean="0"/>
              <a:t>Cup</a:t>
            </a:r>
            <a:r>
              <a:rPr lang="en-US" sz="2000" dirty="0" smtClean="0"/>
              <a:t>()).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1700" dirty="0" smtClean="0"/>
              <a:t>No return type, not even </a:t>
            </a:r>
            <a:r>
              <a:rPr lang="en-US" sz="1700" b="1" i="1" dirty="0" smtClean="0"/>
              <a:t>void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1700" dirty="0" smtClean="0"/>
              <a:t>Can have parameters. Can be </a:t>
            </a:r>
            <a:r>
              <a:rPr lang="en-US" sz="1700" b="1" i="1" dirty="0" smtClean="0"/>
              <a:t>overloaded</a:t>
            </a:r>
            <a:endParaRPr lang="en-US" sz="17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The compiler takes care of the call, whenever an object is being created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A </a:t>
            </a:r>
            <a:r>
              <a:rPr lang="en-US" sz="2200" b="1" i="1" dirty="0" smtClean="0"/>
              <a:t>default</a:t>
            </a:r>
            <a:r>
              <a:rPr lang="en-US" sz="2200" dirty="0" smtClean="0"/>
              <a:t> constructor is such that can be called without arguments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1700" b="1" i="1" dirty="0" smtClean="0"/>
              <a:t>Either</a:t>
            </a:r>
            <a:r>
              <a:rPr lang="en-US" sz="1700" dirty="0" smtClean="0"/>
              <a:t> it has </a:t>
            </a:r>
            <a:r>
              <a:rPr lang="en-US" sz="1700" b="1" i="1" dirty="0" smtClean="0"/>
              <a:t>no parameters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1700" b="1" i="1" dirty="0" smtClean="0"/>
              <a:t>Or</a:t>
            </a:r>
            <a:r>
              <a:rPr lang="en-US" sz="1700" dirty="0" smtClean="0"/>
              <a:t> </a:t>
            </a:r>
            <a:r>
              <a:rPr lang="en-US" sz="1700" i="1" dirty="0" smtClean="0"/>
              <a:t>all</a:t>
            </a:r>
            <a:r>
              <a:rPr lang="en-US" sz="1700" dirty="0" smtClean="0"/>
              <a:t> of its </a:t>
            </a:r>
            <a:r>
              <a:rPr lang="en-US" sz="1700" i="1" dirty="0" smtClean="0"/>
              <a:t>parameters</a:t>
            </a:r>
            <a:r>
              <a:rPr lang="en-US" sz="1700" dirty="0" smtClean="0"/>
              <a:t> have </a:t>
            </a:r>
            <a:r>
              <a:rPr lang="en-US" sz="1700" b="1" i="1" dirty="0" smtClean="0"/>
              <a:t>default values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An </a:t>
            </a:r>
            <a:r>
              <a:rPr lang="en-US" sz="2200" b="1" i="1" dirty="0" smtClean="0"/>
              <a:t>implicit </a:t>
            </a:r>
            <a:r>
              <a:rPr lang="en-US" sz="2200" i="1" dirty="0" smtClean="0"/>
              <a:t>public</a:t>
            </a:r>
            <a:r>
              <a:rPr lang="en-US" sz="2200" b="1" i="1" dirty="0" smtClean="0"/>
              <a:t> default </a:t>
            </a:r>
            <a:r>
              <a:rPr lang="en-US" sz="2200" dirty="0" smtClean="0"/>
              <a:t>constructor is created by the compiler, if the programmer does not define </a:t>
            </a:r>
            <a:r>
              <a:rPr lang="en-US" sz="2200" b="1" i="1" dirty="0" smtClean="0"/>
              <a:t>any</a:t>
            </a:r>
            <a:r>
              <a:rPr lang="en-US" sz="2200" dirty="0" smtClean="0"/>
              <a:t> constructor.</a:t>
            </a:r>
            <a:endParaRPr lang="en-US" sz="2200" i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Objects &amp; Classes.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48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063" y="4810125"/>
            <a:ext cx="2047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3608386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b="1" i="1" smtClean="0"/>
              <a:t>Destructor</a:t>
            </a:r>
            <a:r>
              <a:rPr lang="en-US" sz="2200" smtClean="0"/>
              <a:t> is a special method that is called when object is destroyed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smtClean="0"/>
              <a:t>In C++, the destructor has the name of the class prefixed by ~ (i.e. </a:t>
            </a:r>
            <a:r>
              <a:rPr lang="en-US" sz="2000" b="1" smtClean="0"/>
              <a:t>~Cup</a:t>
            </a:r>
            <a:r>
              <a:rPr lang="en-US" sz="2000" smtClean="0"/>
              <a:t>())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1800" smtClean="0"/>
              <a:t>No return type, not even </a:t>
            </a:r>
            <a:r>
              <a:rPr lang="en-US" sz="1800" b="1" i="1" smtClean="0"/>
              <a:t>void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1800" smtClean="0"/>
              <a:t>Can </a:t>
            </a:r>
            <a:r>
              <a:rPr lang="en-US" sz="1800" b="1" smtClean="0"/>
              <a:t>not</a:t>
            </a:r>
            <a:r>
              <a:rPr lang="en-US" sz="1800" smtClean="0"/>
              <a:t> have parameters. </a:t>
            </a:r>
            <a:r>
              <a:rPr lang="en-US" sz="1800" b="1" i="1" smtClean="0"/>
              <a:t>No</a:t>
            </a:r>
            <a:r>
              <a:rPr lang="en-US" sz="1800" smtClean="0"/>
              <a:t> overload possible!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smtClean="0"/>
              <a:t>The compiler takes care of the call </a:t>
            </a:r>
            <a:r>
              <a:rPr lang="en-US" sz="2000" b="1" i="1" smtClean="0"/>
              <a:t>almost</a:t>
            </a:r>
            <a:r>
              <a:rPr lang="en-US" sz="2000" smtClean="0"/>
              <a:t> always, with 1 "exotic"</a:t>
            </a:r>
            <a:r>
              <a:rPr lang="en-US" sz="2000" i="1" smtClean="0"/>
              <a:t> </a:t>
            </a:r>
            <a:r>
              <a:rPr lang="en-US" sz="2000" smtClean="0"/>
              <a:t>exception in C++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If the programmer does not define a destructor, the compiler declares and defines an </a:t>
            </a:r>
            <a:r>
              <a:rPr lang="en-US" sz="2200" b="1" i="1" smtClean="0"/>
              <a:t>implicit</a:t>
            </a:r>
            <a:r>
              <a:rPr lang="en-US" sz="2200" smtClean="0"/>
              <a:t> </a:t>
            </a:r>
            <a:r>
              <a:rPr lang="en-US" sz="2200" i="1" smtClean="0"/>
              <a:t>public</a:t>
            </a:r>
            <a:r>
              <a:rPr lang="en-US" sz="2200" smtClean="0"/>
              <a:t> </a:t>
            </a:r>
            <a:r>
              <a:rPr lang="en-US" sz="2200" b="1" i="1" smtClean="0"/>
              <a:t>destructor</a:t>
            </a:r>
            <a:endParaRPr lang="en-US" sz="2200" b="1" i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Objects &amp; Classes. Destructors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400800" y="3352800"/>
            <a:ext cx="2198497" cy="476250"/>
            <a:chOff x="5105400" y="1981200"/>
            <a:chExt cx="2198497" cy="476250"/>
          </a:xfrm>
        </p:grpSpPr>
        <p:pic>
          <p:nvPicPr>
            <p:cNvPr id="10" name="Picture 9" descr="home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5400" y="1981200"/>
              <a:ext cx="582083" cy="4762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715000" y="2057400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Times New Roman" pitchFamily="18" charset="0"/>
                  <a:cs typeface="Times New Roman" pitchFamily="18" charset="0"/>
                </a:rPr>
                <a:t>Placement new</a:t>
              </a:r>
              <a:endParaRPr 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Demonstrate (in C++) in what order are called constructors and destructors of 2 automatic-duration objects ("stack objects")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dirty="0" smtClean="0"/>
              <a:t>Live example:</a:t>
            </a:r>
          </a:p>
          <a:p>
            <a:pPr lvl="3">
              <a:buNone/>
            </a:pPr>
            <a:r>
              <a:rPr lang="en-US" sz="1400" b="1" i="1" dirty="0" smtClean="0">
                <a:solidFill>
                  <a:srgbClr val="7F0055"/>
                </a:solidFill>
              </a:rPr>
              <a:t>int</a:t>
            </a:r>
            <a:r>
              <a:rPr lang="en-US" sz="1400" b="1" i="1" dirty="0" smtClean="0">
                <a:solidFill>
                  <a:srgbClr val="000000"/>
                </a:solidFill>
              </a:rPr>
              <a:t> main() {</a:t>
            </a:r>
          </a:p>
          <a:p>
            <a:pPr lvl="3">
              <a:buNone/>
            </a:pPr>
            <a:r>
              <a:rPr lang="en-US" sz="1400" i="1" dirty="0" smtClean="0">
                <a:solidFill>
                  <a:srgbClr val="005032"/>
                </a:solidFill>
              </a:rPr>
              <a:t>	Cup</a:t>
            </a:r>
            <a:r>
              <a:rPr lang="en-US" sz="1400" i="1" dirty="0" smtClean="0">
                <a:solidFill>
                  <a:srgbClr val="000000"/>
                </a:solidFill>
              </a:rPr>
              <a:t> cup1(100);</a:t>
            </a:r>
          </a:p>
          <a:p>
            <a:pPr lvl="3">
              <a:buNone/>
            </a:pPr>
            <a:r>
              <a:rPr lang="en-US" sz="1400" i="1" dirty="0" smtClean="0">
                <a:solidFill>
                  <a:srgbClr val="005032"/>
                </a:solidFill>
              </a:rPr>
              <a:t>	Cup</a:t>
            </a:r>
            <a:r>
              <a:rPr lang="en-US" sz="1400" i="1" dirty="0" smtClean="0">
                <a:solidFill>
                  <a:srgbClr val="000000"/>
                </a:solidFill>
              </a:rPr>
              <a:t> cup2(200);</a:t>
            </a:r>
          </a:p>
          <a:p>
            <a:pPr lvl="3"/>
            <a:endParaRPr lang="en-US" sz="1400" i="1" dirty="0" smtClean="0"/>
          </a:p>
          <a:p>
            <a:pPr lvl="3">
              <a:buNone/>
            </a:pPr>
            <a:r>
              <a:rPr lang="en-US" sz="1400" b="1" i="1" dirty="0" smtClean="0">
                <a:solidFill>
                  <a:srgbClr val="7F0055"/>
                </a:solidFill>
              </a:rPr>
              <a:t>	return</a:t>
            </a:r>
            <a:r>
              <a:rPr lang="en-US" sz="1400" b="1" i="1" dirty="0" smtClean="0">
                <a:solidFill>
                  <a:srgbClr val="000000"/>
                </a:solidFill>
              </a:rPr>
              <a:t> 0;</a:t>
            </a:r>
          </a:p>
          <a:p>
            <a:pPr lvl="3">
              <a:buNone/>
            </a:pPr>
            <a:r>
              <a:rPr lang="en-US" sz="1400" i="1" dirty="0" smtClean="0">
                <a:solidFill>
                  <a:srgbClr val="000000"/>
                </a:solidFill>
              </a:rPr>
              <a:t>}</a:t>
            </a:r>
            <a:endParaRPr lang="en-US" sz="17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Demonstrate the order in which constructors/destructors of </a:t>
            </a:r>
            <a:r>
              <a:rPr lang="en-US" sz="2000" b="1" i="1" dirty="0" smtClean="0"/>
              <a:t>attributes</a:t>
            </a:r>
            <a:r>
              <a:rPr lang="en-US" sz="2000" dirty="0" smtClean="0"/>
              <a:t> are called, w.r.t. each other and to their containing object's constructor/destructor.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dirty="0" smtClean="0"/>
              <a:t>Hint: define your own classes Color and Picture</a:t>
            </a:r>
          </a:p>
          <a:p>
            <a:pPr lvl="3">
              <a:buNone/>
            </a:pPr>
            <a:r>
              <a:rPr lang="en-US" sz="1400" b="1" i="1" dirty="0" smtClean="0">
                <a:solidFill>
                  <a:srgbClr val="7F0055"/>
                </a:solidFill>
              </a:rPr>
              <a:t>int</a:t>
            </a:r>
            <a:r>
              <a:rPr lang="en-US" sz="1400" b="1" i="1" dirty="0" smtClean="0">
                <a:solidFill>
                  <a:srgbClr val="000000"/>
                </a:solidFill>
              </a:rPr>
              <a:t> main() {</a:t>
            </a:r>
          </a:p>
          <a:p>
            <a:pPr lvl="3">
              <a:buNone/>
            </a:pPr>
            <a:r>
              <a:rPr lang="en-US" sz="1400" i="1" dirty="0" smtClean="0">
                <a:solidFill>
                  <a:srgbClr val="005032"/>
                </a:solidFill>
              </a:rPr>
              <a:t>	</a:t>
            </a:r>
            <a:r>
              <a:rPr lang="en-US" sz="1400" i="1" smtClean="0">
                <a:solidFill>
                  <a:srgbClr val="005032"/>
                </a:solidFill>
              </a:rPr>
              <a:t>Cup</a:t>
            </a:r>
            <a:r>
              <a:rPr lang="en-US" sz="1400" i="1" smtClean="0">
                <a:solidFill>
                  <a:srgbClr val="000000"/>
                </a:solidFill>
              </a:rPr>
              <a:t> cup1;</a:t>
            </a:r>
            <a:endParaRPr lang="en-US" sz="1400" i="1" dirty="0" smtClean="0">
              <a:solidFill>
                <a:srgbClr val="000000"/>
              </a:solidFill>
            </a:endParaRPr>
          </a:p>
          <a:p>
            <a:pPr lvl="3"/>
            <a:endParaRPr lang="en-US" sz="1400" i="1" dirty="0" smtClean="0"/>
          </a:p>
          <a:p>
            <a:pPr lvl="3">
              <a:buNone/>
            </a:pPr>
            <a:r>
              <a:rPr lang="en-US" sz="1400" b="1" i="1" dirty="0" smtClean="0">
                <a:solidFill>
                  <a:srgbClr val="7F0055"/>
                </a:solidFill>
              </a:rPr>
              <a:t>	return</a:t>
            </a:r>
            <a:r>
              <a:rPr lang="en-US" sz="1400" b="1" i="1" dirty="0" smtClean="0">
                <a:solidFill>
                  <a:srgbClr val="000000"/>
                </a:solidFill>
              </a:rPr>
              <a:t> 0;</a:t>
            </a:r>
          </a:p>
          <a:p>
            <a:pPr lvl="3">
              <a:buNone/>
            </a:pPr>
            <a:r>
              <a:rPr lang="en-US" sz="1400" i="1" dirty="0" smtClean="0">
                <a:solidFill>
                  <a:srgbClr val="000000"/>
                </a:solidFill>
              </a:rPr>
              <a:t>}</a:t>
            </a:r>
            <a:endParaRPr lang="en-US" sz="1700" dirty="0" smtClean="0"/>
          </a:p>
          <a:p>
            <a:pPr marL="731520" lvl="1" indent="-457200" algn="just">
              <a:buFont typeface="+mj-lt"/>
              <a:buAutoNum type="arabicPeriod"/>
            </a:pPr>
            <a:endParaRPr lang="en-US" sz="17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Constructors &amp; Destructors – </a:t>
            </a:r>
            <a:r>
              <a:rPr lang="en-US" sz="2400" i="1" smtClean="0"/>
              <a:t>Live Exercise</a:t>
            </a:r>
            <a:endParaRPr lang="en-US" i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1220" y="1905000"/>
            <a:ext cx="232698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572000"/>
            <a:ext cx="1828799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69F"/>
                </a:solidFill>
                <a:latin typeface="Century" pitchFamily="18" charset="0"/>
              </a:rPr>
              <a:t>Programming Paradigms</a:t>
            </a:r>
            <a:endParaRPr lang="en-US" dirty="0">
              <a:solidFill>
                <a:srgbClr val="00869F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BE0AA"/>
              </a:buClr>
            </a:pPr>
            <a:r>
              <a:rPr lang="en-US" i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How do you approach a problem?</a:t>
            </a:r>
            <a:endParaRPr lang="en-US" i="1" dirty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smtClean="0"/>
              <a:t>The </a:t>
            </a:r>
            <a:r>
              <a:rPr lang="en-US" sz="2000" i="1" smtClean="0"/>
              <a:t>order of construction/destruction</a:t>
            </a:r>
            <a:r>
              <a:rPr lang="en-US" sz="2000" smtClean="0"/>
              <a:t> was demonstrated for </a:t>
            </a:r>
            <a:r>
              <a:rPr lang="en-US" sz="2000" b="1" i="1" smtClean="0"/>
              <a:t>automatic-duration objects</a:t>
            </a:r>
            <a:r>
              <a:rPr lang="en-US" sz="2000" smtClean="0"/>
              <a:t> relative to one another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smtClean="0"/>
              <a:t>The </a:t>
            </a:r>
            <a:r>
              <a:rPr lang="en-US" sz="2000" i="1" smtClean="0"/>
              <a:t>order of construction/destruction</a:t>
            </a:r>
            <a:r>
              <a:rPr lang="en-US" sz="2000" smtClean="0"/>
              <a:t> was also demonstrated for </a:t>
            </a:r>
            <a:r>
              <a:rPr lang="en-US" sz="2000" b="1" i="1" smtClean="0"/>
              <a:t>members</a:t>
            </a:r>
            <a:r>
              <a:rPr lang="en-US" sz="2000" smtClean="0"/>
              <a:t> of an object with respect to each other, as well as relative to object's own constructor/destructor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smtClean="0"/>
              <a:t>As it was demonstrated, the simplest scenario of automatic-duration objects ensures </a:t>
            </a:r>
            <a:r>
              <a:rPr lang="en-US" sz="2000" b="1" i="1" smtClean="0"/>
              <a:t>nested lifetimes</a:t>
            </a:r>
            <a:r>
              <a:rPr lang="en-US" sz="2000" smtClean="0"/>
              <a:t> of objects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smtClean="0"/>
              <a:t>The purpose of having </a:t>
            </a:r>
            <a:r>
              <a:rPr lang="en-US" sz="2000" b="1" i="1" smtClean="0"/>
              <a:t>nested lifetimes</a:t>
            </a:r>
            <a:r>
              <a:rPr lang="en-US" sz="2000" smtClean="0"/>
              <a:t> is to </a:t>
            </a:r>
            <a:r>
              <a:rPr lang="en-US" sz="2000" b="1" i="1" smtClean="0"/>
              <a:t>avoid broken dependencies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Broken dependency: object A trying to use object B after B's destruction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In the simplest example objects cup1, cup2 did not keep pointer/reference to each other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However in the real world it is often the case that an object keeps pointer/reference to another object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smtClean="0"/>
              <a:t>That's why a </a:t>
            </a:r>
            <a:r>
              <a:rPr lang="en-US" sz="2000" b="1" i="1" smtClean="0"/>
              <a:t>stack</a:t>
            </a:r>
            <a:r>
              <a:rPr lang="en-US" sz="2000" smtClean="0"/>
              <a:t> (LIFO) data structure is used for </a:t>
            </a:r>
            <a:r>
              <a:rPr lang="en-US" sz="2000" i="1" smtClean="0"/>
              <a:t>calling functions</a:t>
            </a:r>
            <a:r>
              <a:rPr lang="en-US" sz="2000" smtClean="0"/>
              <a:t>, </a:t>
            </a:r>
            <a:r>
              <a:rPr lang="en-US" sz="2000" i="1" smtClean="0"/>
              <a:t>passing arguments</a:t>
            </a:r>
            <a:r>
              <a:rPr lang="en-US" sz="2000" smtClean="0"/>
              <a:t> and </a:t>
            </a:r>
            <a:r>
              <a:rPr lang="en-US" sz="2000" i="1" smtClean="0"/>
              <a:t>automatic duration objects</a:t>
            </a:r>
            <a:r>
              <a:rPr lang="en-US" sz="2000" smtClean="0"/>
              <a:t>!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Constructors &amp; Destructors – </a:t>
            </a:r>
            <a:r>
              <a:rPr lang="en-US" sz="2400" i="1" smtClean="0"/>
              <a:t>Order Explanation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smtClean="0"/>
              <a:t>A </a:t>
            </a:r>
            <a:r>
              <a:rPr lang="en-US" sz="2000" b="1" i="1" smtClean="0"/>
              <a:t>copy constructor</a:t>
            </a:r>
            <a:r>
              <a:rPr lang="en-US" sz="2000" smtClean="0"/>
              <a:t> is a constructor allowing an instance of a class to be created from another instance of the same class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i="1" smtClean="0"/>
              <a:t>First parameter</a:t>
            </a:r>
            <a:r>
              <a:rPr lang="en-US" sz="2000" smtClean="0"/>
              <a:t> of a </a:t>
            </a:r>
            <a:r>
              <a:rPr lang="en-US" sz="2000" i="1" smtClean="0"/>
              <a:t>copy constructor</a:t>
            </a:r>
            <a:r>
              <a:rPr lang="en-US" sz="2000" smtClean="0"/>
              <a:t> is </a:t>
            </a:r>
            <a:r>
              <a:rPr lang="en-US" sz="2000" b="1" i="1" smtClean="0"/>
              <a:t>always</a:t>
            </a:r>
            <a:r>
              <a:rPr lang="en-US" sz="2000" smtClean="0"/>
              <a:t> a </a:t>
            </a:r>
            <a:r>
              <a:rPr lang="en-US" sz="2000" b="1" i="1" smtClean="0"/>
              <a:t>reference</a:t>
            </a:r>
            <a:r>
              <a:rPr lang="en-US" sz="2000" smtClean="0"/>
              <a:t> of the same type (</a:t>
            </a:r>
            <a:r>
              <a:rPr lang="en-US" sz="2000" b="1" i="1" smtClean="0"/>
              <a:t>Type&amp;</a:t>
            </a:r>
            <a:r>
              <a:rPr lang="en-US" sz="2000" smtClean="0"/>
              <a:t>), with or without </a:t>
            </a:r>
            <a:r>
              <a:rPr lang="en-US" sz="2000" b="1" i="1" smtClean="0"/>
              <a:t>cv </a:t>
            </a:r>
            <a:r>
              <a:rPr lang="en-US" sz="2000" i="1" smtClean="0"/>
              <a:t>(</a:t>
            </a:r>
            <a:r>
              <a:rPr lang="en-US" sz="2000" b="1" i="1" smtClean="0"/>
              <a:t>const</a:t>
            </a:r>
            <a:r>
              <a:rPr lang="en-US" sz="2000" smtClean="0"/>
              <a:t> and/or </a:t>
            </a:r>
            <a:r>
              <a:rPr lang="en-US" sz="2000" b="1" i="1" smtClean="0"/>
              <a:t>volatile</a:t>
            </a:r>
            <a:r>
              <a:rPr lang="en-US" sz="2000" i="1" smtClean="0"/>
              <a:t>) </a:t>
            </a:r>
            <a:r>
              <a:rPr lang="en-US" sz="2000" smtClean="0"/>
              <a:t>qualifiers. Example:</a:t>
            </a:r>
          </a:p>
          <a:p>
            <a:pPr lvl="3">
              <a:buNone/>
            </a:pPr>
            <a:r>
              <a:rPr lang="en-US" b="1" i="1" smtClean="0">
                <a:solidFill>
                  <a:srgbClr val="7F0055"/>
                </a:solidFill>
              </a:rPr>
              <a:t>class</a:t>
            </a:r>
            <a:r>
              <a:rPr lang="en-US" b="1" i="1" smtClean="0">
                <a:solidFill>
                  <a:srgbClr val="000000"/>
                </a:solidFill>
              </a:rPr>
              <a:t> </a:t>
            </a:r>
            <a:r>
              <a:rPr lang="en-US" b="1" i="1" smtClean="0">
                <a:solidFill>
                  <a:srgbClr val="005032"/>
                </a:solidFill>
              </a:rPr>
              <a:t>Demo</a:t>
            </a:r>
            <a:r>
              <a:rPr lang="en-US" b="1" i="1" smtClean="0">
                <a:solidFill>
                  <a:srgbClr val="000000"/>
                </a:solidFill>
              </a:rPr>
              <a:t> {</a:t>
            </a:r>
          </a:p>
          <a:p>
            <a:pPr lvl="3">
              <a:buNone/>
            </a:pPr>
            <a:r>
              <a:rPr lang="en-US" b="1" i="1" smtClean="0">
                <a:solidFill>
                  <a:srgbClr val="7F0055"/>
                </a:solidFill>
              </a:rPr>
              <a:t>public</a:t>
            </a:r>
            <a:r>
              <a:rPr lang="en-US" b="1" i="1" smtClean="0">
                <a:solidFill>
                  <a:srgbClr val="000000"/>
                </a:solidFill>
              </a:rPr>
              <a:t>:</a:t>
            </a:r>
          </a:p>
          <a:p>
            <a:pPr lvl="3">
              <a:buNone/>
            </a:pPr>
            <a:r>
              <a:rPr lang="en-US" b="1" i="1" smtClean="0">
                <a:solidFill>
                  <a:srgbClr val="000000"/>
                </a:solidFill>
              </a:rPr>
              <a:t>	Demo(</a:t>
            </a:r>
            <a:r>
              <a:rPr lang="en-US" b="1" i="1" smtClean="0">
                <a:solidFill>
                  <a:srgbClr val="7F0055"/>
                </a:solidFill>
              </a:rPr>
              <a:t>const</a:t>
            </a:r>
            <a:r>
              <a:rPr lang="en-US" b="1" i="1" smtClean="0">
                <a:solidFill>
                  <a:srgbClr val="000000"/>
                </a:solidFill>
              </a:rPr>
              <a:t> </a:t>
            </a:r>
            <a:r>
              <a:rPr lang="en-US" b="1" i="1" smtClean="0">
                <a:solidFill>
                  <a:srgbClr val="005032"/>
                </a:solidFill>
              </a:rPr>
              <a:t>Demo</a:t>
            </a:r>
            <a:r>
              <a:rPr lang="en-US" b="1" i="1" smtClean="0">
                <a:solidFill>
                  <a:srgbClr val="000000"/>
                </a:solidFill>
              </a:rPr>
              <a:t>&amp; other);    </a:t>
            </a:r>
            <a:r>
              <a:rPr lang="en-US" b="1" i="1" smtClean="0">
                <a:solidFill>
                  <a:srgbClr val="3F7F5F"/>
                </a:solidFill>
              </a:rPr>
              <a:t>// Copy constructor declaration</a:t>
            </a:r>
          </a:p>
          <a:p>
            <a:pPr lvl="3">
              <a:buNone/>
            </a:pPr>
            <a:r>
              <a:rPr lang="en-US" i="1" smtClean="0">
                <a:solidFill>
                  <a:srgbClr val="000000"/>
                </a:solidFill>
              </a:rPr>
              <a:t>};</a:t>
            </a:r>
            <a:endParaRPr lang="en-US" sz="2000" b="1" i="1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i="1" smtClean="0"/>
              <a:t>Next parameters</a:t>
            </a:r>
            <a:r>
              <a:rPr lang="en-US" sz="2000" smtClean="0"/>
              <a:t> either have default values or not present at all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Most often, no next parameters</a:t>
            </a:r>
            <a:endParaRPr lang="en-US" sz="1700" i="1" smtClean="0">
              <a:solidFill>
                <a:srgbClr val="000000"/>
              </a:solidFill>
            </a:endParaRPr>
          </a:p>
          <a:p>
            <a:pPr lvl="3">
              <a:buNone/>
            </a:pPr>
            <a:endParaRPr lang="en-US" i="1" smtClean="0">
              <a:solidFill>
                <a:srgbClr val="000000"/>
              </a:solidFill>
            </a:endParaRPr>
          </a:p>
          <a:p>
            <a:pPr lvl="3">
              <a:buNone/>
            </a:pPr>
            <a:endParaRPr lang="en-US" sz="900" i="1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Constructors &amp; Destructors – </a:t>
            </a:r>
            <a:r>
              <a:rPr lang="en-US" sz="2400" i="1" smtClean="0"/>
              <a:t>Copy Constructor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smtClean="0"/>
              <a:t>In C++ there are many situations where a </a:t>
            </a:r>
            <a:r>
              <a:rPr lang="en-US" sz="2000" b="1" i="1" smtClean="0"/>
              <a:t>temporary object </a:t>
            </a:r>
            <a:r>
              <a:rPr lang="en-US" sz="2000" smtClean="0"/>
              <a:t>is created. A </a:t>
            </a:r>
            <a:r>
              <a:rPr lang="en-US" sz="2000" b="1" i="1" smtClean="0"/>
              <a:t>temporary object</a:t>
            </a:r>
            <a:r>
              <a:rPr lang="en-US" sz="2000" smtClean="0"/>
              <a:t> can be created either explicitly by the developer, or implicitly by the compiler.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b="1" i="1" smtClean="0"/>
              <a:t>Explicitly</a:t>
            </a:r>
            <a:r>
              <a:rPr lang="en-US" sz="1700" smtClean="0"/>
              <a:t> using the form </a:t>
            </a:r>
            <a:r>
              <a:rPr lang="en-US" sz="1700" b="1" i="1" smtClean="0"/>
              <a:t>Type()</a:t>
            </a:r>
            <a:r>
              <a:rPr lang="en-US" sz="1700" smtClean="0"/>
              <a:t> (possibly with arguments to the constructor)</a:t>
            </a:r>
            <a:endParaRPr lang="en-US" sz="1700" b="1" i="1" smtClean="0"/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Returning by value from a function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Some casts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Intermediate values during expression evaluation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In some forms of initialization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Others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smtClean="0"/>
              <a:t>When created, a temporary object has no name (or at least, initially…)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700" smtClean="0"/>
              <a:t>Hint: How </a:t>
            </a:r>
            <a:r>
              <a:rPr lang="en-US" sz="1700" b="1" i="1" smtClean="0"/>
              <a:t>any</a:t>
            </a:r>
            <a:r>
              <a:rPr lang="en-US" sz="1700" smtClean="0"/>
              <a:t> object can receive a name later on during its lifetime?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Constructors &amp; Destructors – </a:t>
            </a:r>
            <a:r>
              <a:rPr lang="en-US" sz="2400" i="1" smtClean="0"/>
              <a:t>Temporary Objects (C++)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1800" dirty="0" smtClean="0"/>
              <a:t>Define a </a:t>
            </a:r>
            <a:r>
              <a:rPr lang="en-US" sz="1800" b="1" i="1" dirty="0" smtClean="0"/>
              <a:t>Demo</a:t>
            </a:r>
            <a:r>
              <a:rPr lang="en-US" sz="1800" dirty="0" smtClean="0"/>
              <a:t> class. Demonstrate </a:t>
            </a:r>
            <a:r>
              <a:rPr lang="en-US" sz="1800" b="1" i="1" dirty="0" smtClean="0"/>
              <a:t>explicit</a:t>
            </a:r>
            <a:r>
              <a:rPr lang="en-US" sz="1800" dirty="0" smtClean="0"/>
              <a:t> temporary object creation with automatic duration (</a:t>
            </a:r>
            <a:r>
              <a:rPr lang="en-US" sz="1800" i="1" dirty="0" smtClean="0"/>
              <a:t>"in the stack"</a:t>
            </a:r>
            <a:r>
              <a:rPr lang="en-US" sz="1800" dirty="0" smtClean="0"/>
              <a:t>). Trace object construction and destruction using console messages.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1800" dirty="0" smtClean="0"/>
              <a:t>Define a </a:t>
            </a:r>
            <a:r>
              <a:rPr lang="en-US" sz="1800" b="1" i="1" dirty="0" smtClean="0"/>
              <a:t>Demo</a:t>
            </a:r>
            <a:r>
              <a:rPr lang="en-US" sz="1800" dirty="0" smtClean="0"/>
              <a:t> class and a </a:t>
            </a:r>
            <a:r>
              <a:rPr lang="en-US" sz="1800" b="1" i="1" dirty="0" smtClean="0"/>
              <a:t>Helper</a:t>
            </a:r>
            <a:r>
              <a:rPr lang="en-US" sz="1800" dirty="0" smtClean="0"/>
              <a:t> class. Make it possible that a </a:t>
            </a:r>
            <a:r>
              <a:rPr lang="en-US" sz="1800" b="1" i="1" dirty="0" smtClean="0"/>
              <a:t>Helper </a:t>
            </a:r>
            <a:r>
              <a:rPr lang="en-US" sz="1800" dirty="0" smtClean="0"/>
              <a:t>object can be created from an </a:t>
            </a:r>
            <a:r>
              <a:rPr lang="en-US" sz="1800" b="1" i="1" dirty="0" smtClean="0"/>
              <a:t>int</a:t>
            </a:r>
            <a:r>
              <a:rPr lang="en-US" sz="1800" dirty="0" smtClean="0"/>
              <a:t>. Make it possible that a Demo object can be created from a Helper object (but not directly from an </a:t>
            </a:r>
            <a:r>
              <a:rPr lang="en-US" sz="1800" b="1" i="1" dirty="0" smtClean="0"/>
              <a:t>int</a:t>
            </a:r>
            <a:r>
              <a:rPr lang="en-US" sz="1800" i="1" dirty="0" smtClean="0"/>
              <a:t>)</a:t>
            </a:r>
            <a:r>
              <a:rPr lang="en-US" sz="1800" dirty="0" smtClean="0"/>
              <a:t>. Demonstrate implicit object creation by instantiating a Demo from </a:t>
            </a:r>
            <a:r>
              <a:rPr lang="en-US" sz="1800" smtClean="0"/>
              <a:t>an </a:t>
            </a:r>
            <a:r>
              <a:rPr lang="en-US" sz="1800" b="1" i="1" smtClean="0"/>
              <a:t>int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1800" i="1" smtClean="0"/>
              <a:t>Is this always desired effect?</a:t>
            </a:r>
          </a:p>
          <a:p>
            <a:pPr marL="731520" lvl="1" indent="-457200" algn="just">
              <a:buFont typeface="Wingdings" pitchFamily="2" charset="2"/>
              <a:buChar char="Ø"/>
            </a:pPr>
            <a:r>
              <a:rPr lang="en-US" sz="1500" i="1" smtClean="0"/>
              <a:t>Discussion about </a:t>
            </a:r>
            <a:r>
              <a:rPr lang="en-US" sz="1500" b="1" i="1" smtClean="0"/>
              <a:t>explicit</a:t>
            </a:r>
            <a:r>
              <a:rPr lang="en-US" sz="1500" i="1" smtClean="0"/>
              <a:t> constructors</a:t>
            </a:r>
            <a:endParaRPr lang="en-US" sz="1500" i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i="1" smtClean="0"/>
              <a:t>Temporary Objects – Exercises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Object-Oriented Programming</a:t>
            </a:r>
            <a:br>
              <a:rPr lang="en-US" smtClean="0">
                <a:solidFill>
                  <a:srgbClr val="00869F"/>
                </a:solidFill>
                <a:latin typeface="Century" pitchFamily="18" charset="0"/>
              </a:rPr>
            </a:br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Encapsulation</a:t>
            </a:r>
            <a:endParaRPr lang="en-US">
              <a:solidFill>
                <a:srgbClr val="00869F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BE0AA"/>
              </a:buClr>
            </a:pPr>
            <a:r>
              <a:rPr lang="en-US" i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Hiding Secrets</a:t>
            </a:r>
            <a:endParaRPr lang="en-US" i="1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07375" cy="39624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smtClean="0"/>
              <a:t>Expose as little as possible to the outside world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b="1" i="1" smtClean="0">
                <a:solidFill>
                  <a:schemeClr val="tx1"/>
                </a:solidFill>
              </a:rPr>
              <a:t>Why</a:t>
            </a:r>
            <a:r>
              <a:rPr lang="en-US" sz="1900" i="1" smtClean="0">
                <a:solidFill>
                  <a:schemeClr val="tx1"/>
                </a:solidFill>
              </a:rPr>
              <a:t>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In a successful project, </a:t>
            </a:r>
            <a:r>
              <a:rPr lang="en-US" sz="2200" b="1" i="1" smtClean="0"/>
              <a:t>everything</a:t>
            </a:r>
            <a:r>
              <a:rPr lang="en-US" sz="2200" smtClean="0"/>
              <a:t> you expose (</a:t>
            </a:r>
            <a:r>
              <a:rPr lang="en-US" sz="2200" i="1" smtClean="0"/>
              <a:t>attributes </a:t>
            </a:r>
            <a:r>
              <a:rPr lang="en-US" sz="2200" smtClean="0"/>
              <a:t>and </a:t>
            </a:r>
            <a:r>
              <a:rPr lang="en-US" sz="2200" i="1" smtClean="0"/>
              <a:t>operations</a:t>
            </a:r>
            <a:r>
              <a:rPr lang="en-US" sz="2200" smtClean="0"/>
              <a:t>), </a:t>
            </a:r>
            <a:r>
              <a:rPr lang="en-US" sz="2200" b="1" i="1" smtClean="0"/>
              <a:t>will </a:t>
            </a:r>
            <a:r>
              <a:rPr lang="en-US" sz="2200" smtClean="0"/>
              <a:t>be used </a:t>
            </a:r>
            <a:r>
              <a:rPr lang="en-US" sz="2200" b="1" i="1" smtClean="0"/>
              <a:t>from outside</a:t>
            </a:r>
            <a:r>
              <a:rPr lang="en-US" sz="2200" smtClean="0"/>
              <a:t>. And then the exposed attributes and operations become much harder to change (i.e. to improve, optimize, react to requirements change, fix bugs, etc.) because a lot of "foreign code" depends on them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i="1" smtClean="0"/>
              <a:t>How</a:t>
            </a:r>
            <a:r>
              <a:rPr lang="en-US" sz="2200" smtClean="0"/>
              <a:t> to expose/hide? We already introduced the </a:t>
            </a:r>
            <a:r>
              <a:rPr lang="en-US" sz="2200" i="1" smtClean="0"/>
              <a:t>access modifiers. </a:t>
            </a:r>
            <a:r>
              <a:rPr lang="en-US" sz="2200" smtClean="0"/>
              <a:t>In C++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b="1" i="1" smtClean="0">
                <a:solidFill>
                  <a:srgbClr val="7030A0"/>
                </a:solidFill>
              </a:rPr>
              <a:t>public</a:t>
            </a:r>
            <a:r>
              <a:rPr lang="en-US" sz="1900" b="1" i="1" smtClean="0"/>
              <a:t> </a:t>
            </a:r>
            <a:r>
              <a:rPr lang="en-US" sz="1900" i="1" smtClean="0"/>
              <a:t>– </a:t>
            </a:r>
            <a:r>
              <a:rPr lang="en-US" sz="1900" smtClean="0"/>
              <a:t>every piece of code can access members having this modifier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b="1" i="1" smtClean="0">
                <a:solidFill>
                  <a:srgbClr val="7030A0"/>
                </a:solidFill>
              </a:rPr>
              <a:t>protected</a:t>
            </a:r>
            <a:r>
              <a:rPr lang="en-US" sz="1900" smtClean="0"/>
              <a:t> – only methods of the class itself and methods of its </a:t>
            </a:r>
            <a:r>
              <a:rPr lang="en-US" sz="1900" b="1" i="1" smtClean="0"/>
              <a:t>descendants</a:t>
            </a:r>
            <a:r>
              <a:rPr lang="en-US" sz="1900" i="1" smtClean="0"/>
              <a:t> </a:t>
            </a:r>
            <a:r>
              <a:rPr lang="en-US" sz="1900" smtClean="0"/>
              <a:t>can acces members having this modifier</a:t>
            </a:r>
            <a:endParaRPr lang="en-US" sz="1900" b="1" i="1" smtClean="0"/>
          </a:p>
          <a:p>
            <a:pPr lvl="1" algn="just">
              <a:buFont typeface="Wingdings" pitchFamily="2" charset="2"/>
              <a:buChar char="Ø"/>
            </a:pPr>
            <a:r>
              <a:rPr lang="en-US" sz="1900" b="1" i="1" smtClean="0">
                <a:solidFill>
                  <a:srgbClr val="7030A0"/>
                </a:solidFill>
              </a:rPr>
              <a:t>private</a:t>
            </a:r>
            <a:r>
              <a:rPr lang="en-US" sz="1900" i="1" smtClean="0"/>
              <a:t> – </a:t>
            </a:r>
            <a:r>
              <a:rPr lang="en-US" sz="1900" smtClean="0"/>
              <a:t>only methods of the class itself can access members having this modifier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Encapsulation – </a:t>
            </a:r>
            <a:r>
              <a:rPr lang="en-US" sz="2400" i="1" smtClean="0"/>
              <a:t>Why &amp; How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03520"/>
            <a:ext cx="1812867" cy="148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07375" cy="502920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smtClean="0"/>
              <a:t>Several different, but logically close meanings of the term "Interface"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i="1" smtClean="0"/>
              <a:t>Interface</a:t>
            </a:r>
            <a:r>
              <a:rPr lang="en-US" sz="2000" smtClean="0"/>
              <a:t> of a class – the </a:t>
            </a:r>
            <a:r>
              <a:rPr lang="en-US" sz="2000" b="1" i="1" smtClean="0"/>
              <a:t>exposed members</a:t>
            </a:r>
            <a:r>
              <a:rPr lang="en-US" sz="2000" smtClean="0"/>
              <a:t> of that class (operations &amp; attributes)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smtClean="0"/>
              <a:t>Usually </a:t>
            </a:r>
            <a:r>
              <a:rPr lang="en-US" sz="1700" i="1" smtClean="0"/>
              <a:t>"exposed" means</a:t>
            </a:r>
            <a:r>
              <a:rPr lang="en-US" sz="1700" smtClean="0"/>
              <a:t> </a:t>
            </a:r>
            <a:r>
              <a:rPr lang="en-US" sz="1700" b="1" i="1" smtClean="0"/>
              <a:t>public</a:t>
            </a:r>
            <a:r>
              <a:rPr lang="en-US" sz="1700" i="1" smtClean="0"/>
              <a:t>; but </a:t>
            </a:r>
            <a:r>
              <a:rPr lang="en-US" sz="1700" b="1" i="1" smtClean="0"/>
              <a:t>protected</a:t>
            </a:r>
            <a:r>
              <a:rPr lang="en-US" sz="1700" i="1" smtClean="0"/>
              <a:t> members are also a (special) interface for the descendants; and </a:t>
            </a:r>
            <a:r>
              <a:rPr lang="en-US" sz="1700" b="1" i="1" smtClean="0"/>
              <a:t>package </a:t>
            </a:r>
            <a:r>
              <a:rPr lang="en-US" sz="1700" i="1" smtClean="0"/>
              <a:t>members (not present in C++) – special interface to classes inside that package/assembly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i="1" smtClean="0"/>
              <a:t>Interface</a:t>
            </a:r>
            <a:r>
              <a:rPr lang="en-US" sz="2000" smtClean="0"/>
              <a:t> can also be a special construct in a given language, allowing to have just the "interface part" as a completely separate entity from implementation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smtClean="0"/>
              <a:t>In</a:t>
            </a:r>
            <a:r>
              <a:rPr lang="en-US" sz="1700" b="1" i="1" smtClean="0"/>
              <a:t> Java</a:t>
            </a:r>
            <a:r>
              <a:rPr lang="en-US" sz="1700" smtClean="0"/>
              <a:t> this is achieved using the </a:t>
            </a:r>
            <a:r>
              <a:rPr lang="en-US" sz="1700" b="1" i="1" smtClean="0"/>
              <a:t>interface</a:t>
            </a:r>
            <a:r>
              <a:rPr lang="en-US" sz="1700" smtClean="0"/>
              <a:t> keyword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smtClean="0"/>
              <a:t>In </a:t>
            </a:r>
            <a:r>
              <a:rPr lang="en-US" sz="1700" b="1" i="1" smtClean="0"/>
              <a:t>C++ </a:t>
            </a:r>
            <a:r>
              <a:rPr lang="en-US" sz="1700" smtClean="0"/>
              <a:t>this is achieved by defining </a:t>
            </a:r>
            <a:r>
              <a:rPr lang="en-US" sz="1700" b="1" i="1" smtClean="0"/>
              <a:t>pure abstract classes</a:t>
            </a:r>
            <a:r>
              <a:rPr lang="en-US" sz="1700" smtClean="0"/>
              <a:t> (presented later in next chapters)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i="1" smtClean="0"/>
              <a:t>Synonym – </a:t>
            </a:r>
            <a:r>
              <a:rPr lang="en-US" sz="2000" b="1" i="1" smtClean="0"/>
              <a:t>API</a:t>
            </a:r>
            <a:r>
              <a:rPr lang="en-US" sz="2000" i="1" smtClean="0"/>
              <a:t> (Application Programming Interface)</a:t>
            </a:r>
            <a:endParaRPr lang="en-US" sz="1900" smtClean="0"/>
          </a:p>
          <a:p>
            <a:pPr algn="just">
              <a:buFont typeface="Wingdings" pitchFamily="2" charset="2"/>
              <a:buChar char="Ø"/>
            </a:pPr>
            <a:r>
              <a:rPr lang="en-US" sz="1900" smtClean="0"/>
              <a:t>What is better to expose (include in the </a:t>
            </a:r>
            <a:r>
              <a:rPr lang="en-US" sz="1900" b="1" i="1" smtClean="0"/>
              <a:t>interface</a:t>
            </a:r>
            <a:r>
              <a:rPr lang="en-US" sz="1900" smtClean="0"/>
              <a:t>): </a:t>
            </a:r>
            <a:r>
              <a:rPr lang="en-US" sz="1900" b="1" i="1" smtClean="0"/>
              <a:t>attributes</a:t>
            </a:r>
            <a:r>
              <a:rPr lang="en-US" sz="1900" smtClean="0"/>
              <a:t> or </a:t>
            </a:r>
            <a:r>
              <a:rPr lang="en-US" sz="1900" b="1" i="1" smtClean="0"/>
              <a:t>operations</a:t>
            </a:r>
            <a:r>
              <a:rPr lang="en-US" sz="1900" smtClean="0"/>
              <a:t>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b="1" i="1" smtClean="0"/>
              <a:t>Why?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smtClean="0"/>
              <a:t>The importance of having </a:t>
            </a:r>
            <a:r>
              <a:rPr lang="en-US" sz="1600" i="1" smtClean="0"/>
              <a:t>control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900" smtClean="0"/>
              <a:t>Besides </a:t>
            </a:r>
            <a:r>
              <a:rPr lang="en-US" sz="1900" b="1" i="1" smtClean="0"/>
              <a:t>operations</a:t>
            </a:r>
            <a:r>
              <a:rPr lang="en-US" sz="1900" smtClean="0"/>
              <a:t>, what else can be </a:t>
            </a:r>
            <a:r>
              <a:rPr lang="en-US" sz="1900" i="1" smtClean="0"/>
              <a:t>safely</a:t>
            </a:r>
            <a:r>
              <a:rPr lang="en-US" sz="1900" smtClean="0"/>
              <a:t> included in an </a:t>
            </a:r>
            <a:r>
              <a:rPr lang="en-US" sz="1900" b="1" i="1" smtClean="0"/>
              <a:t>interface</a:t>
            </a:r>
            <a:r>
              <a:rPr lang="en-US" sz="1900" smtClean="0"/>
              <a:t>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900" b="1" i="1" smtClean="0"/>
              <a:t>Think carefully</a:t>
            </a:r>
            <a:r>
              <a:rPr lang="en-US" sz="1900" i="1" smtClean="0"/>
              <a:t> </a:t>
            </a:r>
            <a:r>
              <a:rPr lang="en-US" sz="1900" smtClean="0"/>
              <a:t>when designing interfaces!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i="1" smtClean="0"/>
              <a:t>Think now, avoid problems later!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900" b="1" i="1" smtClean="0"/>
              <a:t>!!!</a:t>
            </a:r>
            <a:r>
              <a:rPr lang="en-US" sz="1900" i="1" smtClean="0"/>
              <a:t> Correct usage of </a:t>
            </a:r>
            <a:r>
              <a:rPr lang="en-US" sz="1900" b="1" i="1" smtClean="0"/>
              <a:t>OOP</a:t>
            </a:r>
            <a:r>
              <a:rPr lang="en-US" sz="1900" i="1" smtClean="0"/>
              <a:t> </a:t>
            </a:r>
            <a:r>
              <a:rPr lang="en-US" sz="1900" b="1" i="1" smtClean="0">
                <a:solidFill>
                  <a:srgbClr val="FF0000"/>
                </a:solidFill>
              </a:rPr>
              <a:t>relies on</a:t>
            </a:r>
            <a:r>
              <a:rPr lang="en-US" sz="1900" b="1" i="1" smtClean="0">
                <a:solidFill>
                  <a:schemeClr val="tx1"/>
                </a:solidFill>
              </a:rPr>
              <a:t> interfaces </a:t>
            </a:r>
            <a:r>
              <a:rPr lang="en-US" sz="1900" i="1" smtClean="0">
                <a:solidFill>
                  <a:schemeClr val="tx1"/>
                </a:solidFill>
              </a:rPr>
              <a:t>being </a:t>
            </a:r>
            <a:r>
              <a:rPr lang="en-US" sz="1900" b="1" i="1" smtClean="0">
                <a:solidFill>
                  <a:schemeClr val="tx1"/>
                </a:solidFill>
              </a:rPr>
              <a:t>more stable</a:t>
            </a:r>
            <a:r>
              <a:rPr lang="en-US" sz="1900" i="1" smtClean="0">
                <a:solidFill>
                  <a:schemeClr val="tx1"/>
                </a:solidFill>
              </a:rPr>
              <a:t> than </a:t>
            </a:r>
            <a:r>
              <a:rPr lang="en-US" sz="1900" b="1" i="1" smtClean="0">
                <a:solidFill>
                  <a:schemeClr val="tx1"/>
                </a:solidFill>
              </a:rPr>
              <a:t>implementations !!!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i="1" smtClean="0">
                <a:solidFill>
                  <a:schemeClr val="tx1"/>
                </a:solidFill>
              </a:rPr>
              <a:t>So in order to use OOP </a:t>
            </a:r>
            <a:r>
              <a:rPr lang="en-US" sz="1600" b="1" i="1" smtClean="0">
                <a:solidFill>
                  <a:schemeClr val="tx1"/>
                </a:solidFill>
              </a:rPr>
              <a:t>correctly</a:t>
            </a:r>
            <a:r>
              <a:rPr lang="en-US" sz="1600" i="1" smtClean="0">
                <a:solidFill>
                  <a:schemeClr val="tx1"/>
                </a:solidFill>
              </a:rPr>
              <a:t>, your emphasis </a:t>
            </a:r>
            <a:r>
              <a:rPr lang="en-US" sz="1600" b="1" i="1" smtClean="0">
                <a:solidFill>
                  <a:schemeClr val="tx1"/>
                </a:solidFill>
              </a:rPr>
              <a:t>must be</a:t>
            </a:r>
            <a:r>
              <a:rPr lang="en-US" sz="1600" i="1" smtClean="0">
                <a:solidFill>
                  <a:schemeClr val="tx1"/>
                </a:solidFill>
              </a:rPr>
              <a:t> on designing the </a:t>
            </a:r>
            <a:r>
              <a:rPr lang="en-US" sz="1600" b="1" i="1" smtClean="0">
                <a:solidFill>
                  <a:schemeClr val="tx1"/>
                </a:solidFill>
              </a:rPr>
              <a:t>interfaces</a:t>
            </a:r>
            <a:r>
              <a:rPr lang="en-US" sz="1600" i="1" smtClean="0">
                <a:solidFill>
                  <a:schemeClr val="tx1"/>
                </a:solidFill>
              </a:rPr>
              <a:t> instead of implementation details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i="1" smtClean="0">
                <a:solidFill>
                  <a:schemeClr val="tx1"/>
                </a:solidFill>
              </a:rPr>
              <a:t>Make OOP your ally</a:t>
            </a:r>
            <a:endParaRPr lang="en-US" sz="1600" i="1" dirty="0" smtClean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Encapsulation – </a:t>
            </a:r>
            <a:r>
              <a:rPr lang="en-US" sz="2400" i="1" smtClean="0"/>
              <a:t>Interfaces. Best Practices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Object-Oriented Programming</a:t>
            </a:r>
            <a:br>
              <a:rPr lang="en-US" smtClean="0">
                <a:solidFill>
                  <a:srgbClr val="00869F"/>
                </a:solidFill>
                <a:latin typeface="Century" pitchFamily="18" charset="0"/>
              </a:rPr>
            </a:br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Object Relations &amp; Interactions</a:t>
            </a:r>
            <a:endParaRPr lang="en-US">
              <a:solidFill>
                <a:srgbClr val="00869F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BE0AA"/>
              </a:buClr>
            </a:pPr>
            <a:r>
              <a:rPr lang="en-US" i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I know you</a:t>
            </a:r>
            <a:endParaRPr lang="en-US" i="1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07375" cy="5029200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i="1" smtClean="0"/>
              <a:t>Instance level relations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i="1" smtClean="0"/>
              <a:t>Composition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i="1" smtClean="0"/>
              <a:t>Aggregation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i="1" smtClean="0"/>
              <a:t>Association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i="1" smtClean="0"/>
              <a:t>Class-level relations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b="1" i="1" smtClean="0"/>
              <a:t>Inheritance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Object Relations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07375" cy="24384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i="1" dirty="0" smtClean="0"/>
              <a:t>Composition</a:t>
            </a:r>
            <a:r>
              <a:rPr lang="en-US" sz="2400" dirty="0" smtClean="0"/>
              <a:t> is the strongest relation – </a:t>
            </a:r>
            <a:r>
              <a:rPr lang="en-US" sz="2400" i="1" dirty="0" smtClean="0"/>
              <a:t>ownership </a:t>
            </a:r>
            <a:r>
              <a:rPr lang="en-US" sz="2400" b="1" i="1" dirty="0" smtClean="0"/>
              <a:t>(has-a)</a:t>
            </a:r>
            <a:r>
              <a:rPr lang="en-US" sz="2400" dirty="0" smtClean="0"/>
              <a:t> </a:t>
            </a:r>
            <a:r>
              <a:rPr lang="en-US" sz="2400" b="1" i="1" dirty="0" smtClean="0"/>
              <a:t>with </a:t>
            </a:r>
            <a:r>
              <a:rPr lang="en-US" sz="2400" i="1" dirty="0" smtClean="0"/>
              <a:t>lifecycle dependency</a:t>
            </a:r>
            <a:r>
              <a:rPr lang="en-US" sz="2400" dirty="0" smtClean="0"/>
              <a:t>. Simplest relation, but no flexibility.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 smtClean="0"/>
              <a:t>Aggregation</a:t>
            </a:r>
            <a:r>
              <a:rPr lang="en-US" sz="2400" dirty="0" smtClean="0"/>
              <a:t> is weaker </a:t>
            </a:r>
            <a:r>
              <a:rPr lang="en-US" sz="2400" i="1" dirty="0" smtClean="0"/>
              <a:t>ownership (</a:t>
            </a:r>
            <a:r>
              <a:rPr lang="en-US" sz="2400" b="1" i="1" dirty="0" smtClean="0"/>
              <a:t>has-a</a:t>
            </a:r>
            <a:r>
              <a:rPr lang="en-US" sz="2400" i="1" dirty="0" smtClean="0"/>
              <a:t>)</a:t>
            </a:r>
            <a:r>
              <a:rPr lang="en-US" sz="2400" dirty="0" smtClean="0"/>
              <a:t> </a:t>
            </a:r>
            <a:r>
              <a:rPr lang="en-US" sz="2400" b="1" i="1" dirty="0" smtClean="0"/>
              <a:t>without</a:t>
            </a:r>
            <a:r>
              <a:rPr lang="en-US" sz="2400" dirty="0" smtClean="0"/>
              <a:t> </a:t>
            </a:r>
            <a:r>
              <a:rPr lang="en-US" sz="2400" i="1" dirty="0" smtClean="0"/>
              <a:t>lifecycle dependency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i="1" dirty="0" smtClean="0"/>
              <a:t>Association</a:t>
            </a:r>
            <a:r>
              <a:rPr lang="en-US" sz="2400" dirty="0" smtClean="0"/>
              <a:t> is the weakest relation of the three. </a:t>
            </a:r>
            <a:r>
              <a:rPr lang="en-US" sz="2400" b="1" i="1" dirty="0" smtClean="0"/>
              <a:t>No</a:t>
            </a:r>
            <a:r>
              <a:rPr lang="en-US" sz="2400" dirty="0" smtClean="0"/>
              <a:t> </a:t>
            </a:r>
            <a:r>
              <a:rPr lang="en-US" sz="2400" i="1" dirty="0" smtClean="0"/>
              <a:t>ownership</a:t>
            </a:r>
            <a:r>
              <a:rPr lang="en-US" sz="2400" dirty="0" smtClean="0"/>
              <a:t>, </a:t>
            </a:r>
            <a:r>
              <a:rPr lang="en-US" sz="2400" b="1" i="1" dirty="0" smtClean="0"/>
              <a:t>no</a:t>
            </a:r>
            <a:r>
              <a:rPr lang="en-US" sz="2400" dirty="0" smtClean="0"/>
              <a:t> </a:t>
            </a:r>
            <a:r>
              <a:rPr lang="en-US" sz="2400" i="1" dirty="0" smtClean="0"/>
              <a:t>lifecycle dependency</a:t>
            </a:r>
            <a:r>
              <a:rPr lang="en-US" sz="2400" dirty="0" smtClean="0"/>
              <a:t>, only knowledge / loose usage of the associated object (s).</a:t>
            </a:r>
            <a:endParaRPr lang="en-US" sz="2400" b="1" i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Instance-level relations: </a:t>
            </a:r>
            <a:r>
              <a:rPr lang="en-US" sz="2400" i="1" smtClean="0"/>
              <a:t>Overview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990600" y="4724400"/>
            <a:ext cx="7105650" cy="1447800"/>
            <a:chOff x="990600" y="2819400"/>
            <a:chExt cx="7105650" cy="1447800"/>
          </a:xfrm>
        </p:grpSpPr>
        <p:grpSp>
          <p:nvGrpSpPr>
            <p:cNvPr id="8" name="Group 7"/>
            <p:cNvGrpSpPr/>
            <p:nvPr/>
          </p:nvGrpSpPr>
          <p:grpSpPr>
            <a:xfrm>
              <a:off x="990600" y="3429000"/>
              <a:ext cx="7105650" cy="304800"/>
              <a:chOff x="685800" y="3429000"/>
              <a:chExt cx="7086600" cy="304800"/>
            </a:xfr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10800000" scaled="1"/>
            </a:gradFill>
          </p:grpSpPr>
          <p:sp>
            <p:nvSpPr>
              <p:cNvPr id="4" name="Rectangle 3"/>
              <p:cNvSpPr/>
              <p:nvPr/>
            </p:nvSpPr>
            <p:spPr>
              <a:xfrm>
                <a:off x="685800" y="3429000"/>
                <a:ext cx="2362200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smtClean="0">
                    <a:solidFill>
                      <a:schemeClr val="bg1">
                        <a:lumMod val="95000"/>
                      </a:schemeClr>
                    </a:solidFill>
                  </a:rPr>
                  <a:t>Composition</a:t>
                </a:r>
                <a:endParaRPr lang="en-US" i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8000" y="3429000"/>
                <a:ext cx="2362200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smtClean="0">
                    <a:solidFill>
                      <a:schemeClr val="bg1"/>
                    </a:solidFill>
                  </a:rPr>
                  <a:t>Aggregation</a:t>
                </a:r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410200" y="3429000"/>
                <a:ext cx="2362200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smtClean="0">
                    <a:solidFill>
                      <a:schemeClr val="tx1"/>
                    </a:solidFill>
                  </a:rPr>
                  <a:t>Association</a:t>
                </a:r>
                <a:endParaRPr lang="en-US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990600" y="2819400"/>
              <a:ext cx="7086600" cy="457200"/>
            </a:xfrm>
            <a:prstGeom prst="rightArrow">
              <a:avLst/>
            </a:prstGeom>
            <a:gradFill>
              <a:gsLst>
                <a:gs pos="0">
                  <a:srgbClr val="CC3300"/>
                </a:gs>
                <a:gs pos="100000">
                  <a:schemeClr val="tx1"/>
                </a:gs>
              </a:gsLst>
              <a:lin ang="108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smtClean="0">
                  <a:solidFill>
                    <a:schemeClr val="bg1"/>
                  </a:solidFill>
                </a:rPr>
                <a:t>Flexibility</a:t>
              </a:r>
              <a:endParaRPr lang="en-US" sz="1200" b="1" i="1">
                <a:solidFill>
                  <a:schemeClr val="bg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1009650" y="3810000"/>
              <a:ext cx="7086600" cy="45720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smtClean="0">
                  <a:solidFill>
                    <a:schemeClr val="tx1"/>
                  </a:solidFill>
                </a:rPr>
                <a:t>Simplicity</a:t>
              </a:r>
              <a:endParaRPr lang="en-US" sz="1200" b="1" i="1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838" y="3762375"/>
            <a:ext cx="71723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Paradigms</a:t>
            </a:r>
            <a:br>
              <a:rPr lang="en-US" dirty="0" smtClean="0"/>
            </a:br>
            <a:r>
              <a:rPr lang="en-US" sz="2400" dirty="0" smtClean="0"/>
              <a:t>Imperative Programming –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i="1" dirty="0" smtClean="0"/>
              <a:t>“In computer science terminologies, </a:t>
            </a:r>
            <a:r>
              <a:rPr lang="en-US" b="1" i="1" dirty="0" smtClean="0"/>
              <a:t>imperative programming</a:t>
            </a:r>
            <a:r>
              <a:rPr lang="en-US" i="1" dirty="0" smtClean="0"/>
              <a:t> is a </a:t>
            </a:r>
            <a:r>
              <a:rPr lang="en-US" b="1" i="1" dirty="0" smtClean="0"/>
              <a:t>programming</a:t>
            </a:r>
            <a:r>
              <a:rPr lang="en-US" i="1" dirty="0" smtClean="0"/>
              <a:t> paradigm that describes computation in terms of statements that change a </a:t>
            </a:r>
            <a:r>
              <a:rPr lang="en-US" b="1" i="1" dirty="0" smtClean="0"/>
              <a:t>program</a:t>
            </a:r>
            <a:r>
              <a:rPr lang="en-US" i="1" dirty="0" smtClean="0"/>
              <a:t> state.”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“</a:t>
            </a:r>
            <a:r>
              <a:rPr lang="fr-FR" dirty="0" smtClean="0"/>
              <a:t>Do </a:t>
            </a:r>
            <a:r>
              <a:rPr lang="en-US" dirty="0" smtClean="0"/>
              <a:t>this</a:t>
            </a:r>
            <a:r>
              <a:rPr lang="fr-FR" dirty="0" smtClean="0"/>
              <a:t> – do </a:t>
            </a:r>
            <a:r>
              <a:rPr lang="en-US" dirty="0" smtClean="0"/>
              <a:t>that</a:t>
            </a:r>
            <a:r>
              <a:rPr lang="bg-BG" dirty="0" smtClean="0"/>
              <a:t>”</a:t>
            </a:r>
            <a:r>
              <a:rPr lang="fr-FR" dirty="0" smtClean="0"/>
              <a:t> </a:t>
            </a:r>
            <a:r>
              <a:rPr lang="en-US" dirty="0" smtClean="0"/>
              <a:t>approach</a:t>
            </a:r>
          </a:p>
          <a:p>
            <a:endParaRPr lang="en-US" dirty="0" smtClean="0"/>
          </a:p>
        </p:txBody>
      </p:sp>
      <p:pic>
        <p:nvPicPr>
          <p:cNvPr id="18435" name="Picture 3" descr="C:\Users\agenchi\Pictures\instruction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7818" y="3372024"/>
            <a:ext cx="3688364" cy="2723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07375" cy="335280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i="1" dirty="0" smtClean="0"/>
              <a:t>Composition</a:t>
            </a:r>
            <a:r>
              <a:rPr lang="en-US" sz="2400" dirty="0" smtClean="0"/>
              <a:t> is the strongest ownership relation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It is </a:t>
            </a:r>
            <a:r>
              <a:rPr lang="en-US" sz="2400" b="1" i="1" dirty="0" smtClean="0"/>
              <a:t>never </a:t>
            </a:r>
            <a:r>
              <a:rPr lang="en-US" sz="2400" i="1" dirty="0" smtClean="0"/>
              <a:t>shared</a:t>
            </a:r>
            <a:r>
              <a:rPr lang="en-US" sz="2400" dirty="0" smtClean="0"/>
              <a:t> – the owned object belongs exclusively and solely to the owner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There is </a:t>
            </a:r>
            <a:r>
              <a:rPr lang="en-US" sz="2400" b="1" i="1" dirty="0" smtClean="0"/>
              <a:t>lifecycle dependency</a:t>
            </a:r>
            <a:r>
              <a:rPr lang="en-US" sz="2400" dirty="0" smtClean="0"/>
              <a:t>: destroying the </a:t>
            </a:r>
            <a:r>
              <a:rPr lang="en-US" sz="2400" i="1" dirty="0" smtClean="0"/>
              <a:t>owner</a:t>
            </a:r>
            <a:r>
              <a:rPr lang="en-US" sz="2400" dirty="0" smtClean="0"/>
              <a:t> in a </a:t>
            </a:r>
            <a:r>
              <a:rPr lang="en-US" sz="2400" b="1" i="1" dirty="0" smtClean="0"/>
              <a:t>composition</a:t>
            </a:r>
            <a:r>
              <a:rPr lang="en-US" sz="2400" dirty="0" smtClean="0"/>
              <a:t> relation typically means destroying the </a:t>
            </a:r>
            <a:r>
              <a:rPr lang="en-US" sz="2400" i="1" dirty="0" smtClean="0"/>
              <a:t>owned object(s)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Either the programmer does not need to take any special care of the life of the </a:t>
            </a:r>
            <a:r>
              <a:rPr lang="en-US" sz="2400" i="1" dirty="0" smtClean="0"/>
              <a:t>owned object(s)</a:t>
            </a:r>
            <a:r>
              <a:rPr lang="en-US" sz="2400" dirty="0" smtClean="0"/>
              <a:t>, or the cleanup work is easy to implement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However the owned object cannot be changed, replaced, reused outside of its exclusive owner. Usually it cannot be retained after owner's death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Therefore use </a:t>
            </a:r>
            <a:r>
              <a:rPr lang="en-US" sz="2400" b="1" i="1" dirty="0" smtClean="0"/>
              <a:t>composition</a:t>
            </a:r>
            <a:r>
              <a:rPr lang="en-US" sz="2400" dirty="0" smtClean="0"/>
              <a:t> in situations where you need </a:t>
            </a:r>
            <a:r>
              <a:rPr lang="en-US" sz="2400" b="1" i="1" dirty="0" smtClean="0"/>
              <a:t>simplicity</a:t>
            </a:r>
            <a:r>
              <a:rPr lang="en-US" sz="2400" dirty="0" smtClean="0"/>
              <a:t> but </a:t>
            </a:r>
            <a:r>
              <a:rPr lang="en-US" sz="2400" b="1" i="1" dirty="0" smtClean="0"/>
              <a:t>not flexibility</a:t>
            </a:r>
            <a:r>
              <a:rPr lang="en-US" sz="2400" dirty="0" smtClean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Instance-level relations: </a:t>
            </a:r>
            <a:r>
              <a:rPr lang="en-US" sz="2400" b="1" i="1" smtClean="0"/>
              <a:t>Composition</a:t>
            </a:r>
            <a:endParaRPr lang="en-US" b="1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4435" y="4060959"/>
            <a:ext cx="2955131" cy="255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3958" y="4648200"/>
            <a:ext cx="333608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07375" cy="3581400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i="1" dirty="0" smtClean="0"/>
              <a:t>Aggregation</a:t>
            </a:r>
            <a:r>
              <a:rPr lang="en-US" sz="2400" dirty="0" smtClean="0"/>
              <a:t> is weaker ownership relation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smtClean="0"/>
              <a:t>It </a:t>
            </a:r>
            <a:r>
              <a:rPr lang="en-US" sz="2400" b="1" i="1" smtClean="0"/>
              <a:t>can </a:t>
            </a:r>
            <a:r>
              <a:rPr lang="en-US" sz="2400" b="1" i="1" dirty="0" smtClean="0"/>
              <a:t>be shared </a:t>
            </a:r>
            <a:r>
              <a:rPr lang="en-US" sz="2400" i="1" dirty="0" smtClean="0"/>
              <a:t>(but not always is). </a:t>
            </a:r>
            <a:r>
              <a:rPr lang="en-US" sz="2400" dirty="0" smtClean="0"/>
              <a:t>If </a:t>
            </a:r>
            <a:r>
              <a:rPr lang="en-US" sz="2400" i="1" dirty="0" smtClean="0"/>
              <a:t>shared,</a:t>
            </a:r>
            <a:r>
              <a:rPr lang="en-US" sz="2400" dirty="0" smtClean="0"/>
              <a:t> the owned object potentially belongs to multiple owners.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There is </a:t>
            </a:r>
            <a:r>
              <a:rPr lang="en-US" sz="2400" b="1" i="1" dirty="0" smtClean="0"/>
              <a:t>no</a:t>
            </a:r>
            <a:r>
              <a:rPr lang="en-US" sz="2400" dirty="0" smtClean="0"/>
              <a:t> </a:t>
            </a:r>
            <a:r>
              <a:rPr lang="en-US" sz="2400" b="1" i="1" dirty="0" smtClean="0"/>
              <a:t>lifecycle</a:t>
            </a:r>
            <a:r>
              <a:rPr lang="en-US" sz="2400" dirty="0" smtClean="0"/>
              <a:t> relation: the owned object can outlive its current owner. Often the owner can be created "empty" and receive owned objects later</a:t>
            </a:r>
            <a:endParaRPr lang="en-US" sz="2400" i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programmer often needs to </a:t>
            </a:r>
            <a:r>
              <a:rPr lang="en-US" sz="2400" b="1" i="1" dirty="0" smtClean="0"/>
              <a:t>take care of lifecycles</a:t>
            </a:r>
            <a:r>
              <a:rPr lang="en-US" sz="2400" dirty="0" smtClean="0"/>
              <a:t> of both owner and owned objects separately. The programmer also must </a:t>
            </a:r>
            <a:r>
              <a:rPr lang="en-US" sz="2400" b="1" i="1" dirty="0" smtClean="0"/>
              <a:t>prevent the risk</a:t>
            </a:r>
            <a:r>
              <a:rPr lang="en-US" sz="2400" dirty="0" smtClean="0"/>
              <a:t> of calling into already dead object. </a:t>
            </a:r>
            <a:r>
              <a:rPr lang="en-US" sz="2400" b="1" i="1" dirty="0" smtClean="0"/>
              <a:t>Resource leaks</a:t>
            </a:r>
            <a:r>
              <a:rPr lang="en-US" sz="2400" dirty="0" smtClean="0"/>
              <a:t> must be prevented, too.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100" i="1" dirty="0" smtClean="0"/>
              <a:t>In C++11 and above, there are very useful smart pointers (i.e. </a:t>
            </a:r>
            <a:r>
              <a:rPr lang="en-US" sz="2100" b="1" i="1" dirty="0" smtClean="0"/>
              <a:t>std::</a:t>
            </a:r>
            <a:r>
              <a:rPr lang="en-US" sz="2100" b="1" i="1" dirty="0" err="1" smtClean="0"/>
              <a:t>shared_ptr</a:t>
            </a:r>
            <a:r>
              <a:rPr lang="en-US" sz="2100" i="1" dirty="0" smtClean="0"/>
              <a:t>) to simplify all those tasks.</a:t>
            </a:r>
            <a:endParaRPr lang="en-US" sz="2100" b="1" i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i="1" dirty="0" smtClean="0"/>
              <a:t>owned object typically </a:t>
            </a:r>
            <a:r>
              <a:rPr lang="en-US" sz="2400" b="1" i="1" dirty="0" smtClean="0"/>
              <a:t>can be changed, replaced and/or reused outside</a:t>
            </a:r>
            <a:r>
              <a:rPr lang="en-US" sz="2400" dirty="0" smtClean="0"/>
              <a:t> of its current </a:t>
            </a:r>
            <a:r>
              <a:rPr lang="en-US" sz="2400" i="1" dirty="0" smtClean="0"/>
              <a:t>owner</a:t>
            </a: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Use </a:t>
            </a:r>
            <a:r>
              <a:rPr lang="en-US" sz="2400" b="1" i="1" dirty="0" smtClean="0"/>
              <a:t>aggregation</a:t>
            </a:r>
            <a:r>
              <a:rPr lang="en-US" sz="2400" dirty="0" smtClean="0"/>
              <a:t> in situations where you need more </a:t>
            </a:r>
            <a:r>
              <a:rPr lang="en-US" sz="2400" b="1" i="1" dirty="0" smtClean="0"/>
              <a:t>flexible ownership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Instance-level relations: </a:t>
            </a:r>
            <a:r>
              <a:rPr lang="en-US" sz="2400" b="1" i="1" smtClean="0"/>
              <a:t>Aggregation</a:t>
            </a:r>
            <a:endParaRPr lang="en-US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6851" y="4419600"/>
            <a:ext cx="3610298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07375" cy="3352800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i="1" smtClean="0"/>
              <a:t>Association</a:t>
            </a:r>
            <a:r>
              <a:rPr lang="en-US" sz="2000" smtClean="0"/>
              <a:t> is weakest relation of the three. It is </a:t>
            </a:r>
            <a:r>
              <a:rPr lang="en-US" sz="2000" b="1" i="1" smtClean="0"/>
              <a:t>no ownership</a:t>
            </a:r>
            <a:r>
              <a:rPr lang="en-US" sz="2000" smtClean="0"/>
              <a:t> at all.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smtClean="0"/>
              <a:t>There is </a:t>
            </a:r>
            <a:r>
              <a:rPr lang="en-US" sz="2000" b="1" i="1" smtClean="0"/>
              <a:t>no</a:t>
            </a:r>
            <a:r>
              <a:rPr lang="en-US" sz="2000" smtClean="0"/>
              <a:t> </a:t>
            </a:r>
            <a:r>
              <a:rPr lang="en-US" sz="2000" b="1" i="1" smtClean="0"/>
              <a:t>lifecycle</a:t>
            </a:r>
            <a:r>
              <a:rPr lang="en-US" sz="2000" smtClean="0"/>
              <a:t> </a:t>
            </a:r>
            <a:r>
              <a:rPr lang="en-US" sz="2000" b="1" i="1" smtClean="0"/>
              <a:t>dependency</a:t>
            </a:r>
            <a:r>
              <a:rPr lang="en-US" sz="2000" smtClean="0"/>
              <a:t>. An object just knows the type of another object and collaborates with it (i.e. request a service/send data)</a:t>
            </a:r>
            <a:endParaRPr lang="en-US" sz="2000" i="1" smtClean="0"/>
          </a:p>
          <a:p>
            <a:pPr algn="just">
              <a:buFont typeface="Wingdings" pitchFamily="2" charset="2"/>
              <a:buChar char="Ø"/>
            </a:pPr>
            <a:r>
              <a:rPr lang="en-US" sz="2000" smtClean="0"/>
              <a:t>In its simplest form, an object </a:t>
            </a:r>
            <a:r>
              <a:rPr lang="en-US" sz="2000" b="1" i="1" smtClean="0"/>
              <a:t>objA</a:t>
            </a:r>
            <a:r>
              <a:rPr lang="en-US" sz="2000" smtClean="0"/>
              <a:t> of class </a:t>
            </a:r>
            <a:r>
              <a:rPr lang="en-US" sz="2000" b="1" i="1" smtClean="0"/>
              <a:t>A</a:t>
            </a:r>
            <a:r>
              <a:rPr lang="en-US" sz="2000" smtClean="0"/>
              <a:t> receives a message (has a method call) with object </a:t>
            </a:r>
            <a:r>
              <a:rPr lang="en-US" sz="2000" b="1" i="1" smtClean="0"/>
              <a:t>objB</a:t>
            </a:r>
            <a:r>
              <a:rPr lang="en-US" sz="2000" smtClean="0"/>
              <a:t> of class </a:t>
            </a:r>
            <a:r>
              <a:rPr lang="en-US" sz="2000" b="1" i="1" smtClean="0"/>
              <a:t>B</a:t>
            </a:r>
            <a:r>
              <a:rPr lang="en-US" sz="2000" smtClean="0"/>
              <a:t> passed as an argument. Then </a:t>
            </a:r>
            <a:r>
              <a:rPr lang="en-US" sz="2000" b="1" i="1" smtClean="0"/>
              <a:t>objA</a:t>
            </a:r>
            <a:r>
              <a:rPr lang="en-US" sz="2000" smtClean="0"/>
              <a:t> </a:t>
            </a:r>
            <a:r>
              <a:rPr lang="en-US" sz="2000" i="1" smtClean="0"/>
              <a:t>uses</a:t>
            </a:r>
            <a:r>
              <a:rPr lang="en-US" sz="2000" smtClean="0"/>
              <a:t> </a:t>
            </a:r>
            <a:r>
              <a:rPr lang="en-US" sz="2000" b="1" i="1" smtClean="0"/>
              <a:t>objB</a:t>
            </a:r>
            <a:r>
              <a:rPr lang="en-US" sz="2000" smtClean="0"/>
              <a:t> to perform a job and returns.</a:t>
            </a:r>
            <a:endParaRPr lang="en-US" sz="2000" b="1" i="1" smtClean="0"/>
          </a:p>
          <a:p>
            <a:pPr algn="just">
              <a:buFont typeface="Wingdings" pitchFamily="2" charset="2"/>
              <a:buChar char="Ø"/>
            </a:pPr>
            <a:r>
              <a:rPr lang="en-US" sz="2000" smtClean="0"/>
              <a:t>If </a:t>
            </a:r>
            <a:r>
              <a:rPr lang="en-US" sz="2000" b="1" i="1" smtClean="0"/>
              <a:t>objA</a:t>
            </a:r>
            <a:r>
              <a:rPr lang="en-US" sz="2000" smtClean="0"/>
              <a:t> keeps a reference/pointer to </a:t>
            </a:r>
            <a:r>
              <a:rPr lang="en-US" sz="2000" b="1" i="1" smtClean="0"/>
              <a:t>objB</a:t>
            </a:r>
            <a:r>
              <a:rPr lang="en-US" sz="2000" smtClean="0"/>
              <a:t> then this is a stronger form of association, and sometimes is considered as aggregation.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smtClean="0"/>
              <a:t>Use </a:t>
            </a:r>
            <a:r>
              <a:rPr lang="en-US" sz="2000" b="1" i="1" smtClean="0"/>
              <a:t>association </a:t>
            </a:r>
            <a:r>
              <a:rPr lang="en-US" sz="2000" smtClean="0"/>
              <a:t>to get 2 classes collaborate with each other, without ownership between them.</a:t>
            </a:r>
            <a:endParaRPr lang="en-US" sz="2000" b="1" i="1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Instance-level relations: </a:t>
            </a:r>
            <a:r>
              <a:rPr lang="en-US" sz="2400" b="1" i="1" smtClean="0"/>
              <a:t>Association</a:t>
            </a:r>
            <a:endParaRPr lang="en-US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07375" cy="5105400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Create a UML diagram of a (part of) car racing game. You have the following requirements: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dirty="0" smtClean="0"/>
              <a:t>There is a Garage in the game; it provides maintenance to all Cars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dirty="0" smtClean="0"/>
              <a:t>The player is a Driver who owns Car(s) and goes to the Garage from time to time to change the oil, etc.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700" dirty="0" smtClean="0"/>
              <a:t>The Garage keeps information about what cars have been served there, but doesn't need that information until an Inspector comes and requests to check it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After the class diagram is ready, discuss the possibilities for change and how much would various changes affect the existing design and implementation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Implement the diagram</a:t>
            </a:r>
            <a:endParaRPr lang="en-US" sz="17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Instance-level relations. Discussion</a:t>
            </a:r>
            <a:endParaRPr lang="en-US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Object-Oriented Programming</a:t>
            </a:r>
            <a:br>
              <a:rPr lang="en-US" smtClean="0">
                <a:solidFill>
                  <a:srgbClr val="00869F"/>
                </a:solidFill>
                <a:latin typeface="Century" pitchFamily="18" charset="0"/>
              </a:rPr>
            </a:br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Inheritance &amp; Generalization</a:t>
            </a:r>
            <a:endParaRPr lang="en-US">
              <a:solidFill>
                <a:srgbClr val="00869F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BE0AA"/>
              </a:buClr>
            </a:pPr>
            <a:r>
              <a:rPr lang="en-US" i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Two sides of the same coin</a:t>
            </a:r>
            <a:endParaRPr lang="en-US" i="1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192214"/>
            <a:ext cx="6161085" cy="5284786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b="1" i="1" smtClean="0"/>
              <a:t>class-level</a:t>
            </a:r>
            <a:r>
              <a:rPr lang="en-US" sz="2200" smtClean="0"/>
              <a:t> type of relation (relation between </a:t>
            </a:r>
            <a:r>
              <a:rPr lang="en-US" sz="2200" b="1" i="1" smtClean="0"/>
              <a:t>entire classes</a:t>
            </a:r>
            <a:r>
              <a:rPr lang="en-US" sz="2200" smtClean="0"/>
              <a:t>, not between instances/objects).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smtClean="0"/>
              <a:t>Note: There is "</a:t>
            </a:r>
            <a:r>
              <a:rPr lang="en-US" sz="1900" i="1" smtClean="0"/>
              <a:t>object-based inheritance</a:t>
            </a:r>
            <a:r>
              <a:rPr lang="en-US" sz="1900" smtClean="0"/>
              <a:t>" (</a:t>
            </a:r>
            <a:r>
              <a:rPr lang="en-US" sz="1900" b="1" i="1" smtClean="0"/>
              <a:t>prototyping</a:t>
            </a:r>
            <a:r>
              <a:rPr lang="en-US" sz="1900" smtClean="0"/>
              <a:t>), that is another story…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Defines</a:t>
            </a:r>
            <a:r>
              <a:rPr lang="en-US" sz="2200" i="1" smtClean="0"/>
              <a:t> </a:t>
            </a:r>
            <a:r>
              <a:rPr lang="en-US" sz="2200" smtClean="0"/>
              <a:t>an </a:t>
            </a:r>
            <a:r>
              <a:rPr lang="en-US" sz="2200" b="1" i="1" smtClean="0"/>
              <a:t>"is-a"</a:t>
            </a:r>
            <a:r>
              <a:rPr lang="en-US" sz="2200" smtClean="0"/>
              <a:t> relationship between classes.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smtClean="0"/>
              <a:t>In theory, </a:t>
            </a:r>
            <a:r>
              <a:rPr lang="en-US" sz="1900" b="1" i="1" smtClean="0"/>
              <a:t>is-a</a:t>
            </a:r>
            <a:r>
              <a:rPr lang="en-US" sz="1900" smtClean="0"/>
              <a:t> relationship refers to </a:t>
            </a:r>
            <a:r>
              <a:rPr lang="en-US" sz="1900" b="1" i="1" smtClean="0">
                <a:solidFill>
                  <a:srgbClr val="FF0000"/>
                </a:solidFill>
              </a:rPr>
              <a:t>subtyping</a:t>
            </a:r>
            <a:r>
              <a:rPr lang="en-US" sz="1900" smtClean="0"/>
              <a:t> which is different concept than </a:t>
            </a:r>
            <a:r>
              <a:rPr lang="en-US" sz="1900" b="1" i="1" smtClean="0"/>
              <a:t>inheritance</a:t>
            </a:r>
            <a:r>
              <a:rPr lang="en-US" sz="1900" smtClean="0"/>
              <a:t>; however in </a:t>
            </a:r>
            <a:r>
              <a:rPr lang="en-US" sz="1900" i="1" smtClean="0"/>
              <a:t>C# / Java / C++ </a:t>
            </a:r>
            <a:r>
              <a:rPr lang="en-US" sz="1900" smtClean="0"/>
              <a:t>world these terms are usually used as synonyms, as in this presentation.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smtClean="0"/>
              <a:t>Constrast that to the </a:t>
            </a:r>
            <a:r>
              <a:rPr lang="en-US" sz="1900" b="1" i="1" smtClean="0"/>
              <a:t>"has-a"</a:t>
            </a:r>
            <a:r>
              <a:rPr lang="en-US" sz="1900" smtClean="0"/>
              <a:t> relationship in </a:t>
            </a:r>
            <a:r>
              <a:rPr lang="en-US" sz="1900" b="1" i="1" smtClean="0"/>
              <a:t>composition</a:t>
            </a:r>
            <a:r>
              <a:rPr lang="en-US" sz="1900" i="1" smtClean="0"/>
              <a:t> &amp; </a:t>
            </a:r>
            <a:r>
              <a:rPr lang="en-US" sz="1900" b="1" i="1" smtClean="0"/>
              <a:t>aggregation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Used to </a:t>
            </a:r>
            <a:r>
              <a:rPr lang="en-US" sz="2200" b="1" i="1" smtClean="0"/>
              <a:t>classify</a:t>
            </a:r>
            <a:r>
              <a:rPr lang="en-US" sz="2200" smtClean="0"/>
              <a:t> classes into larger groups, which are also classes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smtClean="0"/>
              <a:t>Example: a </a:t>
            </a:r>
            <a:r>
              <a:rPr lang="en-US" sz="1900" i="1" smtClean="0"/>
              <a:t>Mammal</a:t>
            </a:r>
            <a:r>
              <a:rPr lang="en-US" sz="1900" smtClean="0"/>
              <a:t> </a:t>
            </a:r>
            <a:r>
              <a:rPr lang="en-US" sz="1900" b="1" i="1" smtClean="0"/>
              <a:t>"is-an"</a:t>
            </a:r>
            <a:r>
              <a:rPr lang="en-US" sz="1900" smtClean="0"/>
              <a:t> </a:t>
            </a:r>
            <a:r>
              <a:rPr lang="en-US" sz="1900" i="1" smtClean="0"/>
              <a:t>Animal</a:t>
            </a:r>
            <a:r>
              <a:rPr lang="en-US" sz="1900" smtClean="0"/>
              <a:t> (both Mammal and Animal are classes)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i="1" smtClean="0"/>
              <a:t>Deeper</a:t>
            </a:r>
            <a:r>
              <a:rPr lang="en-US" sz="1900" smtClean="0"/>
              <a:t> hierarchies are possible: a </a:t>
            </a:r>
            <a:r>
              <a:rPr lang="en-US" sz="1900" i="1" smtClean="0"/>
              <a:t>Primate</a:t>
            </a:r>
            <a:r>
              <a:rPr lang="en-US" sz="1900" smtClean="0"/>
              <a:t> </a:t>
            </a:r>
            <a:r>
              <a:rPr lang="en-US" sz="1900" b="1" i="1" smtClean="0"/>
              <a:t>is-a</a:t>
            </a:r>
            <a:r>
              <a:rPr lang="en-US" sz="1900" smtClean="0"/>
              <a:t> </a:t>
            </a:r>
            <a:r>
              <a:rPr lang="en-US" sz="1900" i="1" smtClean="0"/>
              <a:t>Mammal</a:t>
            </a:r>
            <a:r>
              <a:rPr lang="en-US" sz="1900" smtClean="0"/>
              <a:t>, which </a:t>
            </a:r>
            <a:r>
              <a:rPr lang="en-US" sz="1900" b="1" i="1" smtClean="0"/>
              <a:t>is-an</a:t>
            </a:r>
            <a:r>
              <a:rPr lang="en-US" sz="1900" smtClean="0"/>
              <a:t> </a:t>
            </a:r>
            <a:r>
              <a:rPr lang="en-US" sz="1900" i="1" smtClean="0"/>
              <a:t>Animal. </a:t>
            </a:r>
            <a:r>
              <a:rPr lang="en-US" sz="1900" smtClean="0"/>
              <a:t>This is</a:t>
            </a:r>
            <a:r>
              <a:rPr lang="en-US" sz="1900" i="1" smtClean="0"/>
              <a:t> </a:t>
            </a:r>
            <a:r>
              <a:rPr lang="en-US" sz="1900" b="1" i="1" smtClean="0"/>
              <a:t>multi-level</a:t>
            </a:r>
            <a:r>
              <a:rPr lang="en-US" sz="1900" smtClean="0"/>
              <a:t> inheritance (not to be confused with </a:t>
            </a:r>
            <a:r>
              <a:rPr lang="en-US" sz="1900" b="1" i="1" smtClean="0"/>
              <a:t>multiple inheritance</a:t>
            </a:r>
            <a:r>
              <a:rPr lang="en-US" sz="1900" smtClean="0"/>
              <a:t>!)</a:t>
            </a:r>
            <a:endParaRPr lang="en-US" sz="1900" b="1" i="1" smtClean="0"/>
          </a:p>
          <a:p>
            <a:pPr algn="just">
              <a:buFont typeface="Wingdings" pitchFamily="2" charset="2"/>
              <a:buChar char="Ø"/>
            </a:pPr>
            <a:r>
              <a:rPr lang="en-US" sz="2200" smtClean="0"/>
              <a:t>Each </a:t>
            </a:r>
            <a:r>
              <a:rPr lang="en-US" sz="2200" b="1" i="1" smtClean="0"/>
              <a:t>descendant </a:t>
            </a:r>
            <a:r>
              <a:rPr lang="en-US" sz="2200" smtClean="0"/>
              <a:t>(i.e. the </a:t>
            </a:r>
            <a:r>
              <a:rPr lang="en-US" sz="2200" i="1" smtClean="0"/>
              <a:t>Primate</a:t>
            </a:r>
            <a:r>
              <a:rPr lang="en-US" sz="2200" smtClean="0"/>
              <a:t> class) receives members of its base class(es) (i.e. </a:t>
            </a:r>
            <a:r>
              <a:rPr lang="en-US" sz="2200" i="1" smtClean="0"/>
              <a:t>Mammal</a:t>
            </a:r>
            <a:r>
              <a:rPr lang="en-US" sz="2200" smtClean="0"/>
              <a:t>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smtClean="0"/>
              <a:t>… but it might not be able to access all of them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smtClean="0"/>
              <a:t>Explain </a:t>
            </a:r>
            <a:r>
              <a:rPr lang="en-US" sz="1900" b="1" i="1" smtClean="0"/>
              <a:t>protected</a:t>
            </a:r>
            <a:r>
              <a:rPr lang="en-US" sz="1900" smtClean="0"/>
              <a:t> access modifier</a:t>
            </a:r>
            <a:endParaRPr lang="en-US" sz="1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Inheritance, Subtyping, Generalization – </a:t>
            </a:r>
            <a:r>
              <a:rPr lang="en-US" sz="2400" i="1" smtClean="0"/>
              <a:t>Fundamentals</a:t>
            </a:r>
            <a:endParaRPr lang="en-US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8937" y="1485718"/>
            <a:ext cx="1471611" cy="388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16200000" flipH="1">
            <a:off x="5799275" y="3208474"/>
            <a:ext cx="2285999" cy="44105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Inheritance</a:t>
            </a:r>
            <a:endParaRPr lang="en-US" sz="1400"/>
          </a:p>
        </p:txBody>
      </p:sp>
      <p:sp>
        <p:nvSpPr>
          <p:cNvPr id="8" name="Right Arrow 7"/>
          <p:cNvSpPr/>
          <p:nvPr/>
        </p:nvSpPr>
        <p:spPr>
          <a:xfrm rot="5400000" flipH="1">
            <a:off x="7551874" y="3208474"/>
            <a:ext cx="2286000" cy="44105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Generalization</a:t>
            </a:r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Inheritance, Subtyping, Generalization – </a:t>
            </a:r>
            <a:r>
              <a:rPr lang="en-US" sz="2400" i="1" smtClean="0"/>
              <a:t>contd.</a:t>
            </a:r>
            <a:endParaRPr lang="en-US" i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01182" y="1268413"/>
            <a:ext cx="4941637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6175" y="4400550"/>
            <a:ext cx="11144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1175" y="4410075"/>
            <a:ext cx="11144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4410075"/>
            <a:ext cx="1114425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354" y="4427633"/>
            <a:ext cx="2206446" cy="188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1398586"/>
          </a:xfrm>
          <a:ln>
            <a:noFill/>
          </a:ln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smtClean="0"/>
              <a:t>Which of the below examples correspond to </a:t>
            </a:r>
            <a:r>
              <a:rPr lang="en-US" sz="2200" b="1" i="1" smtClean="0"/>
              <a:t>is-a</a:t>
            </a:r>
            <a:r>
              <a:rPr lang="en-US" sz="2200" b="1" smtClean="0"/>
              <a:t> </a:t>
            </a:r>
            <a:r>
              <a:rPr lang="en-US" sz="2200" smtClean="0"/>
              <a:t>relationship, and which – don't?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smtClean="0"/>
              <a:t>Code exercises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smtClean="0"/>
              <a:t>Up-casting &amp; down-casting. C++ casts</a:t>
            </a:r>
            <a:endParaRPr lang="en-US" sz="1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Inheritance/Generalization – </a:t>
            </a:r>
            <a:r>
              <a:rPr lang="en-US" sz="2400" i="1" smtClean="0"/>
              <a:t>Exercises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4788" y="4419600"/>
            <a:ext cx="11144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i="1" smtClean="0"/>
              <a:t>Composition</a:t>
            </a:r>
            <a:r>
              <a:rPr lang="en-US" sz="2400" smtClean="0"/>
              <a:t> or </a:t>
            </a:r>
            <a:r>
              <a:rPr lang="en-US" sz="2400" i="1" smtClean="0"/>
              <a:t>Inheritance?</a:t>
            </a:r>
            <a:r>
              <a:rPr lang="en-US" sz="2400" smtClean="0"/>
              <a:t> </a:t>
            </a:r>
            <a:r>
              <a:rPr lang="en-US" sz="2400" b="1" i="1" smtClean="0"/>
              <a:t>L</a:t>
            </a:r>
            <a:r>
              <a:rPr lang="en-US" sz="2400" i="1" smtClean="0"/>
              <a:t>iskov </a:t>
            </a:r>
            <a:r>
              <a:rPr lang="en-US" sz="2400" b="1" i="1" smtClean="0"/>
              <a:t>S</a:t>
            </a:r>
            <a:r>
              <a:rPr lang="en-US" sz="2400" i="1" smtClean="0"/>
              <a:t>ubstitution </a:t>
            </a:r>
            <a:r>
              <a:rPr lang="en-US" sz="2400" b="1" i="1" smtClean="0"/>
              <a:t>P</a:t>
            </a:r>
            <a:r>
              <a:rPr lang="en-US" sz="2400" i="1" smtClean="0"/>
              <a:t>rinciple</a:t>
            </a:r>
            <a:endParaRPr lang="en-US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19200"/>
            <a:ext cx="8207375" cy="3352800"/>
          </a:xfrm>
          <a:prstGeom prst="rect">
            <a:avLst/>
          </a:prstGeom>
          <a:ln>
            <a:noFill/>
          </a:ln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"Favor </a:t>
            </a:r>
            <a:r>
              <a:rPr kumimoji="0" lang="en-US" sz="22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object composition</a:t>
            </a:r>
            <a:r>
              <a:rPr kumimoji="0" lang="en-US" sz="22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over</a:t>
            </a:r>
            <a:r>
              <a:rPr kumimoji="0" lang="en-US" sz="22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class inheritance</a:t>
            </a:r>
            <a:r>
              <a:rPr kumimoji="0" lang="en-US" sz="22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"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This means to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sz="22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code reuse by inheritance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(Phone-Display example)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In that case, we inherit only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, thus following true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subtyping,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and reuse code only via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composition/aggregation</a:t>
            </a:r>
          </a:p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Liskov Substitution Principle (LSP)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Subtypes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must be able to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substitute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their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supertypes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without altering program's </a:t>
            </a:r>
            <a:r>
              <a:rPr lang="en-US" sz="2200" b="1" smtClean="0">
                <a:latin typeface="Times New Roman" pitchFamily="18" charset="0"/>
                <a:cs typeface="Times New Roman" pitchFamily="18" charset="0"/>
              </a:rPr>
              <a:t>correctness</a:t>
            </a:r>
            <a:endParaRPr lang="en-US" sz="2200" b="1" i="1" smtClean="0">
              <a:latin typeface="Times New Roman" pitchFamily="18" charset="0"/>
              <a:cs typeface="Times New Roman" pitchFamily="18" charset="0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Example with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Rectangle and Square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, breaking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LSP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Multiple Inheritance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9425" y="1219200"/>
            <a:ext cx="8207375" cy="762000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/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Multiple Inheritance (MI)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– a scenario where a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descendant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has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more than 1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 classes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788" y="2187575"/>
            <a:ext cx="56864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9425" y="4724400"/>
            <a:ext cx="8207375" cy="1524000"/>
          </a:xfrm>
          <a:prstGeom prst="rect">
            <a:avLst/>
          </a:prstGeom>
          <a:ln>
            <a:noFill/>
          </a:ln>
        </p:spPr>
        <p:txBody>
          <a:bodyPr vert="horz">
            <a:normAutofit fontScale="92500" lnSpcReduction="20000"/>
          </a:bodyPr>
          <a:lstStyle/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The descendant (i.e.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Chocolate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 inherits base classes' "features"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"is-a" relation to all base classes (i.e. both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BuildingMaterial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FoodMaterial)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Ambiguities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may occur (i.e. having members with the same name). If that happens, use scope operator to resolve (i.e.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Base1::x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Base2::x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b="1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A problem is approached using “step-by-step” modeling: break down the functionality into series of steps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Best in products where sequence of steps is fixed or rarely changed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Finer-level steps can be combined into larger blocks (</a:t>
            </a:r>
            <a:r>
              <a:rPr lang="en-US" sz="2200" b="1" i="1" dirty="0" smtClean="0"/>
              <a:t>procedures</a:t>
            </a:r>
            <a:r>
              <a:rPr lang="en-US" sz="2200" dirty="0" smtClean="0"/>
              <a:t>) to produce clear, concise and manageable sequence at each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Paradigms</a:t>
            </a:r>
            <a:br>
              <a:rPr lang="en-US" dirty="0" smtClean="0"/>
            </a:br>
            <a:r>
              <a:rPr lang="en-US" sz="2400" dirty="0" smtClean="0"/>
              <a:t>Imperative Programming – contd.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3467100" y="3276600"/>
            <a:ext cx="2209800" cy="2749550"/>
            <a:chOff x="3467100" y="3200400"/>
            <a:chExt cx="2209800" cy="2749550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3467100" y="3200400"/>
              <a:ext cx="990600" cy="1524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Start</a:t>
              </a:r>
              <a:endParaRPr lang="en-US" sz="600" dirty="0"/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3467100" y="3505200"/>
              <a:ext cx="990600" cy="228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First time on?</a:t>
              </a:r>
              <a:endParaRPr lang="en-US" sz="600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3467100" y="3886200"/>
              <a:ext cx="990600" cy="152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Calibrate</a:t>
              </a:r>
              <a:endParaRPr lang="en-US" sz="600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467100" y="4191000"/>
              <a:ext cx="990600" cy="152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Store calibration data</a:t>
              </a:r>
              <a:endParaRPr lang="en-US" sz="600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4686300" y="3505200"/>
              <a:ext cx="990600" cy="228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Load calibration data</a:t>
              </a:r>
              <a:endParaRPr lang="en-US" sz="600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3467100" y="4572000"/>
              <a:ext cx="990600" cy="152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Detect position</a:t>
              </a:r>
              <a:endParaRPr lang="en-US" sz="600" dirty="0"/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3467100" y="5029200"/>
              <a:ext cx="990600" cy="304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Target reached?</a:t>
              </a:r>
              <a:endParaRPr lang="en-US" sz="600" dirty="0"/>
            </a:p>
          </p:txBody>
        </p:sp>
        <p:cxnSp>
          <p:nvCxnSpPr>
            <p:cNvPr id="16" name="Straight Arrow Connector 15"/>
            <p:cNvCxnSpPr>
              <a:stCxn id="7" idx="2"/>
              <a:endCxn id="8" idx="0"/>
            </p:cNvCxnSpPr>
            <p:nvPr/>
          </p:nvCxnSpPr>
          <p:spPr>
            <a:xfrm>
              <a:off x="3962400" y="33528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2" idx="1"/>
            </p:cNvCxnSpPr>
            <p:nvPr/>
          </p:nvCxnSpPr>
          <p:spPr>
            <a:xfrm>
              <a:off x="4457700" y="36195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9" idx="0"/>
            </p:cNvCxnSpPr>
            <p:nvPr/>
          </p:nvCxnSpPr>
          <p:spPr>
            <a:xfrm>
              <a:off x="3962400" y="37338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11" idx="0"/>
            </p:cNvCxnSpPr>
            <p:nvPr/>
          </p:nvCxnSpPr>
          <p:spPr>
            <a:xfrm>
              <a:off x="3962400" y="40386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1" idx="2"/>
              <a:endCxn id="13" idx="0"/>
            </p:cNvCxnSpPr>
            <p:nvPr/>
          </p:nvCxnSpPr>
          <p:spPr>
            <a:xfrm>
              <a:off x="3962400" y="4343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" idx="2"/>
              <a:endCxn id="14" idx="0"/>
            </p:cNvCxnSpPr>
            <p:nvPr/>
          </p:nvCxnSpPr>
          <p:spPr>
            <a:xfrm>
              <a:off x="3962400" y="4724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2" idx="2"/>
              <a:endCxn id="13" idx="0"/>
            </p:cNvCxnSpPr>
            <p:nvPr/>
          </p:nvCxnSpPr>
          <p:spPr>
            <a:xfrm rot="5400000">
              <a:off x="4152900" y="3543300"/>
              <a:ext cx="838200" cy="1219200"/>
            </a:xfrm>
            <a:prstGeom prst="bentConnector3">
              <a:avLst>
                <a:gd name="adj1" fmla="val 8409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Process 69"/>
            <p:cNvSpPr/>
            <p:nvPr/>
          </p:nvSpPr>
          <p:spPr>
            <a:xfrm>
              <a:off x="3467100" y="5486400"/>
              <a:ext cx="990600" cy="152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Calculate movement vector</a:t>
              </a:r>
              <a:endParaRPr lang="en-US" sz="600" dirty="0"/>
            </a:p>
          </p:txBody>
        </p:sp>
        <p:sp>
          <p:nvSpPr>
            <p:cNvPr id="71" name="Flowchart: Process 70"/>
            <p:cNvSpPr/>
            <p:nvPr/>
          </p:nvSpPr>
          <p:spPr>
            <a:xfrm>
              <a:off x="3467100" y="5791200"/>
              <a:ext cx="990600" cy="152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Apply movement</a:t>
              </a:r>
              <a:endParaRPr lang="en-US" sz="600" dirty="0"/>
            </a:p>
          </p:txBody>
        </p:sp>
        <p:cxnSp>
          <p:nvCxnSpPr>
            <p:cNvPr id="75" name="Straight Arrow Connector 74"/>
            <p:cNvCxnSpPr>
              <a:stCxn id="14" idx="2"/>
              <a:endCxn id="70" idx="0"/>
            </p:cNvCxnSpPr>
            <p:nvPr/>
          </p:nvCxnSpPr>
          <p:spPr>
            <a:xfrm>
              <a:off x="3962400" y="53340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2"/>
              <a:endCxn id="71" idx="0"/>
            </p:cNvCxnSpPr>
            <p:nvPr/>
          </p:nvCxnSpPr>
          <p:spPr>
            <a:xfrm>
              <a:off x="3962400" y="56388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hape 78"/>
            <p:cNvCxnSpPr>
              <a:stCxn id="71" idx="2"/>
              <a:endCxn id="14" idx="0"/>
            </p:cNvCxnSpPr>
            <p:nvPr/>
          </p:nvCxnSpPr>
          <p:spPr>
            <a:xfrm rot="5400000" flipH="1">
              <a:off x="3505200" y="5486400"/>
              <a:ext cx="914400" cy="12700"/>
            </a:xfrm>
            <a:prstGeom prst="bentConnector5">
              <a:avLst>
                <a:gd name="adj1" fmla="val -25000"/>
                <a:gd name="adj2" fmla="val -9465286"/>
                <a:gd name="adj3" fmla="val 125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Multiple Inheritance – </a:t>
            </a:r>
            <a:r>
              <a:rPr lang="en-US" sz="2400" i="1" smtClean="0"/>
              <a:t>Dangers</a:t>
            </a:r>
            <a:endParaRPr lang="en-US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410200"/>
            <a:ext cx="8207375" cy="838200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How many copies of </a:t>
            </a:r>
            <a:r>
              <a:rPr kumimoji="0" lang="en-US" sz="22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density</a:t>
            </a:r>
            <a:r>
              <a:rPr kumimoji="0" lang="en-US" sz="22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does a </a:t>
            </a:r>
            <a:r>
              <a:rPr kumimoji="0" lang="en-US" sz="22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Chocolate</a:t>
            </a:r>
            <a:r>
              <a:rPr kumimoji="0" lang="en-US" sz="22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instance have?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  <a:tabLst/>
              <a:defRPr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Virtual Inheritance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9425" y="1219200"/>
            <a:ext cx="8207375" cy="609600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/>
          <a:p>
            <a:pPr marL="27432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sz="2200" b="1" i="1" smtClean="0">
                <a:latin typeface="Times New Roman" pitchFamily="18" charset="0"/>
                <a:cs typeface="Times New Roman" pitchFamily="18" charset="0"/>
              </a:rPr>
              <a:t>Dreaded Diamond</a:t>
            </a:r>
            <a:endParaRPr lang="en-US" sz="2200" i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38" y="1501775"/>
            <a:ext cx="32861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2770186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Interface as a separate entity. UML notation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b="1" i="1" dirty="0" smtClean="0"/>
              <a:t>implements </a:t>
            </a:r>
            <a:r>
              <a:rPr lang="en-US" sz="1900" dirty="0" smtClean="0"/>
              <a:t>(</a:t>
            </a:r>
            <a:r>
              <a:rPr lang="en-US" sz="1900" i="1" dirty="0" smtClean="0"/>
              <a:t>realizes</a:t>
            </a:r>
            <a:r>
              <a:rPr lang="en-US" sz="1900" dirty="0" smtClean="0"/>
              <a:t>) relationship. </a:t>
            </a:r>
            <a:r>
              <a:rPr lang="en-US" sz="1900" i="1" dirty="0" smtClean="0"/>
              <a:t>Implementation</a:t>
            </a:r>
            <a:r>
              <a:rPr lang="en-US" sz="1900" dirty="0" smtClean="0"/>
              <a:t> vs. </a:t>
            </a:r>
            <a:r>
              <a:rPr lang="en-US" sz="1900" i="1" dirty="0" smtClean="0"/>
              <a:t>Inheritance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When to extract a separate </a:t>
            </a:r>
            <a:r>
              <a:rPr lang="en-US" sz="2200" i="1" dirty="0" smtClean="0"/>
              <a:t>interface</a:t>
            </a:r>
            <a:r>
              <a:rPr lang="en-US" sz="2200" dirty="0" smtClean="0"/>
              <a:t> and when to use the class directly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i="1" dirty="0" smtClean="0"/>
              <a:t>"Service classes" </a:t>
            </a:r>
            <a:r>
              <a:rPr lang="en-US" sz="2200" dirty="0" smtClean="0"/>
              <a:t>vs. </a:t>
            </a:r>
            <a:r>
              <a:rPr lang="en-US" sz="2200" i="1" dirty="0" smtClean="0"/>
              <a:t>"Data classes"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Some of the classes carry </a:t>
            </a:r>
            <a:r>
              <a:rPr lang="en-US" sz="1900" b="1" i="1" dirty="0" smtClean="0"/>
              <a:t>data</a:t>
            </a:r>
            <a:r>
              <a:rPr lang="en-US" sz="1900" dirty="0" smtClean="0"/>
              <a:t> (i.e. some </a:t>
            </a:r>
            <a:r>
              <a:rPr lang="en-US" sz="1900" b="1" i="1" dirty="0" smtClean="0"/>
              <a:t>Coordinates </a:t>
            </a:r>
            <a:r>
              <a:rPr lang="en-US" sz="1900" dirty="0" smtClean="0"/>
              <a:t>class, or </a:t>
            </a:r>
            <a:r>
              <a:rPr lang="en-US" sz="1900" b="1" i="1" dirty="0" smtClean="0"/>
              <a:t>std::string</a:t>
            </a:r>
            <a:r>
              <a:rPr lang="en-US" sz="1900" dirty="0" smtClean="0"/>
              <a:t>). They might have several simple operations (accessors – getters/setters), but their purpose is to contain and carry relevant information. In simplest case, if no changes expected, it's OK to even expose attributes (i.e. </a:t>
            </a:r>
            <a:r>
              <a:rPr lang="en-US" sz="1900" b="1" i="1" dirty="0" smtClean="0"/>
              <a:t>x</a:t>
            </a:r>
            <a:r>
              <a:rPr lang="en-US" sz="1900" dirty="0" smtClean="0"/>
              <a:t> and </a:t>
            </a:r>
            <a:r>
              <a:rPr lang="en-US" sz="1900" b="1" i="1" dirty="0" smtClean="0"/>
              <a:t>y</a:t>
            </a:r>
            <a:r>
              <a:rPr lang="en-US" sz="1900" dirty="0" smtClean="0"/>
              <a:t> coordinates)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Other classes </a:t>
            </a:r>
            <a:r>
              <a:rPr lang="en-US" sz="1900" b="1" i="1" dirty="0" smtClean="0"/>
              <a:t>do some job</a:t>
            </a:r>
            <a:r>
              <a:rPr lang="en-US" sz="1900" dirty="0" smtClean="0"/>
              <a:t> for us: </a:t>
            </a:r>
            <a:r>
              <a:rPr lang="en-US" sz="1900" b="1" i="1" dirty="0" smtClean="0"/>
              <a:t>DBConnector </a:t>
            </a:r>
            <a:r>
              <a:rPr lang="en-US" sz="1900" dirty="0" smtClean="0"/>
              <a:t>(i.e. to create a connection to a database), </a:t>
            </a:r>
            <a:r>
              <a:rPr lang="en-US" sz="1900" b="1" i="1" dirty="0" smtClean="0"/>
              <a:t>ShapeFactory </a:t>
            </a:r>
            <a:r>
              <a:rPr lang="en-US" sz="1900" dirty="0" smtClean="0"/>
              <a:t>(create an object – instantiate a </a:t>
            </a:r>
            <a:r>
              <a:rPr lang="en-US" sz="1900" b="1" i="1" dirty="0" smtClean="0"/>
              <a:t>Shape</a:t>
            </a:r>
            <a:r>
              <a:rPr lang="en-US" sz="1900" dirty="0" smtClean="0"/>
              <a:t> descendant), etc.</a:t>
            </a:r>
            <a:endParaRPr lang="en-US" sz="1900" b="1" i="1" dirty="0" smtClean="0"/>
          </a:p>
          <a:p>
            <a:pPr algn="just"/>
            <a:endParaRPr lang="en-US" sz="22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Interfaces – Revisited</a:t>
            </a:r>
            <a:endParaRPr lang="en-US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4029075"/>
            <a:ext cx="44291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b="1" i="1" dirty="0" smtClean="0"/>
              <a:t>Interfaces</a:t>
            </a:r>
            <a:r>
              <a:rPr lang="en-US" sz="2200" dirty="0" smtClean="0"/>
              <a:t> in this sense (as a language construct, or some substitute such as pure virtual classes) become a unit of reusability</a:t>
            </a:r>
            <a:endParaRPr lang="en-US" sz="1900" b="1" i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A common mistake is to combine logically separate methods into one interface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Interfaces, similarly to classes, shall obey </a:t>
            </a:r>
            <a:r>
              <a:rPr lang="en-US" sz="1900" b="1" i="1" dirty="0" smtClean="0"/>
              <a:t>S</a:t>
            </a:r>
            <a:r>
              <a:rPr lang="en-US" sz="1900" i="1" dirty="0" smtClean="0"/>
              <a:t>ingle </a:t>
            </a:r>
            <a:r>
              <a:rPr lang="en-US" sz="1900" b="1" i="1" dirty="0" smtClean="0"/>
              <a:t>R</a:t>
            </a:r>
            <a:r>
              <a:rPr lang="en-US" sz="1900" i="1" dirty="0" smtClean="0"/>
              <a:t>esponsibility </a:t>
            </a:r>
            <a:r>
              <a:rPr lang="en-US" sz="1900" b="1" i="1" dirty="0" smtClean="0"/>
              <a:t>P</a:t>
            </a:r>
            <a:r>
              <a:rPr lang="en-US" sz="1900" i="1" dirty="0" smtClean="0"/>
              <a:t>rinciple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i="1" dirty="0" smtClean="0"/>
              <a:t>During design phase, split </a:t>
            </a:r>
            <a:r>
              <a:rPr lang="en-US" sz="2200" b="1" i="1" dirty="0" smtClean="0"/>
              <a:t>interfaces</a:t>
            </a:r>
            <a:r>
              <a:rPr lang="en-US" sz="2200" i="1" dirty="0" smtClean="0"/>
              <a:t> into small reusable units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i="1" dirty="0" smtClean="0"/>
              <a:t>This is called </a:t>
            </a:r>
            <a:r>
              <a:rPr lang="en-US" sz="1900" b="1" i="1" dirty="0" smtClean="0"/>
              <a:t>segregation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Better err on the side of smaller, than larger interfaces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Exercise: How would you rework the following interface: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b="1" i="1" smtClean="0"/>
              <a:t>I</a:t>
            </a:r>
            <a:r>
              <a:rPr lang="en-US" sz="2400" i="1" smtClean="0"/>
              <a:t>nterface </a:t>
            </a:r>
            <a:r>
              <a:rPr lang="en-US" sz="2400" b="1" i="1" smtClean="0"/>
              <a:t>S</a:t>
            </a:r>
            <a:r>
              <a:rPr lang="en-US" sz="2400" i="1" smtClean="0"/>
              <a:t>egregation </a:t>
            </a:r>
            <a:r>
              <a:rPr lang="en-US" sz="2400" b="1" i="1" smtClean="0"/>
              <a:t>P</a:t>
            </a:r>
            <a:r>
              <a:rPr lang="en-US" sz="2400" i="1" smtClean="0"/>
              <a:t>rinciple. Program to Interfaces</a:t>
            </a:r>
            <a:endParaRPr lang="en-US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288" y="4724400"/>
            <a:ext cx="2257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Object-Oriented Programming</a:t>
            </a:r>
            <a:br>
              <a:rPr lang="en-US" smtClean="0">
                <a:solidFill>
                  <a:srgbClr val="00869F"/>
                </a:solidFill>
                <a:latin typeface="Century" pitchFamily="18" charset="0"/>
              </a:rPr>
            </a:br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Polymorphism</a:t>
            </a:r>
            <a:endParaRPr lang="en-US">
              <a:solidFill>
                <a:srgbClr val="00869F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BE0AA"/>
              </a:buClr>
            </a:pPr>
            <a:r>
              <a:rPr lang="en-US" i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"I'll send an SOS to the world"</a:t>
            </a:r>
          </a:p>
          <a:p>
            <a:pPr marL="514350" indent="-514350">
              <a:buClr>
                <a:srgbClr val="EBE0AA"/>
              </a:buClr>
            </a:pPr>
            <a:r>
              <a:rPr lang="en-US" i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Sting – "Message in a bottle"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3859214"/>
            <a:ext cx="8207375" cy="23891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Ability to </a:t>
            </a:r>
            <a:r>
              <a:rPr lang="en-US" sz="2200" b="1" i="1" dirty="0" smtClean="0"/>
              <a:t>send a message</a:t>
            </a:r>
            <a:r>
              <a:rPr lang="en-US" sz="2200" dirty="0" smtClean="0"/>
              <a:t> to an </a:t>
            </a:r>
            <a:r>
              <a:rPr lang="en-US" sz="2200" b="1" i="1" dirty="0" smtClean="0"/>
              <a:t>object</a:t>
            </a:r>
            <a:r>
              <a:rPr lang="en-US" sz="2200" dirty="0" smtClean="0"/>
              <a:t>, </a:t>
            </a:r>
            <a:r>
              <a:rPr lang="en-US" sz="2200" i="1" dirty="0" smtClean="0"/>
              <a:t>without</a:t>
            </a:r>
            <a:r>
              <a:rPr lang="en-US" sz="2200" dirty="0" smtClean="0"/>
              <a:t> knowing its </a:t>
            </a:r>
            <a:r>
              <a:rPr lang="en-US" sz="2200" b="1" i="1" dirty="0" smtClean="0"/>
              <a:t>class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i="1" dirty="0" smtClean="0"/>
              <a:t>But we </a:t>
            </a:r>
            <a:r>
              <a:rPr lang="en-US" sz="1900" b="1" i="1" dirty="0" smtClean="0"/>
              <a:t>have to</a:t>
            </a:r>
            <a:r>
              <a:rPr lang="en-US" sz="1900" i="1" dirty="0" smtClean="0"/>
              <a:t> know something… What is it?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i="1" dirty="0" smtClean="0"/>
              <a:t>Why </a:t>
            </a:r>
            <a:r>
              <a:rPr lang="en-US" sz="2200" dirty="0" smtClean="0"/>
              <a:t>we want to be unaware of object's </a:t>
            </a:r>
            <a:r>
              <a:rPr lang="en-US" sz="2200" b="1" i="1" dirty="0" smtClean="0"/>
              <a:t>exact</a:t>
            </a:r>
            <a:r>
              <a:rPr lang="en-US" sz="2200" dirty="0" smtClean="0"/>
              <a:t> class?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Polymorphism</a:t>
            </a:r>
            <a:r>
              <a:rPr lang="en-US" sz="2200" dirty="0" smtClean="0"/>
              <a:t> as basis of almost all modern OOP techniques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Polymorphism – </a:t>
            </a:r>
            <a:r>
              <a:rPr lang="en-US" sz="2400" i="1" smtClean="0"/>
              <a:t>Definition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333750" y="1295400"/>
            <a:ext cx="2476500" cy="2198132"/>
            <a:chOff x="3333750" y="1295400"/>
            <a:chExt cx="2476500" cy="2198132"/>
          </a:xfrm>
        </p:grpSpPr>
        <p:pic>
          <p:nvPicPr>
            <p:cNvPr id="4" name="Picture 3" descr="dog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0" y="1295400"/>
              <a:ext cx="2476500" cy="18478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10000" y="31242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"Sit down"</a:t>
              </a:r>
              <a:endParaRPr lang="en-US" i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19200"/>
            <a:ext cx="8207375" cy="5029200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In C++, "send a message" within the same program means (usually) calling a method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To call a method </a:t>
            </a:r>
            <a:r>
              <a:rPr lang="en-US" sz="2200" b="1" i="1" dirty="0" smtClean="0"/>
              <a:t>polymorphically</a:t>
            </a:r>
            <a:r>
              <a:rPr lang="en-US" sz="2200" dirty="0" smtClean="0"/>
              <a:t> in C++ the following is necessary: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An instance of some class (i.e. a </a:t>
            </a:r>
            <a:r>
              <a:rPr lang="en-US" sz="1900" b="1" i="1" dirty="0" smtClean="0"/>
              <a:t>Rectangle</a:t>
            </a:r>
            <a:r>
              <a:rPr lang="en-US" sz="1900" dirty="0" smtClean="0"/>
              <a:t> object)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Either a </a:t>
            </a:r>
            <a:r>
              <a:rPr lang="en-US" sz="1900" b="1" i="1" dirty="0" smtClean="0"/>
              <a:t>pointer</a:t>
            </a:r>
            <a:r>
              <a:rPr lang="en-US" sz="1900" dirty="0" smtClean="0"/>
              <a:t> or a </a:t>
            </a:r>
            <a:r>
              <a:rPr lang="en-US" sz="1900" b="1" i="1" dirty="0" smtClean="0"/>
              <a:t>reference</a:t>
            </a:r>
            <a:r>
              <a:rPr lang="en-US" sz="1900" dirty="0" smtClean="0"/>
              <a:t> of some base type (direct or indirect) – i.e. a </a:t>
            </a:r>
            <a:r>
              <a:rPr lang="en-US" sz="1900" b="1" i="1" dirty="0" smtClean="0"/>
              <a:t>Shape* pSomeShape</a:t>
            </a:r>
            <a:r>
              <a:rPr lang="en-US" sz="1900" dirty="0" smtClean="0"/>
              <a:t> or </a:t>
            </a:r>
            <a:r>
              <a:rPr lang="en-US" sz="1900" b="1" i="1" dirty="0" smtClean="0"/>
              <a:t>Shape&amp; shape</a:t>
            </a:r>
            <a:r>
              <a:rPr lang="en-US" sz="1900" dirty="0" smtClean="0"/>
              <a:t> that refer to the concrete object (the </a:t>
            </a:r>
            <a:r>
              <a:rPr lang="en-US" sz="1900" b="1" i="1" dirty="0" smtClean="0"/>
              <a:t>Rectangle </a:t>
            </a:r>
            <a:r>
              <a:rPr lang="en-US" sz="1900" dirty="0" smtClean="0"/>
              <a:t>object)</a:t>
            </a:r>
            <a:endParaRPr lang="en-US" sz="1900" b="1" i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The method is called via that base-type </a:t>
            </a:r>
            <a:r>
              <a:rPr lang="en-US" sz="1900" i="1" dirty="0" smtClean="0"/>
              <a:t>pointer</a:t>
            </a:r>
            <a:r>
              <a:rPr lang="en-US" sz="1900" dirty="0" smtClean="0"/>
              <a:t> or </a:t>
            </a:r>
            <a:r>
              <a:rPr lang="en-US" sz="1900" i="1" dirty="0" smtClean="0"/>
              <a:t>reference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The method </a:t>
            </a:r>
            <a:r>
              <a:rPr lang="en-US" sz="1900" b="1" i="1" dirty="0" smtClean="0"/>
              <a:t>must be present</a:t>
            </a:r>
            <a:r>
              <a:rPr lang="en-US" sz="1900" dirty="0" smtClean="0"/>
              <a:t> in the base class and </a:t>
            </a:r>
            <a:r>
              <a:rPr lang="en-US" sz="1900" b="1" i="1" dirty="0" smtClean="0"/>
              <a:t>must be virtual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Polymorphism – </a:t>
            </a:r>
            <a:r>
              <a:rPr lang="en-US" sz="2400" i="1" smtClean="0"/>
              <a:t>How-to (C++)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19200"/>
            <a:ext cx="8207375" cy="1981200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Canvas</a:t>
            </a:r>
            <a:r>
              <a:rPr lang="en-US" sz="2200" dirty="0" smtClean="0"/>
              <a:t> containing graphic figures which are descendants of </a:t>
            </a:r>
            <a:r>
              <a:rPr lang="en-US" sz="2200" b="1" i="1" dirty="0" smtClean="0"/>
              <a:t>Shape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Implement the UML diagram (specifically, </a:t>
            </a:r>
            <a:r>
              <a:rPr lang="en-US" sz="2200" b="1" i="1" dirty="0" smtClean="0"/>
              <a:t>update()</a:t>
            </a:r>
            <a:r>
              <a:rPr lang="en-US" sz="2200" dirty="0" smtClean="0"/>
              <a:t> method that draws all graphical figures and everything necessary to call it) by making sure Canvas class doesn't "know about" (depend on) Rectangle, Circle and other Shape descendants </a:t>
            </a:r>
            <a:endParaRPr lang="en-US" sz="2200" b="1" i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Polymorphism – </a:t>
            </a:r>
            <a:r>
              <a:rPr lang="en-US" sz="2400" i="1" smtClean="0"/>
              <a:t>Example (UML Class Diagram)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288" y="3305175"/>
            <a:ext cx="68294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/>
              <a:t>Polymorphism </a:t>
            </a:r>
            <a:r>
              <a:rPr lang="en-US" sz="2400" smtClean="0"/>
              <a:t>– UML </a:t>
            </a:r>
            <a:r>
              <a:rPr lang="en-US" sz="2400" dirty="0" smtClean="0"/>
              <a:t>Sequence Diagrams (briefly)</a:t>
            </a:r>
            <a:endParaRPr lang="en-US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90" y="2286000"/>
            <a:ext cx="7986020" cy="3967964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07375" cy="1143000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700" dirty="0" smtClean="0"/>
              <a:t>Objects (</a:t>
            </a:r>
            <a:r>
              <a:rPr lang="en-US" sz="1700" b="1" i="1" dirty="0" smtClean="0"/>
              <a:t>objName:Class</a:t>
            </a:r>
            <a:r>
              <a:rPr lang="en-US" sz="1700" dirty="0" smtClean="0"/>
              <a:t>) with lifelines vertically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700" dirty="0" smtClean="0"/>
              <a:t>Messages (usually method calls)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700" dirty="0" smtClean="0"/>
              <a:t>Closer to the implementation – </a:t>
            </a:r>
            <a:r>
              <a:rPr lang="en-US" sz="1700" b="1" i="1" dirty="0" smtClean="0"/>
              <a:t>sequence</a:t>
            </a:r>
            <a:r>
              <a:rPr lang="en-US" sz="1700" dirty="0" smtClean="0"/>
              <a:t> of method calls along the lifeline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Object-Oriented Programming</a:t>
            </a:r>
            <a:br>
              <a:rPr lang="en-US" smtClean="0">
                <a:solidFill>
                  <a:srgbClr val="00869F"/>
                </a:solidFill>
                <a:latin typeface="Century" pitchFamily="18" charset="0"/>
              </a:rPr>
            </a:br>
            <a:r>
              <a:rPr lang="en-US" smtClean="0">
                <a:solidFill>
                  <a:srgbClr val="00869F"/>
                </a:solidFill>
                <a:latin typeface="Century" pitchFamily="18" charset="0"/>
              </a:rPr>
              <a:t>Abstractions</a:t>
            </a:r>
            <a:endParaRPr lang="en-US">
              <a:solidFill>
                <a:srgbClr val="00869F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BE0AA"/>
              </a:buClr>
            </a:pPr>
            <a:r>
              <a:rPr lang="en-US" i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Abstraction in concrete terms</a:t>
            </a:r>
            <a:endParaRPr lang="en-US" i="1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Focus on some aspects of a system (concepts; "important stuff") while safely ignoring others ("details")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This is related to characteristics of human mind, the way we think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In OOP world, both </a:t>
            </a:r>
            <a:r>
              <a:rPr lang="en-US" sz="2200" b="1" i="1" dirty="0" smtClean="0"/>
              <a:t>interfaces</a:t>
            </a:r>
            <a:r>
              <a:rPr lang="en-US" sz="2200" dirty="0" smtClean="0"/>
              <a:t> and </a:t>
            </a:r>
            <a:r>
              <a:rPr lang="en-US" sz="2200" b="1" i="1" dirty="0" smtClean="0"/>
              <a:t>abstract classes </a:t>
            </a:r>
            <a:r>
              <a:rPr lang="en-US" sz="2200" dirty="0" smtClean="0"/>
              <a:t>are called </a:t>
            </a:r>
            <a:r>
              <a:rPr lang="en-US" sz="2200" b="1" i="1" dirty="0" smtClean="0"/>
              <a:t>"abstractions"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i="1" dirty="0" smtClean="0"/>
              <a:t>Abstractions</a:t>
            </a:r>
            <a:r>
              <a:rPr lang="en-US" sz="2200" dirty="0" smtClean="0"/>
              <a:t> are supposed to be designed carefully and be </a:t>
            </a:r>
            <a:r>
              <a:rPr lang="en-US" sz="2200" b="1" i="1" dirty="0" smtClean="0"/>
              <a:t>more stable</a:t>
            </a:r>
            <a:r>
              <a:rPr lang="en-US" sz="2200" dirty="0" smtClean="0"/>
              <a:t> than details. They are more </a:t>
            </a:r>
            <a:r>
              <a:rPr lang="en-US" sz="2200" i="1" dirty="0" smtClean="0"/>
              <a:t>dependable.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Rule: Depend on abstractions, not on concrete classes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Object Oriented Programming</a:t>
            </a:r>
            <a:br>
              <a:rPr lang="en-US" smtClean="0"/>
            </a:br>
            <a:r>
              <a:rPr lang="en-US" sz="2400" smtClean="0"/>
              <a:t>What is "Abstraction"?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Focus on </a:t>
            </a:r>
            <a:r>
              <a:rPr lang="en-US" sz="2200" b="1" i="1" dirty="0" smtClean="0"/>
              <a:t>procedures</a:t>
            </a:r>
            <a:r>
              <a:rPr lang="en-US" sz="2200" dirty="0" smtClean="0"/>
              <a:t> – a series of instructions that can be called from any point in the program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900" dirty="0" smtClean="0"/>
              <a:t>In </a:t>
            </a:r>
            <a:r>
              <a:rPr lang="en-US" sz="1900" i="1" dirty="0" smtClean="0"/>
              <a:t>C/C++ - </a:t>
            </a:r>
            <a:r>
              <a:rPr lang="en-US" sz="1900" b="1" i="1" dirty="0" smtClean="0"/>
              <a:t>"functions"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b="1" i="1" dirty="0" smtClean="0"/>
              <a:t>Procedures </a:t>
            </a:r>
            <a:r>
              <a:rPr lang="en-US" sz="2200" dirty="0" smtClean="0"/>
              <a:t>help achieve some degree of </a:t>
            </a:r>
            <a:r>
              <a:rPr lang="en-US" sz="2200" b="1" i="1" dirty="0" smtClean="0"/>
              <a:t>modularity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Modularity allows for </a:t>
            </a:r>
            <a:r>
              <a:rPr lang="en-US" sz="2200" b="1" i="1" dirty="0" smtClean="0"/>
              <a:t>testability</a:t>
            </a:r>
            <a:r>
              <a:rPr lang="en-US" sz="2200" dirty="0" smtClean="0"/>
              <a:t>, </a:t>
            </a:r>
            <a:r>
              <a:rPr lang="en-US" sz="2200" b="1" i="1" dirty="0" smtClean="0"/>
              <a:t>reusability</a:t>
            </a:r>
            <a:r>
              <a:rPr lang="en-US" sz="2200" dirty="0" smtClean="0"/>
              <a:t>, </a:t>
            </a:r>
            <a:r>
              <a:rPr lang="en-US" sz="2200" b="1" i="1" dirty="0" smtClean="0"/>
              <a:t>maintainability</a:t>
            </a:r>
            <a:r>
              <a:rPr lang="en-US" sz="2200" dirty="0" smtClean="0"/>
              <a:t>, 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Paradigms</a:t>
            </a:r>
            <a:br>
              <a:rPr lang="en-US" dirty="0" smtClean="0"/>
            </a:br>
            <a:r>
              <a:rPr lang="en-US" sz="2400" dirty="0" smtClean="0"/>
              <a:t>Imperative Programming – Procedural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69F"/>
                </a:solidFill>
                <a:latin typeface="Century" pitchFamily="18" charset="0"/>
              </a:rPr>
              <a:t>Object-Oriented Programming</a:t>
            </a:r>
            <a:br>
              <a:rPr lang="en-US" dirty="0" smtClean="0">
                <a:solidFill>
                  <a:srgbClr val="00869F"/>
                </a:solidFill>
                <a:latin typeface="Century" pitchFamily="18" charset="0"/>
              </a:rPr>
            </a:br>
            <a:r>
              <a:rPr lang="en-US" dirty="0" smtClean="0">
                <a:solidFill>
                  <a:srgbClr val="00869F"/>
                </a:solidFill>
                <a:latin typeface="Century" pitchFamily="18" charset="0"/>
              </a:rPr>
              <a:t>Genericity (Templates)</a:t>
            </a:r>
            <a:endParaRPr lang="en-US" dirty="0">
              <a:solidFill>
                <a:srgbClr val="00869F"/>
              </a:solidFill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EBE0AA"/>
              </a:buClr>
            </a:pPr>
            <a:r>
              <a:rPr lang="en-US" i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Brief intro</a:t>
            </a:r>
            <a:endParaRPr lang="en-US" i="1" dirty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What if there is </a:t>
            </a:r>
            <a:r>
              <a:rPr lang="en-US" sz="2200" b="1" i="1" dirty="0" smtClean="0"/>
              <a:t>the same</a:t>
            </a:r>
            <a:r>
              <a:rPr lang="en-US" sz="2200" dirty="0" smtClean="0"/>
              <a:t> algorithm for processing several </a:t>
            </a:r>
            <a:r>
              <a:rPr lang="en-US" sz="2200" b="1" i="1" dirty="0" smtClean="0"/>
              <a:t>different types </a:t>
            </a:r>
            <a:r>
              <a:rPr lang="en-US" sz="2200" dirty="0" smtClean="0"/>
              <a:t>of data? Code </a:t>
            </a:r>
            <a:r>
              <a:rPr lang="en-US" sz="2200" b="1" i="1" dirty="0" smtClean="0"/>
              <a:t>manually </a:t>
            </a:r>
            <a:r>
              <a:rPr lang="en-US" sz="2200" dirty="0" smtClean="0"/>
              <a:t>several different functions?</a:t>
            </a:r>
          </a:p>
          <a:p>
            <a:pPr marL="548640" lvl="2" indent="0">
              <a:buNone/>
            </a:pPr>
            <a:r>
              <a:rPr lang="en-US" sz="1700" b="1" i="1" dirty="0">
                <a:solidFill>
                  <a:srgbClr val="7F0055"/>
                </a:solidFill>
              </a:rPr>
              <a:t>void</a:t>
            </a:r>
            <a:r>
              <a:rPr lang="en-US" sz="1700" b="1" i="1" dirty="0">
                <a:solidFill>
                  <a:srgbClr val="000000"/>
                </a:solidFill>
              </a:rPr>
              <a:t> </a:t>
            </a:r>
            <a:r>
              <a:rPr lang="en-US" sz="1700" b="1" i="1" dirty="0" smtClean="0">
                <a:solidFill>
                  <a:srgbClr val="000000"/>
                </a:solidFill>
              </a:rPr>
              <a:t>myswap(</a:t>
            </a:r>
            <a:r>
              <a:rPr lang="en-US" sz="1700" b="1" i="1" dirty="0" smtClean="0">
                <a:solidFill>
                  <a:srgbClr val="7F0055"/>
                </a:solidFill>
              </a:rPr>
              <a:t>int</a:t>
            </a:r>
            <a:r>
              <a:rPr lang="en-US" sz="1700" b="1" i="1" dirty="0" smtClean="0">
                <a:solidFill>
                  <a:srgbClr val="000000"/>
                </a:solidFill>
              </a:rPr>
              <a:t>&amp; </a:t>
            </a:r>
            <a:r>
              <a:rPr lang="en-US" sz="1700" b="1" i="1" dirty="0">
                <a:solidFill>
                  <a:srgbClr val="000000"/>
                </a:solidFill>
              </a:rPr>
              <a:t>x, </a:t>
            </a:r>
            <a:r>
              <a:rPr lang="en-US" sz="1700" b="1" i="1" dirty="0">
                <a:solidFill>
                  <a:srgbClr val="7F0055"/>
                </a:solidFill>
              </a:rPr>
              <a:t>int</a:t>
            </a:r>
            <a:r>
              <a:rPr lang="en-US" sz="1700" b="1" i="1" dirty="0">
                <a:solidFill>
                  <a:srgbClr val="000000"/>
                </a:solidFill>
              </a:rPr>
              <a:t>&amp; y) {</a:t>
            </a:r>
          </a:p>
          <a:p>
            <a:pPr marL="548640" lvl="2" indent="0">
              <a:buNone/>
            </a:pPr>
            <a:r>
              <a:rPr lang="en-US" sz="1700" b="1" i="1" dirty="0" smtClean="0">
                <a:solidFill>
                  <a:srgbClr val="7F0055"/>
                </a:solidFill>
              </a:rPr>
              <a:t>	int</a:t>
            </a:r>
            <a:r>
              <a:rPr lang="en-US" sz="1700" b="1" i="1" dirty="0" smtClean="0">
                <a:solidFill>
                  <a:srgbClr val="000000"/>
                </a:solidFill>
              </a:rPr>
              <a:t> temp </a:t>
            </a:r>
            <a:r>
              <a:rPr lang="en-US" sz="1700" b="1" i="1" dirty="0">
                <a:solidFill>
                  <a:srgbClr val="000000"/>
                </a:solidFill>
              </a:rPr>
              <a:t>= x;</a:t>
            </a:r>
          </a:p>
          <a:p>
            <a:pPr marL="548640" lvl="2" indent="0">
              <a:buNone/>
            </a:pPr>
            <a:r>
              <a:rPr lang="en-US" sz="1700" i="1" dirty="0" smtClean="0">
                <a:solidFill>
                  <a:srgbClr val="000000"/>
                </a:solidFill>
              </a:rPr>
              <a:t>	x </a:t>
            </a:r>
            <a:r>
              <a:rPr lang="en-US" sz="1700" i="1" dirty="0">
                <a:solidFill>
                  <a:srgbClr val="000000"/>
                </a:solidFill>
              </a:rPr>
              <a:t>= y;</a:t>
            </a:r>
          </a:p>
          <a:p>
            <a:pPr marL="548640" lvl="2" indent="0">
              <a:buNone/>
            </a:pPr>
            <a:r>
              <a:rPr lang="en-US" sz="1700" i="1" dirty="0" smtClean="0">
                <a:solidFill>
                  <a:srgbClr val="000000"/>
                </a:solidFill>
              </a:rPr>
              <a:t>	y </a:t>
            </a:r>
            <a:r>
              <a:rPr lang="en-US" sz="1700" i="1" dirty="0">
                <a:solidFill>
                  <a:srgbClr val="000000"/>
                </a:solidFill>
              </a:rPr>
              <a:t>= temp;</a:t>
            </a:r>
          </a:p>
          <a:p>
            <a:pPr marL="548640" lvl="2" indent="0">
              <a:buNone/>
            </a:pPr>
            <a:r>
              <a:rPr lang="en-US" sz="1700" i="1" dirty="0" smtClean="0">
                <a:solidFill>
                  <a:srgbClr val="000000"/>
                </a:solidFill>
              </a:rPr>
              <a:t>}</a:t>
            </a:r>
            <a:endParaRPr lang="en-US" sz="1700" i="1" dirty="0"/>
          </a:p>
          <a:p>
            <a:pPr marL="548640" lvl="2" indent="0">
              <a:buNone/>
            </a:pPr>
            <a:r>
              <a:rPr lang="en-US" sz="1700" b="1" i="1" dirty="0" smtClean="0">
                <a:solidFill>
                  <a:srgbClr val="7F0055"/>
                </a:solidFill>
              </a:rPr>
              <a:t>void</a:t>
            </a:r>
            <a:r>
              <a:rPr lang="fr-FR" sz="1700" b="1" i="1" dirty="0" smtClean="0">
                <a:solidFill>
                  <a:srgbClr val="000000"/>
                </a:solidFill>
              </a:rPr>
              <a:t> myswap(</a:t>
            </a:r>
            <a:r>
              <a:rPr lang="fr-FR" sz="1700" b="1" i="1" dirty="0" smtClean="0">
                <a:solidFill>
                  <a:srgbClr val="7F0055"/>
                </a:solidFill>
              </a:rPr>
              <a:t>double</a:t>
            </a:r>
            <a:r>
              <a:rPr lang="fr-FR" sz="1700" b="1" i="1" dirty="0">
                <a:solidFill>
                  <a:srgbClr val="000000"/>
                </a:solidFill>
              </a:rPr>
              <a:t>&amp; x, </a:t>
            </a:r>
            <a:r>
              <a:rPr lang="fr-FR" sz="1700" b="1" i="1" dirty="0">
                <a:solidFill>
                  <a:srgbClr val="7F0055"/>
                </a:solidFill>
              </a:rPr>
              <a:t>double</a:t>
            </a:r>
            <a:r>
              <a:rPr lang="fr-FR" sz="1700" b="1" i="1" dirty="0">
                <a:solidFill>
                  <a:srgbClr val="000000"/>
                </a:solidFill>
              </a:rPr>
              <a:t>&amp; y) {</a:t>
            </a:r>
          </a:p>
          <a:p>
            <a:pPr marL="548640" lvl="2" indent="0">
              <a:buNone/>
            </a:pPr>
            <a:r>
              <a:rPr lang="en-US" sz="1700" b="1" i="1" dirty="0" smtClean="0">
                <a:solidFill>
                  <a:srgbClr val="7F0055"/>
                </a:solidFill>
              </a:rPr>
              <a:t>	double</a:t>
            </a:r>
            <a:r>
              <a:rPr lang="en-US" sz="1700" b="1" i="1" dirty="0" smtClean="0">
                <a:solidFill>
                  <a:srgbClr val="000000"/>
                </a:solidFill>
              </a:rPr>
              <a:t> </a:t>
            </a:r>
            <a:r>
              <a:rPr lang="en-US" sz="1700" b="1" i="1" dirty="0">
                <a:solidFill>
                  <a:srgbClr val="000000"/>
                </a:solidFill>
              </a:rPr>
              <a:t>temp = x;</a:t>
            </a:r>
          </a:p>
          <a:p>
            <a:pPr marL="548640" lvl="2" indent="0">
              <a:buNone/>
            </a:pPr>
            <a:r>
              <a:rPr lang="en-US" sz="1700" i="1" dirty="0" smtClean="0">
                <a:solidFill>
                  <a:srgbClr val="000000"/>
                </a:solidFill>
              </a:rPr>
              <a:t>	x </a:t>
            </a:r>
            <a:r>
              <a:rPr lang="en-US" sz="1700" i="1" dirty="0">
                <a:solidFill>
                  <a:srgbClr val="000000"/>
                </a:solidFill>
              </a:rPr>
              <a:t>= y;</a:t>
            </a:r>
          </a:p>
          <a:p>
            <a:pPr marL="548640" lvl="2" indent="0">
              <a:buNone/>
            </a:pPr>
            <a:r>
              <a:rPr lang="en-US" sz="1700" i="1" dirty="0" smtClean="0">
                <a:solidFill>
                  <a:srgbClr val="000000"/>
                </a:solidFill>
              </a:rPr>
              <a:t>	y </a:t>
            </a:r>
            <a:r>
              <a:rPr lang="en-US" sz="1700" i="1" dirty="0">
                <a:solidFill>
                  <a:srgbClr val="000000"/>
                </a:solidFill>
              </a:rPr>
              <a:t>= temp;</a:t>
            </a:r>
          </a:p>
          <a:p>
            <a:pPr marL="548640" lvl="2" indent="0">
              <a:buNone/>
            </a:pPr>
            <a:r>
              <a:rPr lang="en-US" sz="1700" i="1" dirty="0">
                <a:solidFill>
                  <a:srgbClr val="000000"/>
                </a:solidFill>
              </a:rPr>
              <a:t>}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need to </a:t>
            </a:r>
            <a:r>
              <a:rPr lang="en-US" sz="2200" b="1" dirty="0"/>
              <a:t>a</a:t>
            </a:r>
            <a:r>
              <a:rPr lang="en-US" sz="2200" b="1" dirty="0" smtClean="0"/>
              <a:t>void</a:t>
            </a:r>
            <a:r>
              <a:rPr lang="en-US" sz="2200" dirty="0" smtClean="0"/>
              <a:t> code </a:t>
            </a:r>
            <a:r>
              <a:rPr lang="en-US" sz="2200" b="1" dirty="0" smtClean="0"/>
              <a:t>duplication</a:t>
            </a:r>
            <a:r>
              <a:rPr lang="en-US" sz="2200" dirty="0" smtClean="0"/>
              <a:t> (one of </a:t>
            </a:r>
            <a:r>
              <a:rPr lang="en-US" sz="2200" i="1" dirty="0" smtClean="0"/>
              <a:t>“code smells” – </a:t>
            </a:r>
            <a:r>
              <a:rPr lang="en-US" sz="2200" dirty="0" smtClean="0"/>
              <a:t>a sign for poor quality)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Therefore we’d like to write the function code </a:t>
            </a:r>
            <a:r>
              <a:rPr lang="en-US" sz="2200" b="1" i="1" dirty="0" smtClean="0"/>
              <a:t>once</a:t>
            </a:r>
            <a:r>
              <a:rPr lang="en-US" sz="2200" dirty="0" smtClean="0"/>
              <a:t> replacing some of the specific type(s) with </a:t>
            </a:r>
            <a:r>
              <a:rPr lang="en-US" sz="2200" b="1" i="1" dirty="0" smtClean="0"/>
              <a:t>parameters</a:t>
            </a:r>
            <a:r>
              <a:rPr lang="en-US" sz="2200" dirty="0" smtClean="0"/>
              <a:t> (i.e. instead of </a:t>
            </a:r>
            <a:r>
              <a:rPr lang="en-US" sz="2200" b="1" i="1" dirty="0">
                <a:solidFill>
                  <a:srgbClr val="7F0055"/>
                </a:solidFill>
              </a:rPr>
              <a:t>int </a:t>
            </a:r>
            <a:r>
              <a:rPr lang="en-US" sz="2200" dirty="0" smtClean="0"/>
              <a:t>or </a:t>
            </a:r>
            <a:r>
              <a:rPr lang="en-US" sz="2200" b="1" i="1" dirty="0">
                <a:solidFill>
                  <a:srgbClr val="7F0055"/>
                </a:solidFill>
              </a:rPr>
              <a:t>double</a:t>
            </a:r>
            <a:r>
              <a:rPr lang="en-US" sz="2200" b="1" i="1" dirty="0">
                <a:solidFill>
                  <a:srgbClr val="000000"/>
                </a:solidFill>
              </a:rPr>
              <a:t> </a:t>
            </a:r>
            <a:r>
              <a:rPr lang="en-US" sz="2200" dirty="0" smtClean="0"/>
              <a:t>write </a:t>
            </a:r>
            <a:r>
              <a:rPr lang="en-US" sz="2200" b="1" i="1" dirty="0" smtClean="0"/>
              <a:t>T</a:t>
            </a:r>
            <a:r>
              <a:rPr lang="en-US" sz="2200" dirty="0" smtClean="0"/>
              <a:t>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Provide </a:t>
            </a:r>
            <a:r>
              <a:rPr lang="en-US" sz="1900" b="1" i="1" dirty="0" smtClean="0"/>
              <a:t>T</a:t>
            </a:r>
            <a:r>
              <a:rPr lang="en-US" sz="1900" dirty="0" smtClean="0"/>
              <a:t> “argument” where the template is used, somewhat similar to function arguments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This is yet another way to achieve better </a:t>
            </a:r>
            <a:r>
              <a:rPr lang="en-US" sz="2200" b="1" i="1" dirty="0" smtClean="0"/>
              <a:t>reusability</a:t>
            </a:r>
            <a:r>
              <a:rPr lang="en-US" sz="2200" dirty="0" smtClean="0"/>
              <a:t> and </a:t>
            </a:r>
            <a:r>
              <a:rPr lang="en-US" sz="2200" b="1" i="1" dirty="0" smtClean="0"/>
              <a:t>maintainability</a:t>
            </a:r>
          </a:p>
          <a:p>
            <a:pPr algn="just"/>
            <a:endParaRPr lang="en-US" sz="22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sz="2400" dirty="0" smtClean="0"/>
              <a:t>Templates – </a:t>
            </a:r>
            <a:r>
              <a:rPr lang="en-US" sz="2400" i="1" dirty="0" smtClean="0"/>
              <a:t>Intro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7871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143000"/>
            <a:ext cx="8207375" cy="5181600"/>
          </a:xfrm>
          <a:ln>
            <a:noFill/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7F0055"/>
                </a:solidFill>
              </a:rPr>
              <a:t>#include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  <a:r>
              <a:rPr lang="en-US" sz="2400" b="1" i="1" dirty="0">
                <a:solidFill>
                  <a:srgbClr val="2A00FF"/>
                </a:solidFill>
              </a:rPr>
              <a:t>&lt;iostream</a:t>
            </a:r>
            <a:r>
              <a:rPr lang="en-US" sz="2400" b="1" i="1" dirty="0" smtClean="0">
                <a:solidFill>
                  <a:srgbClr val="2A00FF"/>
                </a:solidFill>
              </a:rPr>
              <a:t>&gt;</a:t>
            </a:r>
            <a:endParaRPr lang="en-US" sz="2400" i="1" dirty="0"/>
          </a:p>
          <a:p>
            <a:pPr marL="0" indent="0">
              <a:buNone/>
            </a:pPr>
            <a:endParaRPr lang="en-US" sz="2400" b="1" i="1" dirty="0" smtClean="0">
              <a:solidFill>
                <a:srgbClr val="7F0055"/>
              </a:solidFill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7F0055"/>
                </a:solidFill>
              </a:rPr>
              <a:t>template </a:t>
            </a:r>
            <a:r>
              <a:rPr lang="en-US" sz="2400" b="1" i="1" dirty="0" smtClean="0">
                <a:solidFill>
                  <a:srgbClr val="000000"/>
                </a:solidFill>
              </a:rPr>
              <a:t>&lt;</a:t>
            </a:r>
            <a:r>
              <a:rPr lang="en-US" sz="2400" b="1" i="1" dirty="0">
                <a:solidFill>
                  <a:srgbClr val="7F0055"/>
                </a:solidFill>
              </a:rPr>
              <a:t>typename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T</a:t>
            </a:r>
            <a:r>
              <a:rPr lang="en-US" sz="2400" b="1" i="1" dirty="0" smtClean="0">
                <a:solidFill>
                  <a:srgbClr val="000000"/>
                </a:solidFill>
              </a:rPr>
              <a:t>&gt;	</a:t>
            </a:r>
            <a:r>
              <a:rPr lang="en-US" sz="2400" b="1" i="1" dirty="0">
                <a:solidFill>
                  <a:srgbClr val="3F7F5F"/>
                </a:solidFill>
              </a:rPr>
              <a:t> // </a:t>
            </a:r>
            <a:r>
              <a:rPr lang="en-US" sz="2400" b="1" i="1" dirty="0" smtClean="0">
                <a:solidFill>
                  <a:srgbClr val="3F7F5F"/>
                </a:solidFill>
              </a:rPr>
              <a:t>template &lt;class T&gt;</a:t>
            </a:r>
            <a:r>
              <a:rPr lang="en-US" sz="2400" i="1" dirty="0" smtClean="0">
                <a:solidFill>
                  <a:srgbClr val="3F7F5F"/>
                </a:solidFill>
              </a:rPr>
              <a:t> is the same, but </a:t>
            </a:r>
            <a:r>
              <a:rPr lang="en-US" sz="2400" b="1" i="1" dirty="0">
                <a:solidFill>
                  <a:srgbClr val="3F7F5F"/>
                </a:solidFill>
              </a:rPr>
              <a:t>class </a:t>
            </a:r>
            <a:r>
              <a:rPr lang="en-US" sz="2400" i="1" dirty="0" smtClean="0">
                <a:solidFill>
                  <a:srgbClr val="3F7F5F"/>
                </a:solidFill>
              </a:rPr>
              <a:t>would be a little misleading here</a:t>
            </a:r>
            <a:endParaRPr lang="en-US" sz="2400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7F0055"/>
                </a:solidFill>
              </a:rPr>
              <a:t>void</a:t>
            </a:r>
            <a:r>
              <a:rPr lang="fr-FR" sz="2400" b="1" i="1" dirty="0" smtClean="0">
                <a:solidFill>
                  <a:srgbClr val="000000"/>
                </a:solidFill>
              </a:rPr>
              <a:t> </a:t>
            </a:r>
            <a:r>
              <a:rPr lang="fr-FR" sz="2400" b="1" i="1" dirty="0">
                <a:solidFill>
                  <a:srgbClr val="000000"/>
                </a:solidFill>
              </a:rPr>
              <a:t>myswap(</a:t>
            </a:r>
            <a:r>
              <a:rPr lang="fr-FR" sz="2400" b="1" i="1" dirty="0">
                <a:solidFill>
                  <a:srgbClr val="FF0000"/>
                </a:solidFill>
              </a:rPr>
              <a:t>T</a:t>
            </a:r>
            <a:r>
              <a:rPr lang="fr-FR" sz="2400" b="1" i="1" dirty="0">
                <a:solidFill>
                  <a:srgbClr val="000000"/>
                </a:solidFill>
              </a:rPr>
              <a:t>&amp; x, </a:t>
            </a:r>
            <a:r>
              <a:rPr lang="fr-FR" sz="2400" b="1" i="1" dirty="0">
                <a:solidFill>
                  <a:srgbClr val="FF0000"/>
                </a:solidFill>
              </a:rPr>
              <a:t>T</a:t>
            </a:r>
            <a:r>
              <a:rPr lang="fr-FR" sz="2400" b="1" i="1" dirty="0">
                <a:solidFill>
                  <a:srgbClr val="000000"/>
                </a:solidFill>
              </a:rPr>
              <a:t>&amp; y) {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    T</a:t>
            </a:r>
            <a:r>
              <a:rPr lang="en-US" sz="2400" b="1" i="1" dirty="0" smtClean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rgbClr val="000000"/>
                </a:solidFill>
              </a:rPr>
              <a:t>temp = x</a:t>
            </a:r>
            <a:r>
              <a:rPr lang="en-US" sz="2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    x </a:t>
            </a:r>
            <a:r>
              <a:rPr lang="en-US" sz="2400" i="1" dirty="0">
                <a:solidFill>
                  <a:srgbClr val="000000"/>
                </a:solidFill>
              </a:rPr>
              <a:t>= y;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    y </a:t>
            </a:r>
            <a:r>
              <a:rPr lang="en-US" sz="2400" i="1" dirty="0">
                <a:solidFill>
                  <a:srgbClr val="000000"/>
                </a:solidFill>
              </a:rPr>
              <a:t>= temp;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>
                <a:solidFill>
                  <a:srgbClr val="7F0055"/>
                </a:solidFill>
              </a:rPr>
              <a:t>int</a:t>
            </a:r>
            <a:r>
              <a:rPr lang="en-US" sz="2400" b="1" i="1" dirty="0">
                <a:solidFill>
                  <a:srgbClr val="000000"/>
                </a:solidFill>
              </a:rPr>
              <a:t> main() {</a:t>
            </a:r>
          </a:p>
          <a:p>
            <a:pPr marL="0" indent="0">
              <a:buNone/>
            </a:pPr>
            <a:r>
              <a:rPr lang="es-ES" sz="2400" b="1" i="1" dirty="0">
                <a:solidFill>
                  <a:srgbClr val="7F0055"/>
                </a:solidFill>
              </a:rPr>
              <a:t> </a:t>
            </a:r>
            <a:r>
              <a:rPr lang="es-ES" sz="2400" b="1" i="1" dirty="0" smtClean="0">
                <a:solidFill>
                  <a:srgbClr val="7F0055"/>
                </a:solidFill>
              </a:rPr>
              <a:t>   int</a:t>
            </a:r>
            <a:r>
              <a:rPr lang="es-ES" sz="2400" b="1" i="1" dirty="0" smtClean="0">
                <a:solidFill>
                  <a:srgbClr val="000000"/>
                </a:solidFill>
              </a:rPr>
              <a:t> </a:t>
            </a:r>
            <a:r>
              <a:rPr lang="es-ES" sz="2400" b="1" i="1" dirty="0">
                <a:solidFill>
                  <a:srgbClr val="000000"/>
                </a:solidFill>
              </a:rPr>
              <a:t>x = 5, y = 6;</a:t>
            </a:r>
          </a:p>
          <a:p>
            <a:pPr marL="0" indent="0">
              <a:buNone/>
            </a:pPr>
            <a:r>
              <a:rPr lang="fr-FR" sz="2400" b="1" i="1" dirty="0" smtClean="0">
                <a:solidFill>
                  <a:srgbClr val="7F0055"/>
                </a:solidFill>
              </a:rPr>
              <a:t>    double</a:t>
            </a:r>
            <a:r>
              <a:rPr lang="fr-FR" sz="2400" b="1" i="1" dirty="0" smtClean="0">
                <a:solidFill>
                  <a:srgbClr val="000000"/>
                </a:solidFill>
              </a:rPr>
              <a:t> </a:t>
            </a:r>
            <a:r>
              <a:rPr lang="fr-FR" sz="2400" b="1" i="1" dirty="0">
                <a:solidFill>
                  <a:srgbClr val="000000"/>
                </a:solidFill>
              </a:rPr>
              <a:t>z = 8.7, t = 1.2;</a:t>
            </a:r>
          </a:p>
          <a:p>
            <a:pPr marL="0" indent="0">
              <a:buNone/>
            </a:pPr>
            <a:r>
              <a:rPr lang="fr-FR" sz="2400" b="1" i="1" dirty="0" smtClean="0">
                <a:solidFill>
                  <a:srgbClr val="7F0055"/>
                </a:solidFill>
              </a:rPr>
              <a:t>    int</a:t>
            </a:r>
            <a:r>
              <a:rPr lang="fr-FR" sz="2400" b="1" i="1" dirty="0" smtClean="0">
                <a:solidFill>
                  <a:srgbClr val="000000"/>
                </a:solidFill>
              </a:rPr>
              <a:t> </a:t>
            </a:r>
            <a:r>
              <a:rPr lang="fr-FR" sz="2400" b="1" i="1" dirty="0">
                <a:solidFill>
                  <a:srgbClr val="000000"/>
                </a:solidFill>
              </a:rPr>
              <a:t>p = 18, q = 3;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    myswap&lt;</a:t>
            </a:r>
            <a:r>
              <a:rPr lang="en-US" sz="2400" b="1" i="1" dirty="0" smtClean="0">
                <a:solidFill>
                  <a:srgbClr val="7F0055"/>
                </a:solidFill>
              </a:rPr>
              <a:t>int</a:t>
            </a:r>
            <a:r>
              <a:rPr lang="en-US" sz="2400" b="1" i="1" dirty="0">
                <a:solidFill>
                  <a:srgbClr val="000000"/>
                </a:solidFill>
              </a:rPr>
              <a:t>&gt;(x, y</a:t>
            </a:r>
            <a:r>
              <a:rPr lang="en-US" sz="2400" b="1" i="1" dirty="0" smtClean="0">
                <a:solidFill>
                  <a:srgbClr val="000000"/>
                </a:solidFill>
              </a:rPr>
              <a:t>);	</a:t>
            </a:r>
            <a:r>
              <a:rPr lang="en-US" sz="2400" b="1" i="1" dirty="0" smtClean="0">
                <a:solidFill>
                  <a:srgbClr val="3F7F5F"/>
                </a:solidFill>
              </a:rPr>
              <a:t>// </a:t>
            </a:r>
            <a:r>
              <a:rPr lang="en-US" sz="2400" i="1" dirty="0">
                <a:solidFill>
                  <a:srgbClr val="3F7F5F"/>
                </a:solidFill>
              </a:rPr>
              <a:t>Pass </a:t>
            </a:r>
            <a:r>
              <a:rPr lang="en-US" sz="2400" b="1" i="1" dirty="0">
                <a:solidFill>
                  <a:srgbClr val="3F7F5F"/>
                </a:solidFill>
              </a:rPr>
              <a:t>int </a:t>
            </a:r>
            <a:r>
              <a:rPr lang="en-US" sz="2400" i="1" dirty="0">
                <a:solidFill>
                  <a:srgbClr val="3F7F5F"/>
                </a:solidFill>
              </a:rPr>
              <a:t>as </a:t>
            </a:r>
            <a:r>
              <a:rPr lang="en-US" sz="2400" b="1" i="1" dirty="0">
                <a:solidFill>
                  <a:srgbClr val="3F7F5F"/>
                </a:solidFill>
              </a:rPr>
              <a:t>template </a:t>
            </a:r>
            <a:r>
              <a:rPr lang="en-US" sz="2400" b="1" i="1" dirty="0" smtClean="0">
                <a:solidFill>
                  <a:srgbClr val="3F7F5F"/>
                </a:solidFill>
              </a:rPr>
              <a:t>argument. </a:t>
            </a:r>
            <a:r>
              <a:rPr lang="en-US" sz="2400" i="1" dirty="0" smtClean="0">
                <a:solidFill>
                  <a:srgbClr val="3F7F5F"/>
                </a:solidFill>
              </a:rPr>
              <a:t>The compiler </a:t>
            </a:r>
            <a:r>
              <a:rPr lang="en-US" sz="2400" b="1" i="1" dirty="0" smtClean="0">
                <a:solidFill>
                  <a:srgbClr val="3F7F5F"/>
                </a:solidFill>
              </a:rPr>
              <a:t>generates</a:t>
            </a:r>
            <a:r>
              <a:rPr lang="en-US" sz="2400" i="1" dirty="0" smtClean="0">
                <a:solidFill>
                  <a:srgbClr val="3F7F5F"/>
                </a:solidFill>
              </a:rPr>
              <a:t> a function </a:t>
            </a:r>
            <a:r>
              <a:rPr lang="en-US" sz="2400" b="1" i="1" dirty="0" smtClean="0">
                <a:solidFill>
                  <a:srgbClr val="3F7F5F"/>
                </a:solidFill>
              </a:rPr>
              <a:t>myswap(int&amp;, int&amp;)</a:t>
            </a:r>
            <a:r>
              <a:rPr lang="en-US" sz="2400" i="1" dirty="0" smtClean="0">
                <a:solidFill>
                  <a:srgbClr val="3F7F5F"/>
                </a:solidFill>
              </a:rPr>
              <a:t> for you!</a:t>
            </a:r>
            <a:endParaRPr lang="en-US" sz="2400" b="1" i="1" dirty="0">
              <a:solidFill>
                <a:srgbClr val="3F7F5F"/>
              </a:solidFill>
            </a:endParaRPr>
          </a:p>
          <a:p>
            <a:pPr marL="0" indent="0">
              <a:buNone/>
            </a:pPr>
            <a:r>
              <a:rPr lang="fr-FR" sz="2400" i="1" dirty="0" smtClean="0">
                <a:solidFill>
                  <a:srgbClr val="000000"/>
                </a:solidFill>
              </a:rPr>
              <a:t>    myswap&lt;</a:t>
            </a:r>
            <a:r>
              <a:rPr lang="fr-FR" sz="2400" b="1" i="1" dirty="0" smtClean="0">
                <a:solidFill>
                  <a:srgbClr val="7F0055"/>
                </a:solidFill>
              </a:rPr>
              <a:t>double</a:t>
            </a:r>
            <a:r>
              <a:rPr lang="fr-FR" sz="2400" b="1" i="1" dirty="0">
                <a:solidFill>
                  <a:srgbClr val="000000"/>
                </a:solidFill>
              </a:rPr>
              <a:t>&gt;(z, t</a:t>
            </a:r>
            <a:r>
              <a:rPr lang="fr-FR" sz="2400" b="1" i="1" dirty="0" smtClean="0">
                <a:solidFill>
                  <a:srgbClr val="000000"/>
                </a:solidFill>
              </a:rPr>
              <a:t>);	</a:t>
            </a:r>
            <a:r>
              <a:rPr lang="fr-FR" sz="2400" b="1" i="1" dirty="0" smtClean="0">
                <a:solidFill>
                  <a:srgbClr val="3F7F5F"/>
                </a:solidFill>
              </a:rPr>
              <a:t>// </a:t>
            </a:r>
            <a:r>
              <a:rPr lang="en-US" sz="2400" i="1" dirty="0" smtClean="0">
                <a:solidFill>
                  <a:srgbClr val="3F7F5F"/>
                </a:solidFill>
              </a:rPr>
              <a:t>Pass</a:t>
            </a:r>
            <a:r>
              <a:rPr lang="fr-FR" sz="2400" i="1" dirty="0" smtClean="0">
                <a:solidFill>
                  <a:srgbClr val="3F7F5F"/>
                </a:solidFill>
              </a:rPr>
              <a:t> </a:t>
            </a:r>
            <a:r>
              <a:rPr lang="fr-FR" sz="2400" b="1" i="1" dirty="0">
                <a:solidFill>
                  <a:srgbClr val="3F7F5F"/>
                </a:solidFill>
              </a:rPr>
              <a:t>double</a:t>
            </a:r>
            <a:r>
              <a:rPr lang="fr-FR" sz="2400" i="1" dirty="0">
                <a:solidFill>
                  <a:srgbClr val="3F7F5F"/>
                </a:solidFill>
              </a:rPr>
              <a:t> as </a:t>
            </a:r>
            <a:r>
              <a:rPr lang="en-US" sz="2400" b="1" i="1" dirty="0" smtClean="0">
                <a:solidFill>
                  <a:srgbClr val="3F7F5F"/>
                </a:solidFill>
              </a:rPr>
              <a:t>template</a:t>
            </a:r>
            <a:r>
              <a:rPr lang="fr-FR" sz="2400" b="1" i="1" dirty="0" smtClean="0">
                <a:solidFill>
                  <a:srgbClr val="3F7F5F"/>
                </a:solidFill>
              </a:rPr>
              <a:t> argument. </a:t>
            </a:r>
            <a:r>
              <a:rPr lang="fr-FR" sz="2400" i="1" dirty="0" smtClean="0">
                <a:solidFill>
                  <a:srgbClr val="3F7F5F"/>
                </a:solidFill>
              </a:rPr>
              <a:t>The compiler </a:t>
            </a:r>
            <a:r>
              <a:rPr lang="en-US" sz="2400" i="1" dirty="0" smtClean="0">
                <a:solidFill>
                  <a:srgbClr val="3F7F5F"/>
                </a:solidFill>
              </a:rPr>
              <a:t>generates</a:t>
            </a:r>
            <a:r>
              <a:rPr lang="fr-FR" sz="2400" i="1" dirty="0" smtClean="0">
                <a:solidFill>
                  <a:srgbClr val="3F7F5F"/>
                </a:solidFill>
              </a:rPr>
              <a:t> </a:t>
            </a:r>
            <a:r>
              <a:rPr lang="en-US" sz="2400" b="1" i="1" dirty="0" smtClean="0">
                <a:solidFill>
                  <a:srgbClr val="3F7F5F"/>
                </a:solidFill>
              </a:rPr>
              <a:t>myswap(double&amp;, double&amp;)</a:t>
            </a:r>
            <a:r>
              <a:rPr lang="en-US" sz="2400" i="1" dirty="0" smtClean="0">
                <a:solidFill>
                  <a:srgbClr val="3F7F5F"/>
                </a:solidFill>
              </a:rPr>
              <a:t>!</a:t>
            </a:r>
            <a:endParaRPr lang="en-US" sz="2400" b="1" i="1" dirty="0" smtClean="0">
              <a:solidFill>
                <a:srgbClr val="3F7F5F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    myswap(</a:t>
            </a:r>
            <a:r>
              <a:rPr lang="en-US" sz="2400" b="1" i="1" dirty="0" smtClean="0">
                <a:solidFill>
                  <a:srgbClr val="000000"/>
                </a:solidFill>
              </a:rPr>
              <a:t>p</a:t>
            </a:r>
            <a:r>
              <a:rPr lang="en-US" sz="2400" i="1" dirty="0">
                <a:solidFill>
                  <a:srgbClr val="000000"/>
                </a:solidFill>
              </a:rPr>
              <a:t>, </a:t>
            </a:r>
            <a:r>
              <a:rPr lang="en-US" sz="2400" b="1" i="1" dirty="0">
                <a:solidFill>
                  <a:srgbClr val="000000"/>
                </a:solidFill>
              </a:rPr>
              <a:t>q</a:t>
            </a:r>
            <a:r>
              <a:rPr lang="en-US" sz="2400" i="1" dirty="0" smtClean="0">
                <a:solidFill>
                  <a:srgbClr val="000000"/>
                </a:solidFill>
              </a:rPr>
              <a:t>);</a:t>
            </a:r>
            <a:r>
              <a:rPr lang="en-US" sz="2400" i="1" dirty="0">
                <a:solidFill>
                  <a:srgbClr val="000000"/>
                </a:solidFill>
              </a:rPr>
              <a:t>	</a:t>
            </a:r>
            <a:r>
              <a:rPr lang="en-US" sz="2400" i="1" dirty="0" smtClean="0">
                <a:solidFill>
                  <a:srgbClr val="3F7F5F"/>
                </a:solidFill>
              </a:rPr>
              <a:t>// The compiler </a:t>
            </a:r>
            <a:r>
              <a:rPr lang="en-US" sz="2400" b="1" i="1" dirty="0" smtClean="0">
                <a:solidFill>
                  <a:srgbClr val="3F7F5F"/>
                </a:solidFill>
              </a:rPr>
              <a:t>deduces </a:t>
            </a:r>
            <a:r>
              <a:rPr lang="en-US" sz="2400" i="1" dirty="0">
                <a:solidFill>
                  <a:srgbClr val="3F7F5F"/>
                </a:solidFill>
              </a:rPr>
              <a:t>the </a:t>
            </a:r>
            <a:r>
              <a:rPr lang="en-US" sz="2400" b="1" i="1" dirty="0">
                <a:solidFill>
                  <a:srgbClr val="3F7F5F"/>
                </a:solidFill>
              </a:rPr>
              <a:t>template </a:t>
            </a:r>
            <a:r>
              <a:rPr lang="en-US" sz="2400" b="1" i="1" dirty="0" smtClean="0">
                <a:solidFill>
                  <a:srgbClr val="3F7F5F"/>
                </a:solidFill>
              </a:rPr>
              <a:t>argument </a:t>
            </a:r>
            <a:r>
              <a:rPr lang="en-US" sz="2400" i="1" dirty="0" smtClean="0">
                <a:solidFill>
                  <a:srgbClr val="3F7F5F"/>
                </a:solidFill>
              </a:rPr>
              <a:t>(here </a:t>
            </a:r>
            <a:r>
              <a:rPr lang="en-US" sz="2400" b="1" i="1" dirty="0" smtClean="0">
                <a:solidFill>
                  <a:srgbClr val="3F7F5F"/>
                </a:solidFill>
              </a:rPr>
              <a:t>int</a:t>
            </a:r>
            <a:r>
              <a:rPr lang="en-US" sz="2400" i="1" dirty="0" smtClean="0">
                <a:solidFill>
                  <a:srgbClr val="3F7F5F"/>
                </a:solidFill>
              </a:rPr>
              <a:t>). Thus </a:t>
            </a:r>
            <a:r>
              <a:rPr lang="en-US" sz="2400" b="1" i="1" dirty="0">
                <a:solidFill>
                  <a:srgbClr val="3F7F5F"/>
                </a:solidFill>
              </a:rPr>
              <a:t>myswap(int&amp;, int&amp;)</a:t>
            </a:r>
            <a:r>
              <a:rPr lang="en-US" sz="2400" i="1" dirty="0">
                <a:solidFill>
                  <a:srgbClr val="3F7F5F"/>
                </a:solidFill>
              </a:rPr>
              <a:t> </a:t>
            </a:r>
            <a:r>
              <a:rPr lang="en-US" sz="2400" i="1" dirty="0" smtClean="0">
                <a:solidFill>
                  <a:srgbClr val="3F7F5F"/>
                </a:solidFill>
              </a:rPr>
              <a:t>is used.</a:t>
            </a:r>
            <a:endParaRPr lang="en-US" sz="2400" i="1" dirty="0">
              <a:solidFill>
                <a:srgbClr val="3F7F5F"/>
              </a:solidFill>
            </a:endParaRP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    std::cout </a:t>
            </a:r>
            <a:r>
              <a:rPr lang="en-US" sz="2400" i="1" dirty="0">
                <a:solidFill>
                  <a:srgbClr val="000000"/>
                </a:solidFill>
              </a:rPr>
              <a:t>&lt;&lt; x &lt;&lt; </a:t>
            </a:r>
            <a:r>
              <a:rPr lang="en-US" sz="2400" i="1" dirty="0">
                <a:solidFill>
                  <a:srgbClr val="2A00FF"/>
                </a:solidFill>
              </a:rPr>
              <a:t>", "</a:t>
            </a:r>
            <a:r>
              <a:rPr lang="en-US" sz="2400" i="1" dirty="0">
                <a:solidFill>
                  <a:srgbClr val="000000"/>
                </a:solidFill>
              </a:rPr>
              <a:t> &lt;&lt; y &lt;&lt; std:: </a:t>
            </a:r>
            <a:r>
              <a:rPr lang="en-US" sz="2400" b="1" i="1" dirty="0" smtClean="0">
                <a:solidFill>
                  <a:srgbClr val="642880"/>
                </a:solidFill>
              </a:rPr>
              <a:t>endl</a:t>
            </a:r>
            <a:r>
              <a:rPr lang="en-US" sz="2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    std</a:t>
            </a:r>
            <a:r>
              <a:rPr lang="en-US" sz="2400" i="1" dirty="0">
                <a:solidFill>
                  <a:srgbClr val="000000"/>
                </a:solidFill>
              </a:rPr>
              <a:t>:: </a:t>
            </a:r>
            <a:r>
              <a:rPr lang="en-US" sz="2400" i="1" dirty="0" smtClean="0">
                <a:solidFill>
                  <a:srgbClr val="000000"/>
                </a:solidFill>
              </a:rPr>
              <a:t>cout </a:t>
            </a:r>
            <a:r>
              <a:rPr lang="en-US" sz="2400" i="1" dirty="0">
                <a:solidFill>
                  <a:srgbClr val="000000"/>
                </a:solidFill>
              </a:rPr>
              <a:t>&lt;&lt; z &lt;&lt; </a:t>
            </a:r>
            <a:r>
              <a:rPr lang="en-US" sz="2400" i="1" dirty="0">
                <a:solidFill>
                  <a:srgbClr val="2A00FF"/>
                </a:solidFill>
              </a:rPr>
              <a:t>", "</a:t>
            </a:r>
            <a:r>
              <a:rPr lang="en-US" sz="2400" i="1" dirty="0">
                <a:solidFill>
                  <a:srgbClr val="000000"/>
                </a:solidFill>
              </a:rPr>
              <a:t> &lt;&lt; t &lt;&lt; std</a:t>
            </a:r>
            <a:r>
              <a:rPr lang="en-US" sz="2400" i="1" dirty="0" smtClean="0">
                <a:solidFill>
                  <a:srgbClr val="000000"/>
                </a:solidFill>
              </a:rPr>
              <a:t>::</a:t>
            </a:r>
            <a:r>
              <a:rPr lang="en-US" sz="2400" b="1" i="1" dirty="0" smtClean="0">
                <a:solidFill>
                  <a:srgbClr val="642880"/>
                </a:solidFill>
              </a:rPr>
              <a:t>endl</a:t>
            </a:r>
            <a:r>
              <a:rPr lang="en-US" sz="2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000000"/>
                </a:solidFill>
              </a:rPr>
              <a:t>    std</a:t>
            </a:r>
            <a:r>
              <a:rPr lang="en-US" sz="2400" i="1" dirty="0">
                <a:solidFill>
                  <a:srgbClr val="000000"/>
                </a:solidFill>
              </a:rPr>
              <a:t>:: </a:t>
            </a:r>
            <a:r>
              <a:rPr lang="en-US" sz="2400" i="1" dirty="0" smtClean="0">
                <a:solidFill>
                  <a:srgbClr val="000000"/>
                </a:solidFill>
              </a:rPr>
              <a:t>cout </a:t>
            </a:r>
            <a:r>
              <a:rPr lang="en-US" sz="2400" i="1" dirty="0">
                <a:solidFill>
                  <a:srgbClr val="000000"/>
                </a:solidFill>
              </a:rPr>
              <a:t>&lt;&lt; p &lt;&lt; </a:t>
            </a:r>
            <a:r>
              <a:rPr lang="en-US" sz="2400" i="1" dirty="0">
                <a:solidFill>
                  <a:srgbClr val="2A00FF"/>
                </a:solidFill>
              </a:rPr>
              <a:t>", "</a:t>
            </a:r>
            <a:r>
              <a:rPr lang="en-US" sz="2400" i="1" dirty="0">
                <a:solidFill>
                  <a:srgbClr val="000000"/>
                </a:solidFill>
              </a:rPr>
              <a:t> &lt;&lt; q &lt;&lt; std</a:t>
            </a:r>
            <a:r>
              <a:rPr lang="en-US" sz="2400" i="1" dirty="0" smtClean="0">
                <a:solidFill>
                  <a:srgbClr val="000000"/>
                </a:solidFill>
              </a:rPr>
              <a:t>::</a:t>
            </a:r>
            <a:r>
              <a:rPr lang="en-US" sz="2400" b="1" i="1" dirty="0" smtClean="0">
                <a:solidFill>
                  <a:srgbClr val="642880"/>
                </a:solidFill>
              </a:rPr>
              <a:t>endl</a:t>
            </a:r>
            <a:r>
              <a:rPr lang="en-US" sz="2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7F0055"/>
                </a:solidFill>
              </a:rPr>
              <a:t>    return</a:t>
            </a:r>
            <a:r>
              <a:rPr lang="en-US" sz="2400" b="1" i="1" dirty="0" smtClean="0">
                <a:solidFill>
                  <a:srgbClr val="000000"/>
                </a:solidFill>
              </a:rPr>
              <a:t> </a:t>
            </a:r>
            <a:r>
              <a:rPr lang="en-US" sz="2400" b="1" i="1" dirty="0">
                <a:solidFill>
                  <a:srgbClr val="000000"/>
                </a:solidFill>
              </a:rPr>
              <a:t>0;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sz="2400" dirty="0" smtClean="0"/>
              <a:t>Function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82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143000"/>
            <a:ext cx="8207375" cy="51816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 smtClean="0">
                <a:solidFill>
                  <a:srgbClr val="3F7F5F"/>
                </a:solidFill>
              </a:rPr>
              <a:t>// </a:t>
            </a:r>
            <a:r>
              <a:rPr lang="en-US" sz="1400" b="1" i="1" dirty="0" smtClean="0">
                <a:solidFill>
                  <a:srgbClr val="3F7F5F"/>
                </a:solidFill>
              </a:rPr>
              <a:t>In </a:t>
            </a:r>
            <a:r>
              <a:rPr lang="en-US" sz="1400" b="1" i="1" dirty="0">
                <a:solidFill>
                  <a:srgbClr val="3F7F5F"/>
                </a:solidFill>
              </a:rPr>
              <a:t>a header </a:t>
            </a:r>
            <a:r>
              <a:rPr lang="en-US" sz="1400" b="1" i="1" dirty="0" smtClean="0">
                <a:solidFill>
                  <a:srgbClr val="3F7F5F"/>
                </a:solidFill>
              </a:rPr>
              <a:t>file </a:t>
            </a:r>
            <a:r>
              <a:rPr lang="en-US" sz="1400" i="1" dirty="0" smtClean="0">
                <a:solidFill>
                  <a:srgbClr val="3F7F5F"/>
                </a:solidFill>
              </a:rPr>
              <a:t>(i.e. </a:t>
            </a:r>
            <a:r>
              <a:rPr lang="en-US" sz="1400" b="1" i="1" dirty="0" smtClean="0">
                <a:solidFill>
                  <a:srgbClr val="3F7F5F"/>
                </a:solidFill>
              </a:rPr>
              <a:t>MyPair.hpp</a:t>
            </a:r>
            <a:r>
              <a:rPr lang="en-US" sz="1400" i="1" dirty="0">
                <a:solidFill>
                  <a:srgbClr val="3F7F5F"/>
                </a:solidFill>
              </a:rPr>
              <a:t>)</a:t>
            </a:r>
            <a:endParaRPr lang="en-US" sz="1400" b="1" i="1" dirty="0">
              <a:solidFill>
                <a:srgbClr val="3F7F5F"/>
              </a:solidFill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7F0055"/>
                </a:solidFill>
              </a:rPr>
              <a:t>template</a:t>
            </a:r>
            <a:r>
              <a:rPr lang="en-US" sz="1400" b="1" i="1" dirty="0">
                <a:solidFill>
                  <a:srgbClr val="000000"/>
                </a:solidFill>
              </a:rPr>
              <a:t> &lt;</a:t>
            </a:r>
            <a:r>
              <a:rPr lang="en-US" sz="1400" b="1" i="1" dirty="0">
                <a:solidFill>
                  <a:srgbClr val="7F0055"/>
                </a:solidFill>
              </a:rPr>
              <a:t>typename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644632"/>
                </a:solidFill>
              </a:rPr>
              <a:t>T</a:t>
            </a:r>
            <a:r>
              <a:rPr lang="en-US" sz="1400" b="1" i="1" dirty="0" smtClean="0">
                <a:solidFill>
                  <a:srgbClr val="000000"/>
                </a:solidFill>
              </a:rPr>
              <a:t>&gt;	</a:t>
            </a:r>
            <a:r>
              <a:rPr lang="en-US" sz="1400" i="1" dirty="0" smtClean="0">
                <a:solidFill>
                  <a:srgbClr val="3F7F5F"/>
                </a:solidFill>
              </a:rPr>
              <a:t>// </a:t>
            </a:r>
            <a:r>
              <a:rPr lang="en-US" sz="1400" i="1" dirty="0">
                <a:solidFill>
                  <a:srgbClr val="3F7F5F"/>
                </a:solidFill>
              </a:rPr>
              <a:t>Again, template &lt;class T&gt; works the same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7F0055"/>
                </a:solidFill>
              </a:rPr>
              <a:t>class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005032"/>
                </a:solidFill>
              </a:rPr>
              <a:t>MyPair</a:t>
            </a:r>
            <a:r>
              <a:rPr lang="en-US" sz="1400" b="1" i="1" dirty="0">
                <a:solidFill>
                  <a:srgbClr val="00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7F0055"/>
                </a:solidFill>
              </a:rPr>
              <a:t>public</a:t>
            </a:r>
            <a:r>
              <a:rPr lang="en-US" sz="1400" b="1" i="1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1400" b="1" i="1" dirty="0">
                <a:solidFill>
                  <a:srgbClr val="000000"/>
                </a:solidFill>
              </a:rPr>
              <a:t> </a:t>
            </a:r>
            <a:r>
              <a:rPr lang="fr-FR" sz="1400" b="1" i="1" dirty="0" smtClean="0">
                <a:solidFill>
                  <a:srgbClr val="000000"/>
                </a:solidFill>
              </a:rPr>
              <a:t>   MyPair(</a:t>
            </a:r>
            <a:r>
              <a:rPr lang="fr-FR" sz="1400" b="1" i="1" dirty="0" smtClean="0">
                <a:solidFill>
                  <a:srgbClr val="7F0055"/>
                </a:solidFill>
              </a:rPr>
              <a:t>const</a:t>
            </a:r>
            <a:r>
              <a:rPr lang="fr-FR" sz="1400" b="1" i="1" dirty="0" smtClean="0">
                <a:solidFill>
                  <a:srgbClr val="000000"/>
                </a:solidFill>
              </a:rPr>
              <a:t> </a:t>
            </a:r>
            <a:r>
              <a:rPr lang="fr-FR" sz="1400" b="1" i="1" dirty="0">
                <a:solidFill>
                  <a:srgbClr val="644632"/>
                </a:solidFill>
              </a:rPr>
              <a:t>T</a:t>
            </a:r>
            <a:r>
              <a:rPr lang="fr-FR" sz="1400" b="1" i="1" dirty="0">
                <a:solidFill>
                  <a:srgbClr val="000000"/>
                </a:solidFill>
              </a:rPr>
              <a:t>&amp; first, </a:t>
            </a:r>
            <a:r>
              <a:rPr lang="fr-FR" sz="1400" b="1" i="1" dirty="0">
                <a:solidFill>
                  <a:srgbClr val="7F0055"/>
                </a:solidFill>
              </a:rPr>
              <a:t>const</a:t>
            </a:r>
            <a:r>
              <a:rPr lang="fr-FR" sz="1400" b="1" i="1" dirty="0">
                <a:solidFill>
                  <a:srgbClr val="000000"/>
                </a:solidFill>
              </a:rPr>
              <a:t> </a:t>
            </a:r>
            <a:r>
              <a:rPr lang="fr-FR" sz="1400" b="1" i="1" dirty="0">
                <a:solidFill>
                  <a:srgbClr val="644632"/>
                </a:solidFill>
              </a:rPr>
              <a:t>T</a:t>
            </a:r>
            <a:r>
              <a:rPr lang="fr-FR" sz="1400" b="1" i="1" dirty="0">
                <a:solidFill>
                  <a:srgbClr val="000000"/>
                </a:solidFill>
              </a:rPr>
              <a:t>&amp; second) 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0000"/>
                </a:solidFill>
              </a:rPr>
              <a:t>        : </a:t>
            </a:r>
            <a:r>
              <a:rPr lang="en-US" sz="1400" i="1" dirty="0">
                <a:solidFill>
                  <a:srgbClr val="0000C0"/>
                </a:solidFill>
              </a:rPr>
              <a:t>m_first</a:t>
            </a:r>
            <a:r>
              <a:rPr lang="en-US" sz="1400" i="1" dirty="0">
                <a:solidFill>
                  <a:srgbClr val="000000"/>
                </a:solidFill>
              </a:rPr>
              <a:t>(first), </a:t>
            </a:r>
            <a:r>
              <a:rPr lang="en-US" sz="1400" i="1" dirty="0">
                <a:solidFill>
                  <a:srgbClr val="0000C0"/>
                </a:solidFill>
              </a:rPr>
              <a:t>m_second</a:t>
            </a:r>
            <a:r>
              <a:rPr lang="en-US" sz="1400" i="1" dirty="0">
                <a:solidFill>
                  <a:srgbClr val="000000"/>
                </a:solidFill>
              </a:rPr>
              <a:t>(second) </a:t>
            </a:r>
            <a:r>
              <a:rPr lang="en-US" sz="1400" i="1" dirty="0" smtClean="0">
                <a:solidFill>
                  <a:srgbClr val="000000"/>
                </a:solidFill>
              </a:rPr>
              <a:t>{}</a:t>
            </a:r>
            <a:endParaRPr lang="en-US" sz="1400" i="1" dirty="0"/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644632"/>
                </a:solidFill>
              </a:rPr>
              <a:t>    T</a:t>
            </a:r>
            <a:r>
              <a:rPr lang="en-US" sz="1400" b="1" i="1" dirty="0">
                <a:solidFill>
                  <a:srgbClr val="000000"/>
                </a:solidFill>
              </a:rPr>
              <a:t>&amp; max</a:t>
            </a:r>
            <a:r>
              <a:rPr lang="en-US" sz="1400" b="1" i="1" dirty="0" smtClean="0">
                <a:solidFill>
                  <a:srgbClr val="000000"/>
                </a:solidFill>
              </a:rPr>
              <a:t>();		</a:t>
            </a:r>
            <a:r>
              <a:rPr lang="en-US" sz="1400" b="1" i="1" dirty="0" smtClean="0">
                <a:solidFill>
                  <a:srgbClr val="3F7F5F"/>
                </a:solidFill>
              </a:rPr>
              <a:t>// </a:t>
            </a:r>
            <a:r>
              <a:rPr lang="en-US" sz="1400" b="1" i="1" dirty="0">
                <a:solidFill>
                  <a:srgbClr val="3F7F5F"/>
                </a:solidFill>
              </a:rPr>
              <a:t>Can be defined outside the class</a:t>
            </a:r>
            <a:r>
              <a:rPr lang="en-US" sz="1400" b="1" i="1" dirty="0" smtClean="0">
                <a:solidFill>
                  <a:srgbClr val="3F7F5F"/>
                </a:solidFill>
              </a:rPr>
              <a:t>...</a:t>
            </a:r>
            <a:endParaRPr lang="en-US" sz="1400" i="1" dirty="0"/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7F0055"/>
                </a:solidFill>
              </a:rPr>
              <a:t>private</a:t>
            </a:r>
            <a:r>
              <a:rPr lang="en-US" sz="1400" b="1" i="1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644632"/>
                </a:solidFill>
              </a:rPr>
              <a:t>    T</a:t>
            </a:r>
            <a:r>
              <a:rPr lang="en-US" sz="1400" b="1" i="1" dirty="0" smtClean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0000C0"/>
                </a:solidFill>
              </a:rPr>
              <a:t>m_first</a:t>
            </a:r>
            <a:r>
              <a:rPr lang="en-US" sz="1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644632"/>
                </a:solidFill>
              </a:rPr>
              <a:t>    T</a:t>
            </a:r>
            <a:r>
              <a:rPr lang="en-US" sz="1400" b="1" i="1" dirty="0" smtClean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0000C0"/>
                </a:solidFill>
              </a:rPr>
              <a:t>m_second</a:t>
            </a:r>
            <a:r>
              <a:rPr lang="en-US" sz="1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</a:rPr>
              <a:t>};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i="1" dirty="0">
                <a:solidFill>
                  <a:srgbClr val="3F7F5F"/>
                </a:solidFill>
              </a:rPr>
              <a:t>// </a:t>
            </a:r>
            <a:r>
              <a:rPr lang="en-US" sz="1400" b="1" i="1" dirty="0" smtClean="0">
                <a:solidFill>
                  <a:srgbClr val="3F7F5F"/>
                </a:solidFill>
              </a:rPr>
              <a:t>Definition </a:t>
            </a:r>
            <a:r>
              <a:rPr lang="en-US" sz="1400" i="1" dirty="0" smtClean="0">
                <a:solidFill>
                  <a:srgbClr val="3F7F5F"/>
                </a:solidFill>
              </a:rPr>
              <a:t>of a method </a:t>
            </a:r>
            <a:r>
              <a:rPr lang="en-US" sz="1400" b="1" i="1" dirty="0" smtClean="0">
                <a:solidFill>
                  <a:srgbClr val="3F7F5F"/>
                </a:solidFill>
              </a:rPr>
              <a:t>outside </a:t>
            </a:r>
            <a:r>
              <a:rPr lang="en-US" sz="1400" b="1" i="1" dirty="0">
                <a:solidFill>
                  <a:srgbClr val="3F7F5F"/>
                </a:solidFill>
              </a:rPr>
              <a:t>the </a:t>
            </a:r>
            <a:r>
              <a:rPr lang="en-US" sz="1400" b="1" i="1" dirty="0" smtClean="0">
                <a:solidFill>
                  <a:srgbClr val="3F7F5F"/>
                </a:solidFill>
              </a:rPr>
              <a:t>template class</a:t>
            </a:r>
            <a:r>
              <a:rPr lang="en-US" sz="1400" i="1" dirty="0">
                <a:solidFill>
                  <a:srgbClr val="3F7F5F"/>
                </a:solidFill>
              </a:rPr>
              <a:t>, but still </a:t>
            </a:r>
            <a:r>
              <a:rPr lang="en-US" sz="1400" b="1" i="1" dirty="0">
                <a:solidFill>
                  <a:srgbClr val="3F7F5F"/>
                </a:solidFill>
              </a:rPr>
              <a:t>in the </a:t>
            </a:r>
            <a:r>
              <a:rPr lang="en-US" sz="1400" b="1" i="1" dirty="0" smtClean="0">
                <a:solidFill>
                  <a:srgbClr val="3F7F5F"/>
                </a:solidFill>
              </a:rPr>
              <a:t>header </a:t>
            </a:r>
            <a:r>
              <a:rPr lang="en-US" sz="1400" i="1" dirty="0" smtClean="0">
                <a:solidFill>
                  <a:srgbClr val="3F7F5F"/>
                </a:solidFill>
              </a:rPr>
              <a:t>(</a:t>
            </a:r>
            <a:r>
              <a:rPr lang="en-US" sz="1400" b="1" i="1" dirty="0" smtClean="0">
                <a:solidFill>
                  <a:srgbClr val="3F7F5F"/>
                </a:solidFill>
              </a:rPr>
              <a:t>MyPair.hpp</a:t>
            </a:r>
            <a:r>
              <a:rPr lang="en-US" sz="1400" i="1" dirty="0" smtClean="0">
                <a:solidFill>
                  <a:srgbClr val="3F7F5F"/>
                </a:solidFill>
              </a:rPr>
              <a:t>)! </a:t>
            </a:r>
            <a:endParaRPr lang="en-US" sz="1400" i="1" dirty="0">
              <a:solidFill>
                <a:srgbClr val="3F7F5F"/>
              </a:solidFill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7F0055"/>
                </a:solidFill>
              </a:rPr>
              <a:t>template</a:t>
            </a:r>
            <a:r>
              <a:rPr lang="en-US" sz="1400" b="1" i="1" dirty="0">
                <a:solidFill>
                  <a:srgbClr val="000000"/>
                </a:solidFill>
              </a:rPr>
              <a:t>&lt;</a:t>
            </a:r>
            <a:r>
              <a:rPr lang="en-US" sz="1400" b="1" i="1" dirty="0">
                <a:solidFill>
                  <a:srgbClr val="7F0055"/>
                </a:solidFill>
              </a:rPr>
              <a:t>typename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644632"/>
                </a:solidFill>
              </a:rPr>
              <a:t>T</a:t>
            </a:r>
            <a:r>
              <a:rPr lang="en-US" sz="1400" b="1" i="1" dirty="0">
                <a:solidFill>
                  <a:srgbClr val="0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644632"/>
                </a:solidFill>
              </a:rPr>
              <a:t>T</a:t>
            </a:r>
            <a:r>
              <a:rPr lang="en-US" sz="1400" b="1" i="1" dirty="0">
                <a:solidFill>
                  <a:srgbClr val="000000"/>
                </a:solidFill>
              </a:rPr>
              <a:t>&amp; MyPair&lt;T&gt;::max() {</a:t>
            </a:r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7F0055"/>
                </a:solidFill>
              </a:rPr>
              <a:t>    return</a:t>
            </a:r>
            <a:r>
              <a:rPr lang="en-US" sz="1400" b="1" i="1" dirty="0" smtClean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0000C0"/>
                </a:solidFill>
              </a:rPr>
              <a:t>m_first</a:t>
            </a:r>
            <a:r>
              <a:rPr lang="en-US" sz="1400" b="1" i="1" dirty="0">
                <a:solidFill>
                  <a:srgbClr val="000000"/>
                </a:solidFill>
              </a:rPr>
              <a:t> &gt; </a:t>
            </a:r>
            <a:r>
              <a:rPr lang="en-US" sz="1400" b="1" i="1" dirty="0">
                <a:solidFill>
                  <a:srgbClr val="0000C0"/>
                </a:solidFill>
              </a:rPr>
              <a:t>m_second</a:t>
            </a:r>
            <a:r>
              <a:rPr lang="en-US" sz="1400" b="1" i="1" dirty="0">
                <a:solidFill>
                  <a:srgbClr val="000000"/>
                </a:solidFill>
              </a:rPr>
              <a:t> ? </a:t>
            </a:r>
            <a:r>
              <a:rPr lang="en-US" sz="1400" b="1" i="1" dirty="0">
                <a:solidFill>
                  <a:srgbClr val="0000C0"/>
                </a:solidFill>
              </a:rPr>
              <a:t>m_first</a:t>
            </a:r>
            <a:r>
              <a:rPr lang="en-US" sz="1400" b="1" i="1" dirty="0">
                <a:solidFill>
                  <a:srgbClr val="000000"/>
                </a:solidFill>
              </a:rPr>
              <a:t> : </a:t>
            </a:r>
            <a:r>
              <a:rPr lang="en-US" sz="1400" b="1" i="1" dirty="0">
                <a:solidFill>
                  <a:srgbClr val="0000C0"/>
                </a:solidFill>
              </a:rPr>
              <a:t>m_second</a:t>
            </a:r>
            <a:r>
              <a:rPr lang="en-US" sz="1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0000"/>
                </a:solidFill>
              </a:rPr>
              <a:t>}</a:t>
            </a:r>
            <a:endParaRPr lang="en-US" sz="1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sz="2400" dirty="0" smtClean="0"/>
              <a:t>Class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0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143000"/>
            <a:ext cx="8207375" cy="51816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dirty="0" smtClean="0">
                <a:solidFill>
                  <a:srgbClr val="3F7F5F"/>
                </a:solidFill>
              </a:rPr>
              <a:t>// </a:t>
            </a:r>
            <a:r>
              <a:rPr lang="en-US" sz="1400" i="1" dirty="0" smtClean="0">
                <a:solidFill>
                  <a:srgbClr val="3F7F5F"/>
                </a:solidFill>
              </a:rPr>
              <a:t>How to use the template class MyPair - i.e. in</a:t>
            </a:r>
            <a:r>
              <a:rPr lang="en-US" sz="1400" b="1" i="1" dirty="0" smtClean="0">
                <a:solidFill>
                  <a:srgbClr val="3F7F5F"/>
                </a:solidFill>
              </a:rPr>
              <a:t> main.cpp</a:t>
            </a:r>
            <a:endParaRPr lang="en-US" sz="1400" i="1" dirty="0">
              <a:solidFill>
                <a:srgbClr val="3F7F5F"/>
              </a:solidFill>
            </a:endParaRPr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7F0055"/>
                </a:solidFill>
              </a:rPr>
              <a:t>#</a:t>
            </a:r>
            <a:r>
              <a:rPr lang="en-US" sz="1400" b="1" i="1" dirty="0">
                <a:solidFill>
                  <a:srgbClr val="7F0055"/>
                </a:solidFill>
              </a:rPr>
              <a:t>include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2A00FF"/>
                </a:solidFill>
              </a:rPr>
              <a:t>&lt;iostream&gt;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7F0055"/>
                </a:solidFill>
              </a:rPr>
              <a:t>#include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2A00FF"/>
                </a:solidFill>
              </a:rPr>
              <a:t>"MyPair.hpp"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7F0055"/>
                </a:solidFill>
              </a:rPr>
              <a:t>int</a:t>
            </a:r>
            <a:r>
              <a:rPr lang="en-US" sz="1400" b="1" i="1" dirty="0" smtClean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000000"/>
                </a:solidFill>
              </a:rPr>
              <a:t>main() {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5032"/>
                </a:solidFill>
              </a:rPr>
              <a:t>    MyPair</a:t>
            </a:r>
            <a:r>
              <a:rPr lang="en-US" sz="1400" i="1" dirty="0" smtClean="0">
                <a:solidFill>
                  <a:srgbClr val="000000"/>
                </a:solidFill>
              </a:rPr>
              <a:t>&lt;</a:t>
            </a:r>
            <a:r>
              <a:rPr lang="en-US" sz="1400" b="1" i="1" dirty="0" smtClean="0">
                <a:solidFill>
                  <a:srgbClr val="7F0055"/>
                </a:solidFill>
              </a:rPr>
              <a:t>int</a:t>
            </a:r>
            <a:r>
              <a:rPr lang="en-US" sz="1400" b="1" i="1" dirty="0">
                <a:solidFill>
                  <a:srgbClr val="000000"/>
                </a:solidFill>
              </a:rPr>
              <a:t>&gt; intPair(5, 3</a:t>
            </a:r>
            <a:r>
              <a:rPr lang="en-US" sz="1400" b="1" i="1" dirty="0" smtClean="0">
                <a:solidFill>
                  <a:srgbClr val="000000"/>
                </a:solidFill>
              </a:rPr>
              <a:t>);	</a:t>
            </a:r>
            <a:r>
              <a:rPr lang="en-US" sz="1400" b="1" i="1" dirty="0">
                <a:solidFill>
                  <a:srgbClr val="3F7F5F"/>
                </a:solidFill>
              </a:rPr>
              <a:t> </a:t>
            </a:r>
            <a:r>
              <a:rPr lang="en-US" sz="1400" b="1" i="1" dirty="0" smtClean="0">
                <a:solidFill>
                  <a:srgbClr val="3F7F5F"/>
                </a:solidFill>
              </a:rPr>
              <a:t>	// </a:t>
            </a:r>
            <a:r>
              <a:rPr lang="en-US" sz="1400" i="1" dirty="0">
                <a:solidFill>
                  <a:srgbClr val="3F7F5F"/>
                </a:solidFill>
              </a:rPr>
              <a:t>The compiler </a:t>
            </a:r>
            <a:r>
              <a:rPr lang="en-US" sz="1400" b="1" i="1" dirty="0">
                <a:solidFill>
                  <a:srgbClr val="3F7F5F"/>
                </a:solidFill>
              </a:rPr>
              <a:t>generates</a:t>
            </a:r>
            <a:r>
              <a:rPr lang="en-US" sz="1400" i="1" dirty="0">
                <a:solidFill>
                  <a:srgbClr val="3F7F5F"/>
                </a:solidFill>
              </a:rPr>
              <a:t> a class </a:t>
            </a:r>
            <a:r>
              <a:rPr lang="en-US" sz="1400" b="1" i="1" dirty="0">
                <a:solidFill>
                  <a:srgbClr val="3F7F5F"/>
                </a:solidFill>
              </a:rPr>
              <a:t>MyPair&lt;int&gt;</a:t>
            </a:r>
            <a:r>
              <a:rPr lang="en-US" sz="1400" i="1" dirty="0">
                <a:solidFill>
                  <a:srgbClr val="3F7F5F"/>
                </a:solidFill>
              </a:rPr>
              <a:t> for you!</a:t>
            </a:r>
            <a:endParaRPr lang="en-US" sz="1400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5032"/>
                </a:solidFill>
              </a:rPr>
              <a:t>    MyPair</a:t>
            </a:r>
            <a:r>
              <a:rPr lang="en-US" sz="1400" i="1" dirty="0" smtClean="0">
                <a:solidFill>
                  <a:srgbClr val="000000"/>
                </a:solidFill>
              </a:rPr>
              <a:t>&lt;</a:t>
            </a:r>
            <a:r>
              <a:rPr lang="en-US" sz="1400" b="1" i="1" dirty="0" smtClean="0">
                <a:solidFill>
                  <a:srgbClr val="7F0055"/>
                </a:solidFill>
              </a:rPr>
              <a:t>double</a:t>
            </a:r>
            <a:r>
              <a:rPr lang="en-US" sz="1400" b="1" i="1" dirty="0">
                <a:solidFill>
                  <a:srgbClr val="000000"/>
                </a:solidFill>
              </a:rPr>
              <a:t>&gt; doublePair(5.4, 11.9</a:t>
            </a:r>
            <a:r>
              <a:rPr lang="en-US" sz="1400" b="1" i="1" dirty="0" smtClean="0">
                <a:solidFill>
                  <a:srgbClr val="000000"/>
                </a:solidFill>
              </a:rPr>
              <a:t>);	</a:t>
            </a:r>
            <a:r>
              <a:rPr lang="en-US" sz="1400" b="1" i="1" dirty="0" smtClean="0">
                <a:solidFill>
                  <a:srgbClr val="3F7F5F"/>
                </a:solidFill>
              </a:rPr>
              <a:t> </a:t>
            </a:r>
            <a:r>
              <a:rPr lang="en-US" sz="1400" b="1" i="1" dirty="0">
                <a:solidFill>
                  <a:srgbClr val="3F7F5F"/>
                </a:solidFill>
              </a:rPr>
              <a:t>// </a:t>
            </a:r>
            <a:r>
              <a:rPr lang="en-US" sz="1400" i="1" dirty="0">
                <a:solidFill>
                  <a:srgbClr val="3F7F5F"/>
                </a:solidFill>
              </a:rPr>
              <a:t>The compiler </a:t>
            </a:r>
            <a:r>
              <a:rPr lang="en-US" sz="1400" b="1" i="1" dirty="0">
                <a:solidFill>
                  <a:srgbClr val="3F7F5F"/>
                </a:solidFill>
              </a:rPr>
              <a:t>generates</a:t>
            </a:r>
            <a:r>
              <a:rPr lang="en-US" sz="1400" i="1" dirty="0">
                <a:solidFill>
                  <a:srgbClr val="3F7F5F"/>
                </a:solidFill>
              </a:rPr>
              <a:t> a class </a:t>
            </a:r>
            <a:r>
              <a:rPr lang="en-US" sz="1400" b="1" i="1" dirty="0">
                <a:solidFill>
                  <a:srgbClr val="3F7F5F"/>
                </a:solidFill>
              </a:rPr>
              <a:t>MyPair&lt;double&gt;</a:t>
            </a:r>
            <a:r>
              <a:rPr lang="en-US" sz="1400" i="1" dirty="0">
                <a:solidFill>
                  <a:srgbClr val="3F7F5F"/>
                </a:solidFill>
              </a:rPr>
              <a:t> for you!</a:t>
            </a:r>
            <a:endParaRPr lang="en-US" sz="1400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5032"/>
                </a:solidFill>
              </a:rPr>
              <a:t>    MyPair</a:t>
            </a:r>
            <a:r>
              <a:rPr lang="en-US" sz="1400" i="1" dirty="0" smtClean="0">
                <a:solidFill>
                  <a:srgbClr val="000000"/>
                </a:solidFill>
              </a:rPr>
              <a:t>&lt;</a:t>
            </a:r>
            <a:r>
              <a:rPr lang="en-US" sz="1400" b="1" i="1" dirty="0" smtClean="0">
                <a:solidFill>
                  <a:srgbClr val="7F0055"/>
                </a:solidFill>
              </a:rPr>
              <a:t>char</a:t>
            </a:r>
            <a:r>
              <a:rPr lang="en-US" sz="1400" b="1" i="1" dirty="0">
                <a:solidFill>
                  <a:srgbClr val="000000"/>
                </a:solidFill>
              </a:rPr>
              <a:t>&gt; charPair(</a:t>
            </a:r>
            <a:r>
              <a:rPr lang="en-US" sz="1400" b="1" i="1" dirty="0">
                <a:solidFill>
                  <a:srgbClr val="2A00FF"/>
                </a:solidFill>
              </a:rPr>
              <a:t>'q'</a:t>
            </a:r>
            <a:r>
              <a:rPr lang="en-US" sz="1400" b="1" i="1" dirty="0">
                <a:solidFill>
                  <a:srgbClr val="000000"/>
                </a:solidFill>
              </a:rPr>
              <a:t>, </a:t>
            </a:r>
            <a:r>
              <a:rPr lang="en-US" sz="1400" b="1" i="1" dirty="0">
                <a:solidFill>
                  <a:srgbClr val="2A00FF"/>
                </a:solidFill>
              </a:rPr>
              <a:t>'a</a:t>
            </a:r>
            <a:r>
              <a:rPr lang="en-US" sz="1400" b="1" i="1" dirty="0" smtClean="0">
                <a:solidFill>
                  <a:srgbClr val="2A00FF"/>
                </a:solidFill>
              </a:rPr>
              <a:t>'</a:t>
            </a:r>
            <a:r>
              <a:rPr lang="en-US" sz="1400" b="1" i="1" dirty="0" smtClean="0">
                <a:solidFill>
                  <a:srgbClr val="000000"/>
                </a:solidFill>
              </a:rPr>
              <a:t>);	</a:t>
            </a:r>
            <a:r>
              <a:rPr lang="en-US" sz="1400" b="1" i="1" dirty="0">
                <a:solidFill>
                  <a:srgbClr val="3F7F5F"/>
                </a:solidFill>
              </a:rPr>
              <a:t> </a:t>
            </a:r>
            <a:r>
              <a:rPr lang="en-US" sz="1400" b="1" i="1" dirty="0" smtClean="0">
                <a:solidFill>
                  <a:srgbClr val="3F7F5F"/>
                </a:solidFill>
              </a:rPr>
              <a:t>	// </a:t>
            </a:r>
            <a:r>
              <a:rPr lang="en-US" sz="1400" i="1" dirty="0">
                <a:solidFill>
                  <a:srgbClr val="3F7F5F"/>
                </a:solidFill>
              </a:rPr>
              <a:t>The compiler </a:t>
            </a:r>
            <a:r>
              <a:rPr lang="en-US" sz="1400" b="1" i="1" dirty="0">
                <a:solidFill>
                  <a:srgbClr val="3F7F5F"/>
                </a:solidFill>
              </a:rPr>
              <a:t>generates</a:t>
            </a:r>
            <a:r>
              <a:rPr lang="en-US" sz="1400" i="1" dirty="0">
                <a:solidFill>
                  <a:srgbClr val="3F7F5F"/>
                </a:solidFill>
              </a:rPr>
              <a:t> a class </a:t>
            </a:r>
            <a:r>
              <a:rPr lang="en-US" sz="1400" b="1" i="1" dirty="0">
                <a:solidFill>
                  <a:srgbClr val="3F7F5F"/>
                </a:solidFill>
              </a:rPr>
              <a:t>MyPair&lt;char&gt;</a:t>
            </a:r>
            <a:r>
              <a:rPr lang="en-US" sz="1400" i="1" dirty="0">
                <a:solidFill>
                  <a:srgbClr val="3F7F5F"/>
                </a:solidFill>
              </a:rPr>
              <a:t> for you!</a:t>
            </a:r>
            <a:endParaRPr lang="en-US" sz="1400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i="1" dirty="0" smtClean="0"/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</a:rPr>
              <a:t>   std</a:t>
            </a:r>
            <a:r>
              <a:rPr lang="en-US" sz="1400" i="1" dirty="0">
                <a:solidFill>
                  <a:srgbClr val="000000"/>
                </a:solidFill>
              </a:rPr>
              <a:t>::cout &lt;&lt; intPair.max() &lt;&lt; std::</a:t>
            </a:r>
            <a:r>
              <a:rPr lang="en-US" sz="1400" b="1" i="1" dirty="0">
                <a:solidFill>
                  <a:srgbClr val="642880"/>
                </a:solidFill>
              </a:rPr>
              <a:t>endl</a:t>
            </a:r>
            <a:r>
              <a:rPr lang="en-US" sz="1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0000"/>
                </a:solidFill>
              </a:rPr>
              <a:t>    std</a:t>
            </a:r>
            <a:r>
              <a:rPr lang="en-US" sz="1400" i="1" dirty="0">
                <a:solidFill>
                  <a:srgbClr val="000000"/>
                </a:solidFill>
              </a:rPr>
              <a:t>::cout &lt;&lt; doublePair.max() &lt;&lt; std::</a:t>
            </a:r>
            <a:r>
              <a:rPr lang="en-US" sz="1400" b="1" i="1" dirty="0">
                <a:solidFill>
                  <a:srgbClr val="642880"/>
                </a:solidFill>
              </a:rPr>
              <a:t>endl</a:t>
            </a:r>
            <a:r>
              <a:rPr lang="en-US" sz="1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0000"/>
                </a:solidFill>
              </a:rPr>
              <a:t>    std</a:t>
            </a:r>
            <a:r>
              <a:rPr lang="en-US" sz="1400" i="1" dirty="0">
                <a:solidFill>
                  <a:srgbClr val="000000"/>
                </a:solidFill>
              </a:rPr>
              <a:t>::cout &lt;&lt; charPair.max() &lt;&lt; std::</a:t>
            </a:r>
            <a:r>
              <a:rPr lang="en-US" sz="1400" b="1" i="1" dirty="0">
                <a:solidFill>
                  <a:srgbClr val="642880"/>
                </a:solidFill>
              </a:rPr>
              <a:t>endl</a:t>
            </a:r>
            <a:r>
              <a:rPr lang="en-US" sz="1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b="1" i="1" dirty="0" smtClean="0">
                <a:solidFill>
                  <a:srgbClr val="7F0055"/>
                </a:solidFill>
              </a:rPr>
              <a:t>    return</a:t>
            </a:r>
            <a:r>
              <a:rPr lang="en-US" sz="1400" b="1" i="1" dirty="0" smtClean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000000"/>
                </a:solidFill>
              </a:rPr>
              <a:t>0;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0000"/>
                </a:solidFill>
              </a:rPr>
              <a:t>}</a:t>
            </a:r>
            <a:endParaRPr lang="en-US" sz="1400" i="1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sz="2400" dirty="0" smtClean="0"/>
              <a:t>Class Templates </a:t>
            </a:r>
            <a:r>
              <a:rPr lang="en-US" sz="2400" i="1" dirty="0" smtClean="0"/>
              <a:t>– contd.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0211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Error handling. Compare strategies: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1900" dirty="0" smtClean="0"/>
              <a:t>Return codes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1900" dirty="0" smtClean="0"/>
              <a:t>Exceptions</a:t>
            </a:r>
            <a:endParaRPr lang="en-US" sz="1900" dirty="0"/>
          </a:p>
          <a:p>
            <a:pPr marL="548640" lvl="2" indent="0">
              <a:buNone/>
            </a:pPr>
            <a:endParaRPr lang="en-US" sz="14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i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sz="2400" dirty="0" smtClean="0"/>
              <a:t>C++ fundamentals. Exceptions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68657" y="3520282"/>
            <a:ext cx="2606685" cy="476250"/>
            <a:chOff x="5105400" y="1981200"/>
            <a:chExt cx="2606685" cy="476250"/>
          </a:xfrm>
        </p:grpSpPr>
        <p:pic>
          <p:nvPicPr>
            <p:cNvPr id="12" name="Picture 11" descr="home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5400" y="1981200"/>
              <a:ext cx="582083" cy="4762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715000" y="2057400"/>
              <a:ext cx="1997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More on exceptions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501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8315" y="1268414"/>
            <a:ext cx="8207375" cy="4979986"/>
          </a:xfrm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Pros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Matches the underlying technology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Easy to create or comprehend, especially for small systems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Easy to derive directly from user requirements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(? pro/con)</a:t>
            </a:r>
            <a:r>
              <a:rPr lang="en-US" sz="2000" dirty="0" smtClean="0"/>
              <a:t> Supported by modern object-oriented and (some) functional languages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Cons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No direct way to communicate the relation (and consistency) between data and procedures/functions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Basic reusability unit is </a:t>
            </a:r>
            <a:r>
              <a:rPr lang="en-US" sz="2000" b="1" i="1" dirty="0" smtClean="0"/>
              <a:t>function</a:t>
            </a:r>
            <a:r>
              <a:rPr lang="en-US" sz="2000" dirty="0" smtClean="0"/>
              <a:t> which is not very stable and is prone to frequent changes for both requirement and technical reasons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Does not reflect correctly the </a:t>
            </a:r>
            <a:r>
              <a:rPr lang="en-US" sz="2000" b="1" i="1" dirty="0" smtClean="0"/>
              <a:t>real world</a:t>
            </a:r>
            <a:r>
              <a:rPr lang="en-US" sz="2000" dirty="0" smtClean="0"/>
              <a:t>, which is made of </a:t>
            </a:r>
            <a:r>
              <a:rPr lang="en-US" sz="2000" b="1" i="1" dirty="0" smtClean="0"/>
              <a:t>interacting entities</a:t>
            </a:r>
            <a:r>
              <a:rPr lang="en-US" sz="2000" dirty="0" smtClean="0"/>
              <a:t>, not </a:t>
            </a:r>
            <a:r>
              <a:rPr lang="en-US" sz="2000" b="1" i="1" dirty="0" smtClean="0"/>
              <a:t>separate</a:t>
            </a:r>
            <a:r>
              <a:rPr lang="en-US" sz="2000" dirty="0" smtClean="0"/>
              <a:t> activities and data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Paradigms</a:t>
            </a:r>
            <a:br>
              <a:rPr lang="en-US" dirty="0" smtClean="0"/>
            </a:br>
            <a:r>
              <a:rPr lang="en-US" sz="2400" dirty="0" smtClean="0"/>
              <a:t>Imperative Programming – Pros &amp; Cons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07375" cy="2514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i="1" dirty="0" smtClean="0"/>
              <a:t>Unofficially: "Style of programming that is </a:t>
            </a:r>
            <a:r>
              <a:rPr lang="en-US" sz="2200" b="1" i="1" dirty="0" smtClean="0"/>
              <a:t>not</a:t>
            </a:r>
            <a:r>
              <a:rPr lang="en-US" sz="2200" i="1" dirty="0" smtClean="0"/>
              <a:t> imperative"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i="1" dirty="0" smtClean="0"/>
              <a:t>“In computer science, declarative programming is a programming paradigm, a style of building the structure and elements of computer programs, that expresses the </a:t>
            </a:r>
            <a:r>
              <a:rPr lang="en-US" sz="2200" b="1" i="1" dirty="0" smtClean="0"/>
              <a:t>logic</a:t>
            </a:r>
            <a:r>
              <a:rPr lang="en-US" sz="2200" i="1" dirty="0" smtClean="0"/>
              <a:t> of a computation </a:t>
            </a:r>
            <a:r>
              <a:rPr lang="en-US" sz="2200" b="1" i="1" dirty="0" smtClean="0"/>
              <a:t>without</a:t>
            </a:r>
            <a:r>
              <a:rPr lang="en-US" sz="2200" i="1" dirty="0" smtClean="0"/>
              <a:t> describing its </a:t>
            </a:r>
            <a:r>
              <a:rPr lang="en-US" sz="2200" b="1" i="1" dirty="0" smtClean="0"/>
              <a:t>control flow</a:t>
            </a:r>
            <a:r>
              <a:rPr lang="en-US" sz="2200" i="1" dirty="0" smtClean="0"/>
              <a:t>.”</a:t>
            </a:r>
            <a:r>
              <a:rPr lang="bg-BG" sz="2200" i="1" dirty="0" smtClean="0"/>
              <a:t> - </a:t>
            </a:r>
            <a:r>
              <a:rPr lang="en-US" sz="2200" i="1" dirty="0" smtClean="0"/>
              <a:t>Wikipedia</a:t>
            </a:r>
          </a:p>
          <a:p>
            <a:pPr algn="just">
              <a:buFont typeface="Wingdings" pitchFamily="2" charset="2"/>
              <a:buChar char="Ø"/>
            </a:pPr>
            <a:r>
              <a:rPr lang="bg-BG" sz="2200" i="1" dirty="0" smtClean="0"/>
              <a:t>“</a:t>
            </a:r>
            <a:r>
              <a:rPr lang="en-US" sz="2200" i="1" dirty="0" smtClean="0"/>
              <a:t>A program that describes </a:t>
            </a:r>
            <a:r>
              <a:rPr lang="en-US" sz="2200" b="1" i="1" dirty="0" smtClean="0"/>
              <a:t>what</a:t>
            </a:r>
            <a:r>
              <a:rPr lang="en-US" sz="2200" i="1" dirty="0" smtClean="0"/>
              <a:t> computation should be performed and not </a:t>
            </a:r>
            <a:r>
              <a:rPr lang="en-US" sz="2200" b="1" i="1" dirty="0" smtClean="0"/>
              <a:t>how</a:t>
            </a:r>
            <a:r>
              <a:rPr lang="en-US" sz="2200" i="1" dirty="0" smtClean="0"/>
              <a:t> to compute it</a:t>
            </a:r>
            <a:r>
              <a:rPr lang="bg-BG" sz="2200" i="1" dirty="0" smtClean="0"/>
              <a:t>”</a:t>
            </a:r>
            <a:endParaRPr lang="fr-FR" sz="2200" i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Paradigms</a:t>
            </a:r>
            <a:br>
              <a:rPr lang="en-US" dirty="0" smtClean="0"/>
            </a:br>
            <a:r>
              <a:rPr lang="en-US" sz="2400" dirty="0" smtClean="0"/>
              <a:t>Declarative Programming</a:t>
            </a:r>
            <a:endParaRPr lang="en-US" i="1" dirty="0"/>
          </a:p>
        </p:txBody>
      </p:sp>
      <p:pic>
        <p:nvPicPr>
          <p:cNvPr id="9" name="Picture 8" descr="Pound_layer_ca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5613" y="1272186"/>
            <a:ext cx="3152775" cy="2448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07375" cy="5029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i="1" dirty="0" smtClean="0"/>
              <a:t>SQL Example</a:t>
            </a:r>
            <a:endParaRPr lang="fr-FR" sz="1900" b="1" i="1" dirty="0" smtClean="0"/>
          </a:p>
          <a:p>
            <a:pPr lvl="2" algn="just">
              <a:buNone/>
            </a:pPr>
            <a:r>
              <a:rPr lang="fr-FR" b="1" i="1" dirty="0" smtClean="0"/>
              <a:t>SELECT </a:t>
            </a:r>
            <a:r>
              <a:rPr lang="fr-FR" i="1" dirty="0" smtClean="0"/>
              <a:t>*</a:t>
            </a:r>
            <a:r>
              <a:rPr lang="fr-FR" b="1" i="1" dirty="0" smtClean="0"/>
              <a:t> </a:t>
            </a:r>
          </a:p>
          <a:p>
            <a:pPr lvl="2" algn="just">
              <a:buNone/>
            </a:pPr>
            <a:r>
              <a:rPr lang="fr-FR" b="1" i="1" dirty="0" smtClean="0"/>
              <a:t>FROM </a:t>
            </a:r>
            <a:r>
              <a:rPr lang="en-US" i="1" dirty="0" smtClean="0"/>
              <a:t>Students</a:t>
            </a:r>
            <a:r>
              <a:rPr lang="fr-FR" i="1" dirty="0" smtClean="0"/>
              <a:t> </a:t>
            </a:r>
          </a:p>
          <a:p>
            <a:pPr lvl="2" algn="just">
              <a:buNone/>
            </a:pPr>
            <a:r>
              <a:rPr lang="fr-FR" b="1" i="1" dirty="0" smtClean="0"/>
              <a:t>WHERE </a:t>
            </a:r>
            <a:r>
              <a:rPr lang="en-US" i="1" dirty="0" smtClean="0"/>
              <a:t>age</a:t>
            </a:r>
            <a:r>
              <a:rPr lang="fr-FR" i="1" dirty="0" smtClean="0"/>
              <a:t> &gt; 35 </a:t>
            </a:r>
          </a:p>
          <a:p>
            <a:pPr lvl="2" algn="just">
              <a:buNone/>
            </a:pPr>
            <a:r>
              <a:rPr lang="fr-FR" b="1" i="1" dirty="0" smtClean="0"/>
              <a:t>ORDER BY</a:t>
            </a:r>
            <a:r>
              <a:rPr lang="fr-FR" i="1" dirty="0" smtClean="0"/>
              <a:t> </a:t>
            </a:r>
            <a:r>
              <a:rPr lang="en-US" i="1" dirty="0" smtClean="0"/>
              <a:t>name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i="1" dirty="0" err="1" smtClean="0"/>
              <a:t>Linq</a:t>
            </a:r>
            <a:endParaRPr lang="en-US" sz="2200" i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i="1" dirty="0" smtClean="0"/>
              <a:t>Functional programming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mtClean="0"/>
              <a:t>Programming Paradigms</a:t>
            </a:r>
            <a:br>
              <a:rPr lang="en-US" smtClean="0"/>
            </a:br>
            <a:r>
              <a:rPr lang="en-US" sz="2400" smtClean="0"/>
              <a:t>Declarative Programming – Examples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07375" cy="2362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Where does it stand? Is it </a:t>
            </a:r>
            <a:r>
              <a:rPr lang="en-US" sz="2200" i="1" dirty="0" smtClean="0"/>
              <a:t>Imperative</a:t>
            </a:r>
            <a:r>
              <a:rPr lang="en-US" sz="2200" dirty="0" smtClean="0"/>
              <a:t>, or </a:t>
            </a:r>
            <a:r>
              <a:rPr lang="en-US" sz="2200" i="1" dirty="0" smtClean="0"/>
              <a:t>Declarative</a:t>
            </a:r>
            <a:r>
              <a:rPr lang="en-US" sz="2200" dirty="0" smtClean="0"/>
              <a:t>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Based on the concept of </a:t>
            </a:r>
            <a:r>
              <a:rPr lang="en-US" sz="2200" b="1" i="1" dirty="0" smtClean="0"/>
              <a:t>objects </a:t>
            </a:r>
            <a:r>
              <a:rPr lang="en-US" sz="2200" dirty="0" smtClean="0"/>
              <a:t>which combine </a:t>
            </a:r>
            <a:r>
              <a:rPr lang="en-US" sz="2200" b="1" i="1" dirty="0" smtClean="0"/>
              <a:t>data </a:t>
            </a:r>
            <a:r>
              <a:rPr lang="en-US" sz="2200" dirty="0" smtClean="0"/>
              <a:t>and </a:t>
            </a:r>
            <a:r>
              <a:rPr lang="en-US" sz="2200" b="1" i="1" dirty="0" smtClean="0"/>
              <a:t>behavior</a:t>
            </a:r>
            <a:endParaRPr lang="en-US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When solving a problem, the primary focus is on </a:t>
            </a:r>
            <a:r>
              <a:rPr lang="en-US" sz="2200" b="1" i="1" dirty="0" smtClean="0"/>
              <a:t>objects</a:t>
            </a:r>
            <a:r>
              <a:rPr lang="en-US" sz="2200" dirty="0" smtClean="0"/>
              <a:t> and their </a:t>
            </a:r>
            <a:r>
              <a:rPr lang="en-US" sz="2200" b="1" i="1" dirty="0" smtClean="0"/>
              <a:t>relations/interactions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Example: a </a:t>
            </a:r>
            <a:r>
              <a:rPr lang="en-US" sz="2200" b="1" i="1" dirty="0" smtClean="0"/>
              <a:t>Car</a:t>
            </a:r>
            <a:r>
              <a:rPr lang="en-US" sz="2200" dirty="0" smtClean="0"/>
              <a:t> </a:t>
            </a:r>
            <a:r>
              <a:rPr lang="en-US" sz="2200" i="1" dirty="0" smtClean="0"/>
              <a:t>has an</a:t>
            </a:r>
            <a:r>
              <a:rPr lang="en-US" sz="2200" dirty="0" smtClean="0"/>
              <a:t> </a:t>
            </a:r>
            <a:r>
              <a:rPr lang="en-US" sz="2200" b="1" i="1" dirty="0" smtClean="0"/>
              <a:t>Engine</a:t>
            </a:r>
            <a:r>
              <a:rPr lang="en-US" sz="2200" dirty="0" smtClean="0"/>
              <a:t>, </a:t>
            </a:r>
            <a:r>
              <a:rPr lang="en-US" sz="2200" b="1" i="1" dirty="0" smtClean="0"/>
              <a:t>Chassis</a:t>
            </a:r>
            <a:r>
              <a:rPr lang="en-US" sz="2200" dirty="0" smtClean="0"/>
              <a:t>, </a:t>
            </a:r>
            <a:r>
              <a:rPr lang="en-US" sz="2200" b="1" i="1" dirty="0" smtClean="0"/>
              <a:t>Wheels</a:t>
            </a:r>
            <a:r>
              <a:rPr lang="en-US" sz="2200" dirty="0" smtClean="0"/>
              <a:t>, … Then </a:t>
            </a:r>
            <a:r>
              <a:rPr lang="en-US" sz="2200" b="1" i="1" dirty="0" smtClean="0"/>
              <a:t>Engine</a:t>
            </a:r>
            <a:r>
              <a:rPr lang="en-US" sz="2200" dirty="0" smtClean="0"/>
              <a:t> itself has </a:t>
            </a:r>
            <a:r>
              <a:rPr lang="en-US" sz="2200" b="1" i="1" dirty="0" smtClean="0"/>
              <a:t>Cylinders</a:t>
            </a:r>
            <a:r>
              <a:rPr lang="en-US" sz="2200" dirty="0" smtClean="0"/>
              <a:t>, </a:t>
            </a:r>
            <a:r>
              <a:rPr lang="en-US" sz="2200" b="1" i="1" dirty="0" smtClean="0"/>
              <a:t>Sensors</a:t>
            </a:r>
            <a:r>
              <a:rPr lang="en-US" sz="2200" dirty="0" smtClean="0"/>
              <a:t>, etc.</a:t>
            </a:r>
            <a:endParaRPr lang="en-US" sz="2200" b="1" i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Paradigms</a:t>
            </a:r>
            <a:br>
              <a:rPr lang="en-US" dirty="0" smtClean="0"/>
            </a:br>
            <a:r>
              <a:rPr lang="en-US" sz="2400" dirty="0" smtClean="0"/>
              <a:t>Object-Oriented Programming – Intro</a:t>
            </a:r>
            <a:endParaRPr lang="en-US" dirty="0"/>
          </a:p>
        </p:txBody>
      </p:sp>
      <p:pic>
        <p:nvPicPr>
          <p:cNvPr id="6" name="Picture 5" descr="DukeLearn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0541" y="3657600"/>
            <a:ext cx="2042919" cy="25902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22691</TotalTime>
  <Words>3774</Words>
  <Application>Microsoft Office PowerPoint</Application>
  <PresentationFormat>On-screen Show (4:3)</PresentationFormat>
  <Paragraphs>525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Bookman Old Style</vt:lpstr>
      <vt:lpstr>Calibri</vt:lpstr>
      <vt:lpstr>Century</vt:lpstr>
      <vt:lpstr>Consolas</vt:lpstr>
      <vt:lpstr>Gill Sans MT</vt:lpstr>
      <vt:lpstr>Times New Roman</vt:lpstr>
      <vt:lpstr>Wingdings</vt:lpstr>
      <vt:lpstr>Wingdings 3</vt:lpstr>
      <vt:lpstr>Origin</vt:lpstr>
      <vt:lpstr>OOP and UML Fundamentals C++ OOP Aspects</vt:lpstr>
      <vt:lpstr>Programming Paradigms</vt:lpstr>
      <vt:lpstr>Programming Paradigms Imperative Programming – Introduction</vt:lpstr>
      <vt:lpstr>Programming Paradigms Imperative Programming – contd.</vt:lpstr>
      <vt:lpstr>Programming Paradigms Imperative Programming – Procedural</vt:lpstr>
      <vt:lpstr>Programming Paradigms Imperative Programming – Pros &amp; Cons</vt:lpstr>
      <vt:lpstr>Programming Paradigms Declarative Programming</vt:lpstr>
      <vt:lpstr>Programming Paradigms Declarative Programming – Examples</vt:lpstr>
      <vt:lpstr>Programming Paradigms Object-Oriented Programming – Intro</vt:lpstr>
      <vt:lpstr>Programming Paradigms Object-Oriented Programming – Pros &amp; Cons</vt:lpstr>
      <vt:lpstr>Object-Oriented Programming Fundamentals</vt:lpstr>
      <vt:lpstr>Object Oriented Programming Introduction</vt:lpstr>
      <vt:lpstr>Object Oriented Programming Objects &amp; Classes. UML Class diagrams</vt:lpstr>
      <vt:lpstr>Object Oriented Programming Objects &amp; Classes – Access Modifiers</vt:lpstr>
      <vt:lpstr>Object Oriented Programming Objects &amp; Classes in C++</vt:lpstr>
      <vt:lpstr>Object Oriented Programming C++ fundamentals. Default arguments. Overloading</vt:lpstr>
      <vt:lpstr>Object Oriented Programming Objects &amp; Classes. Constructors</vt:lpstr>
      <vt:lpstr>Object Oriented Programming Objects &amp; Classes. Destructors</vt:lpstr>
      <vt:lpstr>Object Oriented Programming Constructors &amp; Destructors – Live Exercise</vt:lpstr>
      <vt:lpstr>Object Oriented Programming Constructors &amp; Destructors – Order Explanation</vt:lpstr>
      <vt:lpstr>Object Oriented Programming Constructors &amp; Destructors – Copy Constructor</vt:lpstr>
      <vt:lpstr>Object Oriented Programming Constructors &amp; Destructors – Temporary Objects (C++)</vt:lpstr>
      <vt:lpstr>Object Oriented Programming Temporary Objects – Exercises</vt:lpstr>
      <vt:lpstr>Object-Oriented Programming Encapsulation</vt:lpstr>
      <vt:lpstr>Object Oriented Programming Encapsulation – Why &amp; How</vt:lpstr>
      <vt:lpstr>Object Oriented Programming Encapsulation – Interfaces. Best Practices</vt:lpstr>
      <vt:lpstr>Object-Oriented Programming Object Relations &amp; Interactions</vt:lpstr>
      <vt:lpstr>Object Oriented Programming Object Relations</vt:lpstr>
      <vt:lpstr>Object Oriented Programming Instance-level relations: Overview</vt:lpstr>
      <vt:lpstr>Object Oriented Programming Instance-level relations: Composition</vt:lpstr>
      <vt:lpstr>Object Oriented Programming Instance-level relations: Aggregation</vt:lpstr>
      <vt:lpstr>Object Oriented Programming Instance-level relations: Association</vt:lpstr>
      <vt:lpstr>Object Oriented Programming Instance-level relations. Discussion</vt:lpstr>
      <vt:lpstr>Object-Oriented Programming Inheritance &amp; Generalization</vt:lpstr>
      <vt:lpstr>Object Oriented Programming Inheritance, Subtyping, Generalization – Fundamentals</vt:lpstr>
      <vt:lpstr>Object Oriented Programming Inheritance, Subtyping, Generalization – contd.</vt:lpstr>
      <vt:lpstr>Object Oriented Programming Inheritance/Generalization – Exercises</vt:lpstr>
      <vt:lpstr>Object Oriented Programming Composition or Inheritance? Liskov Substitution Principle</vt:lpstr>
      <vt:lpstr>Object Oriented Programming Multiple Inheritance</vt:lpstr>
      <vt:lpstr>Object Oriented Programming Multiple Inheritance – Dangers</vt:lpstr>
      <vt:lpstr>Object Oriented Programming Interfaces – Revisited</vt:lpstr>
      <vt:lpstr>Object Oriented Programming Interface Segregation Principle. Program to Interfaces</vt:lpstr>
      <vt:lpstr>Object-Oriented Programming Polymorphism</vt:lpstr>
      <vt:lpstr>Object Oriented Programming Polymorphism – Definition</vt:lpstr>
      <vt:lpstr>Object Oriented Programming Polymorphism – How-to (C++)</vt:lpstr>
      <vt:lpstr>Object Oriented Programming Polymorphism – Example (UML Class Diagram)</vt:lpstr>
      <vt:lpstr>Object Oriented Programming Polymorphism – UML Sequence Diagrams (briefly)</vt:lpstr>
      <vt:lpstr>Object-Oriented Programming Abstractions</vt:lpstr>
      <vt:lpstr>Object Oriented Programming What is "Abstraction"?</vt:lpstr>
      <vt:lpstr>Object-Oriented Programming Genericity (Templates)</vt:lpstr>
      <vt:lpstr>Object Oriented Programming Templates – Intro</vt:lpstr>
      <vt:lpstr>Object Oriented Programming Function Templates</vt:lpstr>
      <vt:lpstr>Object Oriented Programming Class Templates</vt:lpstr>
      <vt:lpstr>Object Oriented Programming Class Templates – contd.</vt:lpstr>
      <vt:lpstr>Object Oriented Programming C++ fundamentals. 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Development for Modern OS Execution Environments</dc:title>
  <dc:creator>Genchev, Ivaylo Simeonov (I.)</dc:creator>
  <cp:lastModifiedBy>Genchev, Ivaylo Simeonov (I.)</cp:lastModifiedBy>
  <cp:revision>1140</cp:revision>
  <cp:lastPrinted>2017-06-21T14:17:37Z</cp:lastPrinted>
  <dcterms:created xsi:type="dcterms:W3CDTF">2006-08-16T00:00:00Z</dcterms:created>
  <dcterms:modified xsi:type="dcterms:W3CDTF">2018-12-19T11:59:01Z</dcterms:modified>
</cp:coreProperties>
</file>