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0"/>
  </p:notesMasterIdLst>
  <p:sldIdLst>
    <p:sldId id="284" r:id="rId2"/>
    <p:sldId id="289" r:id="rId3"/>
    <p:sldId id="290" r:id="rId4"/>
    <p:sldId id="291" r:id="rId5"/>
    <p:sldId id="292" r:id="rId6"/>
    <p:sldId id="293" r:id="rId7"/>
    <p:sldId id="294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B5D"/>
    <a:srgbClr val="85C23C"/>
    <a:srgbClr val="D85841"/>
    <a:srgbClr val="EDE433"/>
    <a:srgbClr val="000000"/>
    <a:srgbClr val="9ACC5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62" autoAdjust="0"/>
    <p:restoredTop sz="88282" autoAdjust="0"/>
  </p:normalViewPr>
  <p:slideViewPr>
    <p:cSldViewPr snapToGrid="0">
      <p:cViewPr varScale="1">
        <p:scale>
          <a:sx n="100" d="100"/>
          <a:sy n="100" d="100"/>
        </p:scale>
        <p:origin x="1350" y="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6534"/>
    </p:cViewPr>
  </p:sorterViewPr>
  <p:notesViewPr>
    <p:cSldViewPr snapToGrid="0">
      <p:cViewPr varScale="1">
        <p:scale>
          <a:sx n="54" d="100"/>
          <a:sy n="54" d="100"/>
        </p:scale>
        <p:origin x="200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147E4-5C00-4CC3-BF74-560249838E12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DDDE4-9187-44B0-97DD-18729EC05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21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PWM mode the timer controls the output of 1 or more output channels. When the counter value reaches 0, maximum or a </a:t>
            </a:r>
            <a:r>
              <a:rPr lang="en-US" b="1" dirty="0" smtClean="0"/>
              <a:t>compare value </a:t>
            </a:r>
            <a:r>
              <a:rPr lang="en-US" dirty="0" smtClean="0"/>
              <a:t>defined for each channel, the output value of the channel can be changed. Various configuration options define which events change the value and how it is changed.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DDDE4-9187-44B0-97DD-18729EC05F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50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17"/>
            <a:ext cx="12154139" cy="68324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5099"/>
            <a:ext cx="11360785" cy="1123707"/>
          </a:xfrm>
        </p:spPr>
        <p:txBody>
          <a:bodyPr anchor="b">
            <a:normAutofit/>
          </a:bodyPr>
          <a:lstStyle>
            <a:lvl1pPr algn="r">
              <a:defRPr sz="36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288806"/>
            <a:ext cx="11360785" cy="63524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92465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802" y="6053069"/>
            <a:ext cx="2402393" cy="678792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 userDrawn="1"/>
        </p:nvSpPr>
        <p:spPr>
          <a:xfrm>
            <a:off x="190500" y="6392465"/>
            <a:ext cx="1809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Visteon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0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1371600"/>
            <a:ext cx="5486400" cy="48053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1900" y="1371600"/>
            <a:ext cx="5486400" cy="480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2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188913"/>
            <a:ext cx="10058400" cy="804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1371600"/>
            <a:ext cx="54864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" y="2195512"/>
            <a:ext cx="548640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2181" y="1371600"/>
            <a:ext cx="5513419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2181" y="2195512"/>
            <a:ext cx="5513419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23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229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Key Messages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68300" y="1397000"/>
            <a:ext cx="3695700" cy="26543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/>
          </p:nvPr>
        </p:nvSpPr>
        <p:spPr>
          <a:xfrm>
            <a:off x="368300" y="4330700"/>
            <a:ext cx="3695700" cy="1600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8089900" y="1397000"/>
            <a:ext cx="3695700" cy="26543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4241800" y="1397000"/>
            <a:ext cx="3695700" cy="26543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241800" y="4330700"/>
            <a:ext cx="3695700" cy="1600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089900" y="4330700"/>
            <a:ext cx="3695700" cy="1600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45926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Key Messages with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312418" y="1238337"/>
            <a:ext cx="1803400" cy="1295226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/>
          </p:nvPr>
        </p:nvSpPr>
        <p:spPr>
          <a:xfrm>
            <a:off x="527050" y="2959100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9014968" y="1238337"/>
            <a:ext cx="1803400" cy="1295226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5185918" y="1238337"/>
            <a:ext cx="1803400" cy="1295226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400550" y="2959100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229600" y="2959100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527050" y="3767431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4"/>
          </p:nvPr>
        </p:nvSpPr>
        <p:spPr>
          <a:xfrm>
            <a:off x="4400550" y="3767431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5"/>
          </p:nvPr>
        </p:nvSpPr>
        <p:spPr>
          <a:xfrm>
            <a:off x="8229600" y="3767431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527050" y="4575762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7"/>
          </p:nvPr>
        </p:nvSpPr>
        <p:spPr>
          <a:xfrm>
            <a:off x="4400550" y="4575762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>
          <a:xfrm>
            <a:off x="8229600" y="4575762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9"/>
          </p:nvPr>
        </p:nvSpPr>
        <p:spPr>
          <a:xfrm>
            <a:off x="527050" y="5384093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0"/>
          </p:nvPr>
        </p:nvSpPr>
        <p:spPr>
          <a:xfrm>
            <a:off x="4400550" y="5384093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8229600" y="5384093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574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B6FB6F8-9286-4034-9F49-2B746BE500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95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096000" cy="68580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9200" y="1003300"/>
            <a:ext cx="5486400" cy="5001419"/>
          </a:xfrm>
        </p:spPr>
        <p:txBody>
          <a:bodyPr anchor="ctr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483350"/>
            <a:ext cx="1371600" cy="365125"/>
          </a:xfrm>
        </p:spPr>
        <p:txBody>
          <a:bodyPr/>
          <a:lstStyle>
            <a:lvl1pPr algn="l">
              <a:defRPr/>
            </a:lvl1pPr>
          </a:lstStyle>
          <a:p>
            <a:fld id="{CB6FB6F8-9286-4034-9F49-2B746BE500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16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Bulleted Text on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096000" cy="68580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9200" y="1003300"/>
            <a:ext cx="5486400" cy="5001419"/>
          </a:xfrm>
        </p:spPr>
        <p:txBody>
          <a:bodyPr anchor="ctr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461125"/>
            <a:ext cx="157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CB6FB6F8-9286-4034-9F49-2B746BE500D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462911"/>
            <a:ext cx="1308101" cy="2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561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1" r="4158" b="27068"/>
          <a:stretch/>
        </p:blipFill>
        <p:spPr>
          <a:xfrm>
            <a:off x="-1" y="1314452"/>
            <a:ext cx="12192001" cy="55435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75" y="1273481"/>
            <a:ext cx="3822049" cy="75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0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0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6891" b="29758"/>
          <a:stretch/>
        </p:blipFill>
        <p:spPr>
          <a:xfrm>
            <a:off x="4238171" y="3009902"/>
            <a:ext cx="7953829" cy="3845717"/>
          </a:xfrm>
          <a:prstGeom prst="rect">
            <a:avLst/>
          </a:prstGeom>
        </p:spPr>
      </p:pic>
      <p:sp>
        <p:nvSpPr>
          <p:cNvPr id="4" name="Freeform 3"/>
          <p:cNvSpPr/>
          <p:nvPr userDrawn="1"/>
        </p:nvSpPr>
        <p:spPr bwMode="white">
          <a:xfrm>
            <a:off x="5885260" y="6431759"/>
            <a:ext cx="423862" cy="431006"/>
          </a:xfrm>
          <a:custGeom>
            <a:avLst/>
            <a:gdLst>
              <a:gd name="connsiteX0" fmla="*/ 0 w 421481"/>
              <a:gd name="connsiteY0" fmla="*/ 357187 h 364331"/>
              <a:gd name="connsiteX1" fmla="*/ 0 w 421481"/>
              <a:gd name="connsiteY1" fmla="*/ 85725 h 364331"/>
              <a:gd name="connsiteX2" fmla="*/ 214312 w 421481"/>
              <a:gd name="connsiteY2" fmla="*/ 0 h 364331"/>
              <a:gd name="connsiteX3" fmla="*/ 409575 w 421481"/>
              <a:gd name="connsiteY3" fmla="*/ 9525 h 364331"/>
              <a:gd name="connsiteX4" fmla="*/ 421481 w 421481"/>
              <a:gd name="connsiteY4" fmla="*/ 233362 h 364331"/>
              <a:gd name="connsiteX5" fmla="*/ 404812 w 421481"/>
              <a:gd name="connsiteY5" fmla="*/ 309562 h 364331"/>
              <a:gd name="connsiteX6" fmla="*/ 240506 w 421481"/>
              <a:gd name="connsiteY6" fmla="*/ 333375 h 364331"/>
              <a:gd name="connsiteX7" fmla="*/ 57150 w 421481"/>
              <a:gd name="connsiteY7" fmla="*/ 364331 h 364331"/>
              <a:gd name="connsiteX8" fmla="*/ 0 w 421481"/>
              <a:gd name="connsiteY8" fmla="*/ 357187 h 364331"/>
              <a:gd name="connsiteX0" fmla="*/ 0 w 421481"/>
              <a:gd name="connsiteY0" fmla="*/ 369093 h 369093"/>
              <a:gd name="connsiteX1" fmla="*/ 0 w 421481"/>
              <a:gd name="connsiteY1" fmla="*/ 85725 h 369093"/>
              <a:gd name="connsiteX2" fmla="*/ 214312 w 421481"/>
              <a:gd name="connsiteY2" fmla="*/ 0 h 369093"/>
              <a:gd name="connsiteX3" fmla="*/ 409575 w 421481"/>
              <a:gd name="connsiteY3" fmla="*/ 9525 h 369093"/>
              <a:gd name="connsiteX4" fmla="*/ 421481 w 421481"/>
              <a:gd name="connsiteY4" fmla="*/ 233362 h 369093"/>
              <a:gd name="connsiteX5" fmla="*/ 404812 w 421481"/>
              <a:gd name="connsiteY5" fmla="*/ 309562 h 369093"/>
              <a:gd name="connsiteX6" fmla="*/ 240506 w 421481"/>
              <a:gd name="connsiteY6" fmla="*/ 333375 h 369093"/>
              <a:gd name="connsiteX7" fmla="*/ 57150 w 421481"/>
              <a:gd name="connsiteY7" fmla="*/ 364331 h 369093"/>
              <a:gd name="connsiteX8" fmla="*/ 0 w 421481"/>
              <a:gd name="connsiteY8" fmla="*/ 369093 h 369093"/>
              <a:gd name="connsiteX0" fmla="*/ 0 w 421481"/>
              <a:gd name="connsiteY0" fmla="*/ 364330 h 364331"/>
              <a:gd name="connsiteX1" fmla="*/ 0 w 421481"/>
              <a:gd name="connsiteY1" fmla="*/ 85725 h 364331"/>
              <a:gd name="connsiteX2" fmla="*/ 214312 w 421481"/>
              <a:gd name="connsiteY2" fmla="*/ 0 h 364331"/>
              <a:gd name="connsiteX3" fmla="*/ 409575 w 421481"/>
              <a:gd name="connsiteY3" fmla="*/ 9525 h 364331"/>
              <a:gd name="connsiteX4" fmla="*/ 421481 w 421481"/>
              <a:gd name="connsiteY4" fmla="*/ 233362 h 364331"/>
              <a:gd name="connsiteX5" fmla="*/ 404812 w 421481"/>
              <a:gd name="connsiteY5" fmla="*/ 309562 h 364331"/>
              <a:gd name="connsiteX6" fmla="*/ 240506 w 421481"/>
              <a:gd name="connsiteY6" fmla="*/ 333375 h 364331"/>
              <a:gd name="connsiteX7" fmla="*/ 57150 w 421481"/>
              <a:gd name="connsiteY7" fmla="*/ 364331 h 364331"/>
              <a:gd name="connsiteX8" fmla="*/ 0 w 421481"/>
              <a:gd name="connsiteY8" fmla="*/ 364330 h 364331"/>
              <a:gd name="connsiteX0" fmla="*/ 0 w 421481"/>
              <a:gd name="connsiteY0" fmla="*/ 354805 h 354806"/>
              <a:gd name="connsiteX1" fmla="*/ 0 w 421481"/>
              <a:gd name="connsiteY1" fmla="*/ 76200 h 354806"/>
              <a:gd name="connsiteX2" fmla="*/ 214312 w 421481"/>
              <a:gd name="connsiteY2" fmla="*/ 7144 h 354806"/>
              <a:gd name="connsiteX3" fmla="*/ 409575 w 421481"/>
              <a:gd name="connsiteY3" fmla="*/ 0 h 354806"/>
              <a:gd name="connsiteX4" fmla="*/ 421481 w 421481"/>
              <a:gd name="connsiteY4" fmla="*/ 223837 h 354806"/>
              <a:gd name="connsiteX5" fmla="*/ 404812 w 421481"/>
              <a:gd name="connsiteY5" fmla="*/ 300037 h 354806"/>
              <a:gd name="connsiteX6" fmla="*/ 240506 w 421481"/>
              <a:gd name="connsiteY6" fmla="*/ 323850 h 354806"/>
              <a:gd name="connsiteX7" fmla="*/ 57150 w 421481"/>
              <a:gd name="connsiteY7" fmla="*/ 354806 h 354806"/>
              <a:gd name="connsiteX8" fmla="*/ 0 w 421481"/>
              <a:gd name="connsiteY8" fmla="*/ 354805 h 354806"/>
              <a:gd name="connsiteX0" fmla="*/ 0 w 421481"/>
              <a:gd name="connsiteY0" fmla="*/ 354805 h 354806"/>
              <a:gd name="connsiteX1" fmla="*/ 2381 w 421481"/>
              <a:gd name="connsiteY1" fmla="*/ 85725 h 354806"/>
              <a:gd name="connsiteX2" fmla="*/ 214312 w 421481"/>
              <a:gd name="connsiteY2" fmla="*/ 7144 h 354806"/>
              <a:gd name="connsiteX3" fmla="*/ 409575 w 421481"/>
              <a:gd name="connsiteY3" fmla="*/ 0 h 354806"/>
              <a:gd name="connsiteX4" fmla="*/ 421481 w 421481"/>
              <a:gd name="connsiteY4" fmla="*/ 223837 h 354806"/>
              <a:gd name="connsiteX5" fmla="*/ 404812 w 421481"/>
              <a:gd name="connsiteY5" fmla="*/ 300037 h 354806"/>
              <a:gd name="connsiteX6" fmla="*/ 240506 w 421481"/>
              <a:gd name="connsiteY6" fmla="*/ 323850 h 354806"/>
              <a:gd name="connsiteX7" fmla="*/ 57150 w 421481"/>
              <a:gd name="connsiteY7" fmla="*/ 354806 h 354806"/>
              <a:gd name="connsiteX8" fmla="*/ 0 w 421481"/>
              <a:gd name="connsiteY8" fmla="*/ 354805 h 354806"/>
              <a:gd name="connsiteX0" fmla="*/ 0 w 423862"/>
              <a:gd name="connsiteY0" fmla="*/ 431005 h 431006"/>
              <a:gd name="connsiteX1" fmla="*/ 2381 w 423862"/>
              <a:gd name="connsiteY1" fmla="*/ 161925 h 431006"/>
              <a:gd name="connsiteX2" fmla="*/ 214312 w 423862"/>
              <a:gd name="connsiteY2" fmla="*/ 83344 h 431006"/>
              <a:gd name="connsiteX3" fmla="*/ 423862 w 423862"/>
              <a:gd name="connsiteY3" fmla="*/ 0 h 431006"/>
              <a:gd name="connsiteX4" fmla="*/ 421481 w 423862"/>
              <a:gd name="connsiteY4" fmla="*/ 300037 h 431006"/>
              <a:gd name="connsiteX5" fmla="*/ 404812 w 423862"/>
              <a:gd name="connsiteY5" fmla="*/ 376237 h 431006"/>
              <a:gd name="connsiteX6" fmla="*/ 240506 w 423862"/>
              <a:gd name="connsiteY6" fmla="*/ 400050 h 431006"/>
              <a:gd name="connsiteX7" fmla="*/ 57150 w 423862"/>
              <a:gd name="connsiteY7" fmla="*/ 431006 h 431006"/>
              <a:gd name="connsiteX8" fmla="*/ 0 w 423862"/>
              <a:gd name="connsiteY8" fmla="*/ 431005 h 431006"/>
              <a:gd name="connsiteX0" fmla="*/ 0 w 423862"/>
              <a:gd name="connsiteY0" fmla="*/ 431005 h 431006"/>
              <a:gd name="connsiteX1" fmla="*/ 2381 w 423862"/>
              <a:gd name="connsiteY1" fmla="*/ 161925 h 431006"/>
              <a:gd name="connsiteX2" fmla="*/ 209550 w 423862"/>
              <a:gd name="connsiteY2" fmla="*/ 78582 h 431006"/>
              <a:gd name="connsiteX3" fmla="*/ 423862 w 423862"/>
              <a:gd name="connsiteY3" fmla="*/ 0 h 431006"/>
              <a:gd name="connsiteX4" fmla="*/ 421481 w 423862"/>
              <a:gd name="connsiteY4" fmla="*/ 300037 h 431006"/>
              <a:gd name="connsiteX5" fmla="*/ 404812 w 423862"/>
              <a:gd name="connsiteY5" fmla="*/ 376237 h 431006"/>
              <a:gd name="connsiteX6" fmla="*/ 240506 w 423862"/>
              <a:gd name="connsiteY6" fmla="*/ 400050 h 431006"/>
              <a:gd name="connsiteX7" fmla="*/ 57150 w 423862"/>
              <a:gd name="connsiteY7" fmla="*/ 431006 h 431006"/>
              <a:gd name="connsiteX8" fmla="*/ 0 w 423862"/>
              <a:gd name="connsiteY8" fmla="*/ 431005 h 431006"/>
              <a:gd name="connsiteX0" fmla="*/ 0 w 423862"/>
              <a:gd name="connsiteY0" fmla="*/ 431005 h 431006"/>
              <a:gd name="connsiteX1" fmla="*/ 2381 w 423862"/>
              <a:gd name="connsiteY1" fmla="*/ 161925 h 431006"/>
              <a:gd name="connsiteX2" fmla="*/ 209550 w 423862"/>
              <a:gd name="connsiteY2" fmla="*/ 78582 h 431006"/>
              <a:gd name="connsiteX3" fmla="*/ 423862 w 423862"/>
              <a:gd name="connsiteY3" fmla="*/ 0 h 431006"/>
              <a:gd name="connsiteX4" fmla="*/ 421481 w 423862"/>
              <a:gd name="connsiteY4" fmla="*/ 300037 h 431006"/>
              <a:gd name="connsiteX5" fmla="*/ 419100 w 423862"/>
              <a:gd name="connsiteY5" fmla="*/ 423862 h 431006"/>
              <a:gd name="connsiteX6" fmla="*/ 240506 w 423862"/>
              <a:gd name="connsiteY6" fmla="*/ 400050 h 431006"/>
              <a:gd name="connsiteX7" fmla="*/ 57150 w 423862"/>
              <a:gd name="connsiteY7" fmla="*/ 431006 h 431006"/>
              <a:gd name="connsiteX8" fmla="*/ 0 w 423862"/>
              <a:gd name="connsiteY8" fmla="*/ 431005 h 431006"/>
              <a:gd name="connsiteX0" fmla="*/ 0 w 423862"/>
              <a:gd name="connsiteY0" fmla="*/ 431005 h 431006"/>
              <a:gd name="connsiteX1" fmla="*/ 2381 w 423862"/>
              <a:gd name="connsiteY1" fmla="*/ 161925 h 431006"/>
              <a:gd name="connsiteX2" fmla="*/ 209550 w 423862"/>
              <a:gd name="connsiteY2" fmla="*/ 78582 h 431006"/>
              <a:gd name="connsiteX3" fmla="*/ 423862 w 423862"/>
              <a:gd name="connsiteY3" fmla="*/ 0 h 431006"/>
              <a:gd name="connsiteX4" fmla="*/ 421481 w 423862"/>
              <a:gd name="connsiteY4" fmla="*/ 300037 h 431006"/>
              <a:gd name="connsiteX5" fmla="*/ 419100 w 423862"/>
              <a:gd name="connsiteY5" fmla="*/ 423862 h 431006"/>
              <a:gd name="connsiteX6" fmla="*/ 233362 w 423862"/>
              <a:gd name="connsiteY6" fmla="*/ 414337 h 431006"/>
              <a:gd name="connsiteX7" fmla="*/ 57150 w 423862"/>
              <a:gd name="connsiteY7" fmla="*/ 431006 h 431006"/>
              <a:gd name="connsiteX8" fmla="*/ 0 w 423862"/>
              <a:gd name="connsiteY8" fmla="*/ 431005 h 431006"/>
              <a:gd name="connsiteX0" fmla="*/ 0 w 423862"/>
              <a:gd name="connsiteY0" fmla="*/ 431005 h 431006"/>
              <a:gd name="connsiteX1" fmla="*/ 2381 w 423862"/>
              <a:gd name="connsiteY1" fmla="*/ 161925 h 431006"/>
              <a:gd name="connsiteX2" fmla="*/ 209550 w 423862"/>
              <a:gd name="connsiteY2" fmla="*/ 78582 h 431006"/>
              <a:gd name="connsiteX3" fmla="*/ 423862 w 423862"/>
              <a:gd name="connsiteY3" fmla="*/ 0 h 431006"/>
              <a:gd name="connsiteX4" fmla="*/ 421481 w 423862"/>
              <a:gd name="connsiteY4" fmla="*/ 300037 h 431006"/>
              <a:gd name="connsiteX5" fmla="*/ 419100 w 423862"/>
              <a:gd name="connsiteY5" fmla="*/ 423862 h 431006"/>
              <a:gd name="connsiteX6" fmla="*/ 230981 w 423862"/>
              <a:gd name="connsiteY6" fmla="*/ 426243 h 431006"/>
              <a:gd name="connsiteX7" fmla="*/ 57150 w 423862"/>
              <a:gd name="connsiteY7" fmla="*/ 431006 h 431006"/>
              <a:gd name="connsiteX8" fmla="*/ 0 w 423862"/>
              <a:gd name="connsiteY8" fmla="*/ 431005 h 431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3862" h="431006">
                <a:moveTo>
                  <a:pt x="0" y="431005"/>
                </a:moveTo>
                <a:cubicBezTo>
                  <a:pt x="794" y="341312"/>
                  <a:pt x="1587" y="251618"/>
                  <a:pt x="2381" y="161925"/>
                </a:cubicBezTo>
                <a:lnTo>
                  <a:pt x="209550" y="78582"/>
                </a:lnTo>
                <a:lnTo>
                  <a:pt x="423862" y="0"/>
                </a:lnTo>
                <a:cubicBezTo>
                  <a:pt x="423068" y="100012"/>
                  <a:pt x="422275" y="200025"/>
                  <a:pt x="421481" y="300037"/>
                </a:cubicBezTo>
                <a:cubicBezTo>
                  <a:pt x="420687" y="341312"/>
                  <a:pt x="419894" y="382587"/>
                  <a:pt x="419100" y="423862"/>
                </a:cubicBezTo>
                <a:lnTo>
                  <a:pt x="230981" y="426243"/>
                </a:lnTo>
                <a:lnTo>
                  <a:pt x="57150" y="431006"/>
                </a:lnTo>
                <a:lnTo>
                  <a:pt x="0" y="43100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Key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019803"/>
            <a:ext cx="12192000" cy="8381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1371601"/>
            <a:ext cx="109855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70800" y="6521448"/>
            <a:ext cx="4114800" cy="288927"/>
          </a:xfrm>
        </p:spPr>
        <p:txBody>
          <a:bodyPr/>
          <a:lstStyle>
            <a:lvl1pPr>
              <a:defRPr lang="en-US" sz="900" kern="12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27600" y="6483350"/>
            <a:ext cx="2743200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CB6FB6F8-9286-4034-9F49-2B746BE500D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6010277"/>
            <a:ext cx="12192000" cy="542923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9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Key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019803"/>
            <a:ext cx="12192000" cy="8381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CB6FB6F8-9286-4034-9F49-2B746BE500D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0" y="6019800"/>
            <a:ext cx="12192000" cy="539496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93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on Oran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4" y="1371601"/>
            <a:ext cx="10391775" cy="4057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6FB6F8-9286-4034-9F49-2B746BE500D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462911"/>
            <a:ext cx="1308101" cy="2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7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on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4" y="1371601"/>
            <a:ext cx="10391775" cy="4057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6FB6F8-9286-4034-9F49-2B746BE500D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462911"/>
            <a:ext cx="1308101" cy="2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3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ull pa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6FB6F8-9286-4034-9F49-2B746BE500D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462911"/>
            <a:ext cx="1308101" cy="2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9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1003300"/>
            <a:ext cx="10598149" cy="11176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120900"/>
            <a:ext cx="10598150" cy="68103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732" y="5799069"/>
            <a:ext cx="2402393" cy="6787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52" b="9686"/>
          <a:stretch/>
        </p:blipFill>
        <p:spPr>
          <a:xfrm>
            <a:off x="1785257" y="813556"/>
            <a:ext cx="10406743" cy="605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0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341" y="390592"/>
            <a:ext cx="1399778" cy="39550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187325"/>
            <a:ext cx="10083800" cy="803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1371600"/>
            <a:ext cx="1098550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70800" y="6483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B6FB6F8-9286-4034-9F49-2B746BE500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80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86" r:id="rId2"/>
    <p:sldLayoutId id="2147483702" r:id="rId3"/>
    <p:sldLayoutId id="2147483699" r:id="rId4"/>
    <p:sldLayoutId id="2147483703" r:id="rId5"/>
    <p:sldLayoutId id="2147483695" r:id="rId6"/>
    <p:sldLayoutId id="2147483696" r:id="rId7"/>
    <p:sldLayoutId id="2147483704" r:id="rId8"/>
    <p:sldLayoutId id="2147483687" r:id="rId9"/>
    <p:sldLayoutId id="2147483688" r:id="rId10"/>
    <p:sldLayoutId id="2147483689" r:id="rId11"/>
    <p:sldLayoutId id="2147483690" r:id="rId12"/>
    <p:sldLayoutId id="2147483698" r:id="rId13"/>
    <p:sldLayoutId id="2147483705" r:id="rId14"/>
    <p:sldLayoutId id="2147483691" r:id="rId15"/>
    <p:sldLayoutId id="2147483693" r:id="rId16"/>
    <p:sldLayoutId id="2147483697" r:id="rId17"/>
    <p:sldLayoutId id="2147483694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864" userDrawn="1">
          <p15:clr>
            <a:srgbClr val="F26B43"/>
          </p15:clr>
        </p15:guide>
        <p15:guide id="4" pos="232" userDrawn="1">
          <p15:clr>
            <a:srgbClr val="F26B43"/>
          </p15:clr>
        </p15:guide>
        <p15:guide id="5" orient="horz" pos="3904" userDrawn="1">
          <p15:clr>
            <a:srgbClr val="F26B43"/>
          </p15:clr>
        </p15:guide>
        <p15:guide id="6" orient="horz" pos="632" userDrawn="1">
          <p15:clr>
            <a:srgbClr val="F26B43"/>
          </p15:clr>
        </p15:guide>
        <p15:guide id="7" orient="horz" pos="112" userDrawn="1">
          <p15:clr>
            <a:srgbClr val="F26B43"/>
          </p15:clr>
        </p15:guide>
        <p15:guide id="8" pos="742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PWM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6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PWM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990600"/>
            <a:ext cx="10083800" cy="5572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PWM (</a:t>
            </a:r>
            <a:r>
              <a:rPr lang="en-US" b="1" i="1" dirty="0"/>
              <a:t>P</a:t>
            </a:r>
            <a:r>
              <a:rPr lang="en-US" i="1" dirty="0"/>
              <a:t>ulse </a:t>
            </a:r>
            <a:r>
              <a:rPr lang="en-US" b="1" i="1" dirty="0"/>
              <a:t>w</a:t>
            </a:r>
            <a:r>
              <a:rPr lang="en-US" i="1" dirty="0"/>
              <a:t>idth </a:t>
            </a:r>
            <a:r>
              <a:rPr lang="en-US" b="1" i="1" dirty="0" smtClean="0"/>
              <a:t>m</a:t>
            </a:r>
            <a:r>
              <a:rPr lang="en-US" i="1" dirty="0" smtClean="0"/>
              <a:t>odulation</a:t>
            </a:r>
            <a:r>
              <a:rPr lang="en-US" dirty="0" smtClean="0"/>
              <a:t>) </a:t>
            </a:r>
            <a:r>
              <a:rPr lang="en-US" dirty="0" smtClean="0"/>
              <a:t>- </a:t>
            </a:r>
            <a:r>
              <a:rPr lang="en-US" dirty="0"/>
              <a:t>powerful technique for controlling analog circuits with a microprocessor's digital outputs.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2930834"/>
            <a:ext cx="3867150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2992573"/>
            <a:ext cx="3829050" cy="17716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8300" y="4880472"/>
            <a:ext cx="350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½ of the total voltage =&gt; 6V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467600" y="4880472"/>
            <a:ext cx="350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¾  of the total voltage =&gt; 9V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3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990600"/>
            <a:ext cx="10083800" cy="5186363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US" dirty="0" smtClean="0"/>
              <a:t>Configure hardware timer – hardware timers can count from 0 to a given value, which can trigger events in between. </a:t>
            </a:r>
          </a:p>
          <a:p>
            <a:pPr marL="457200" indent="-457200">
              <a:buAutoNum type="arabicParenR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24531" y="2423710"/>
            <a:ext cx="53762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Prescaler</a:t>
            </a:r>
            <a:r>
              <a:rPr lang="en-US" dirty="0"/>
              <a:t> = </a:t>
            </a:r>
            <a:r>
              <a:rPr lang="en-US" dirty="0"/>
              <a:t>4 - </a:t>
            </a:r>
            <a:r>
              <a:rPr lang="en-US" dirty="0" smtClean="0"/>
              <a:t>specifies </a:t>
            </a:r>
            <a:r>
              <a:rPr lang="en-US" dirty="0"/>
              <a:t>the </a:t>
            </a:r>
            <a:r>
              <a:rPr lang="en-US" dirty="0" err="1"/>
              <a:t>prescaler</a:t>
            </a:r>
            <a:r>
              <a:rPr lang="en-US" dirty="0"/>
              <a:t> value used to divide the TIM </a:t>
            </a:r>
            <a:r>
              <a:rPr lang="en-US" dirty="0" smtClean="0"/>
              <a:t>clock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Period = 1800  </a:t>
            </a:r>
            <a:r>
              <a:rPr lang="en-US" dirty="0" smtClean="0"/>
              <a:t>- to </a:t>
            </a:r>
            <a:r>
              <a:rPr lang="en-US" dirty="0"/>
              <a:t>have an output frequency equal to ~10 KHz, period ~</a:t>
            </a:r>
            <a:r>
              <a:rPr lang="en-US" dirty="0" smtClean="0"/>
              <a:t>100us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ClockDivision</a:t>
            </a:r>
            <a:r>
              <a:rPr lang="en-US" dirty="0"/>
              <a:t> = </a:t>
            </a:r>
            <a:r>
              <a:rPr lang="en-US" dirty="0" smtClean="0"/>
              <a:t>0 – to be seen in datasheet, page 515 and page 559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Counter direction = Up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" y="2423710"/>
            <a:ext cx="55054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52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PWM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878" y="1371600"/>
            <a:ext cx="7722316" cy="415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7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PWM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2) Configure the PWM </a:t>
            </a:r>
            <a:r>
              <a:rPr lang="en-US" dirty="0" smtClean="0"/>
              <a:t>channels – after Timer configuration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3774281"/>
            <a:ext cx="8410575" cy="2076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59" y="2402862"/>
            <a:ext cx="48577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PWM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4643395"/>
            <a:ext cx="11106150" cy="676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" y="1450890"/>
            <a:ext cx="10629900" cy="17811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8300" y="4133850"/>
            <a:ext cx="962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each change of PWM Pulse (</a:t>
            </a:r>
            <a:r>
              <a:rPr lang="en-US" dirty="0" err="1" smtClean="0"/>
              <a:t>sConfig.Pulse</a:t>
            </a:r>
            <a:r>
              <a:rPr lang="en-US" dirty="0" smtClean="0"/>
              <a:t> call this function!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97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PWM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3) Configure GPIO PINS – this function is called from stm32f4xx_hal_tim.c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nd it is implemented in stm32f4xx_hal_msp.c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" y="2700338"/>
            <a:ext cx="54483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5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19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steon Theme">
  <a:themeElements>
    <a:clrScheme name="Visteon Working Color Scheme">
      <a:dk1>
        <a:sysClr val="windowText" lastClr="000000"/>
      </a:dk1>
      <a:lt1>
        <a:sysClr val="window" lastClr="FFFFFF"/>
      </a:lt1>
      <a:dk2>
        <a:srgbClr val="44546A"/>
      </a:dk2>
      <a:lt2>
        <a:srgbClr val="C2C4C5"/>
      </a:lt2>
      <a:accent1>
        <a:srgbClr val="7D9EAD"/>
      </a:accent1>
      <a:accent2>
        <a:srgbClr val="C2C4C5"/>
      </a:accent2>
      <a:accent3>
        <a:srgbClr val="2684AD"/>
      </a:accent3>
      <a:accent4>
        <a:srgbClr val="33626E"/>
      </a:accent4>
      <a:accent5>
        <a:srgbClr val="0C3D60"/>
      </a:accent5>
      <a:accent6>
        <a:srgbClr val="E57200"/>
      </a:accent6>
      <a:hlink>
        <a:srgbClr val="7D9EAD"/>
      </a:hlink>
      <a:folHlink>
        <a:srgbClr val="FAA51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16552</TotalTime>
  <Words>221</Words>
  <Application>Microsoft Office PowerPoint</Application>
  <PresentationFormat>Widescreen</PresentationFormat>
  <Paragraphs>31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Visteon Theme</vt:lpstr>
      <vt:lpstr>PWM</vt:lpstr>
      <vt:lpstr>PWM</vt:lpstr>
      <vt:lpstr>PWM</vt:lpstr>
      <vt:lpstr>PWM</vt:lpstr>
      <vt:lpstr>PWM</vt:lpstr>
      <vt:lpstr>PWM</vt:lpstr>
      <vt:lpstr>PWM</vt:lpstr>
      <vt:lpstr>PowerPoint Presentation</vt:lpstr>
    </vt:vector>
  </TitlesOfParts>
  <Company>Visteon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Kamal, Amna (A.)</dc:creator>
  <cp:lastModifiedBy>Raykov, Krasimir (K.)</cp:lastModifiedBy>
  <cp:revision>241</cp:revision>
  <dcterms:created xsi:type="dcterms:W3CDTF">2016-08-16T10:43:26Z</dcterms:created>
  <dcterms:modified xsi:type="dcterms:W3CDTF">2017-05-26T16:04:11Z</dcterms:modified>
</cp:coreProperties>
</file>