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b="1" kern="100">
                <a:effectLst/>
                <a:latin typeface="Liberation Serif" panose="02020603050405020304" pitchFamily="18" charset="0"/>
                <a:ea typeface="Droid Sans Fallback"/>
                <a:cs typeface="Times New Roman" panose="02020603050405020304" pitchFamily="18" charset="0"/>
              </a:rPr>
              <a:t>Технологии проведения дискуссий. Приемы активного слушания.</a:t>
            </a:r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ru-RU" sz="2000" dirty="0"/>
              <a:t>В современном обществе конструктивный диалог — ключевой навык.</a:t>
            </a:r>
          </a:p>
          <a:p>
            <a:r>
              <a:rPr lang="ru-RU" sz="2000" dirty="0"/>
              <a:t>Дискуссии развивают критическое мышление и социализацию.</a:t>
            </a:r>
          </a:p>
          <a:p>
            <a:r>
              <a:rPr lang="ru-RU" sz="2000" dirty="0"/>
              <a:t>Активное слушание усиливает продуктивность общения.</a:t>
            </a:r>
          </a:p>
          <a:p>
            <a:r>
              <a:rPr lang="ru-RU" sz="2000" dirty="0"/>
              <a:t>Сегодня рассмотрим технологии дискуссий и приёмы активного слушания.</a:t>
            </a:r>
          </a:p>
        </p:txBody>
      </p:sp>
      <p:pic>
        <p:nvPicPr>
          <p:cNvPr id="5" name="Рисунок 4" descr="Изображение выглядит как одежда, человек, стена, в помещени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75FEBD7-390C-82EB-CE20-FCF580CA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28910"/>
            <a:ext cx="5150277" cy="34249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/>
              <a:t>Дебаты — развитие аналитического мышления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Структурированный спор между двумя командами.</a:t>
            </a:r>
          </a:p>
          <a:p>
            <a:r>
              <a:rPr lang="ru-RU" sz="2000" dirty="0"/>
              <a:t>Учат аргументировать, слушать, анализировать.</a:t>
            </a:r>
          </a:p>
          <a:p>
            <a:r>
              <a:rPr lang="ru-RU" sz="2000" dirty="0"/>
              <a:t>Пример: дебаты о школьной форме.</a:t>
            </a:r>
          </a:p>
          <a:p>
            <a:r>
              <a:rPr lang="ru-RU" sz="2000" dirty="0"/>
              <a:t>Полезны в образовании, юриспруденции, бизнесе.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млекопитающее, графическая вставка, мультфиль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5ED80EC-DDC1-8036-4732-DCDFE12392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56" r="9787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Ролевые дискуссии — погружение в проблему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ru-RU" sz="1800" dirty="0"/>
              <a:t>Участники играют социальные роли.</a:t>
            </a:r>
          </a:p>
          <a:p>
            <a:r>
              <a:rPr lang="ru-RU" sz="1800" dirty="0"/>
              <a:t>Пример: обсуждение экологических вопросов от лица компаний и НКО.</a:t>
            </a:r>
          </a:p>
          <a:p>
            <a:r>
              <a:rPr lang="ru-RU" sz="1800" dirty="0"/>
              <a:t>Развивают эмпатию, командную работу, компромисс.</a:t>
            </a:r>
          </a:p>
          <a:p>
            <a:r>
              <a:rPr lang="ru-RU" sz="1800" dirty="0"/>
              <a:t>Используются в школах, социальной работе.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одежда, иллюстрация, аниме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6F7540-60DA-A553-5598-10D0BEE00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97529"/>
            <a:ext cx="5628018" cy="36300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3E5D51-F8E7-4DCA-AAE7-E43895B7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ru-RU" sz="3600"/>
              <a:t>Другие дискуссионные технологии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мебель, одежда, стул, Публичное выступл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F63435-ECA0-2D20-F5F3-6D9468BE3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"/>
          <a:stretch/>
        </p:blipFill>
        <p:spPr>
          <a:xfrm>
            <a:off x="778778" y="532876"/>
            <a:ext cx="2507107" cy="25071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F88CD5-0AE0-43A3-D6A1-5FBC564C7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03" r="7394" b="-5"/>
          <a:stretch/>
        </p:blipFill>
        <p:spPr>
          <a:xfrm>
            <a:off x="3536516" y="532424"/>
            <a:ext cx="2507982" cy="2508009"/>
          </a:xfrm>
          <a:prstGeom prst="rect">
            <a:avLst/>
          </a:prstGeom>
        </p:spPr>
      </p:pic>
      <p:pic>
        <p:nvPicPr>
          <p:cNvPr id="5" name="Рисунок 4" descr="Изображение выглядит как мебель, одежда, человек, ст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F785F01-833F-93EA-C93C-B175430C19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004" r="19995" b="-2"/>
          <a:stretch/>
        </p:blipFill>
        <p:spPr>
          <a:xfrm>
            <a:off x="6259368" y="532433"/>
            <a:ext cx="2507982" cy="2507991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ческая вставка, мультфильм, иллюстрация, рисуно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1182D7-92E0-F68D-C3E9-962F6F2602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232" r="17766" b="-3"/>
          <a:stretch/>
        </p:blipFill>
        <p:spPr>
          <a:xfrm>
            <a:off x="8982219" y="528926"/>
            <a:ext cx="2515016" cy="251500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ru-RU" sz="2000"/>
              <a:t>Круглый стол — равноправный диалог, поиск консенсуса.</a:t>
            </a:r>
          </a:p>
          <a:p>
            <a:r>
              <a:rPr lang="ru-RU" sz="2000"/>
              <a:t>Мозговой штурм — генерация идей без критики.</a:t>
            </a:r>
          </a:p>
          <a:p>
            <a:r>
              <a:rPr lang="ru-RU" sz="2000"/>
              <a:t>Аквариум — обсуждение внутри группы под наблюдением.</a:t>
            </a:r>
          </a:p>
          <a:p>
            <a:r>
              <a:rPr lang="ru-RU" sz="2000"/>
              <a:t>Также: панельные дискуссии, форумы.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100"/>
              <a:t>Активное слушание — основа коммуникации</a:t>
            </a:r>
          </a:p>
        </p:txBody>
      </p:sp>
      <p:sp>
        <p:nvSpPr>
          <p:cNvPr id="34" name="Freeform: Shape 2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иллюстрация, снимок экрана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16B900-CACD-EC37-9AA4-C36F2784FA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3" b="-1"/>
          <a:stretch/>
        </p:blipFill>
        <p:spPr>
          <a:xfrm>
            <a:off x="703182" y="1649997"/>
            <a:ext cx="4777381" cy="338826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Глубокое понимание собеседника.</a:t>
            </a:r>
          </a:p>
          <a:p>
            <a:pPr>
              <a:lnSpc>
                <a:spcPct val="90000"/>
              </a:lnSpc>
            </a:pPr>
            <a:r>
              <a:rPr lang="ru-RU"/>
              <a:t>Создаёт доверие и предотвращает конфликты.</a:t>
            </a:r>
          </a:p>
          <a:p>
            <a:pPr>
              <a:lnSpc>
                <a:spcPct val="90000"/>
              </a:lnSpc>
            </a:pPr>
            <a:r>
              <a:rPr lang="ru-RU"/>
              <a:t>Улучшает качество дискуссий.</a:t>
            </a:r>
          </a:p>
          <a:p>
            <a:pPr>
              <a:lnSpc>
                <a:spcPct val="90000"/>
              </a:lnSpc>
            </a:pPr>
            <a:r>
              <a:rPr lang="ru-RU"/>
              <a:t>Важно в образовании и психологии.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E56A029-D803-47A2-B79C-4527891BE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1D96995-5226-4718-9475-B918D16C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663" y="1467136"/>
            <a:ext cx="4429266" cy="5404512"/>
          </a:xfrm>
          <a:custGeom>
            <a:avLst/>
            <a:gdLst>
              <a:gd name="connsiteX0" fmla="*/ 824338 w 4383631"/>
              <a:gd name="connsiteY0" fmla="*/ 881 h 5404513"/>
              <a:gd name="connsiteX1" fmla="*/ 988232 w 4383631"/>
              <a:gd name="connsiteY1" fmla="*/ 1512 h 5404513"/>
              <a:gd name="connsiteX2" fmla="*/ 2378019 w 4383631"/>
              <a:gd name="connsiteY2" fmla="*/ 394359 h 5404513"/>
              <a:gd name="connsiteX3" fmla="*/ 4005393 w 4383631"/>
              <a:gd name="connsiteY3" fmla="*/ 5010381 h 5404513"/>
              <a:gd name="connsiteX4" fmla="*/ 3668913 w 4383631"/>
              <a:gd name="connsiteY4" fmla="*/ 5403338 h 5404513"/>
              <a:gd name="connsiteX5" fmla="*/ 3667357 w 4383631"/>
              <a:gd name="connsiteY5" fmla="*/ 5404513 h 5404513"/>
              <a:gd name="connsiteX6" fmla="*/ 0 w 4383631"/>
              <a:gd name="connsiteY6" fmla="*/ 5404513 h 5404513"/>
              <a:gd name="connsiteX7" fmla="*/ 0 w 4383631"/>
              <a:gd name="connsiteY7" fmla="*/ 143051 h 5404513"/>
              <a:gd name="connsiteX8" fmla="*/ 193256 w 4383631"/>
              <a:gd name="connsiteY8" fmla="*/ 87176 h 5404513"/>
              <a:gd name="connsiteX9" fmla="*/ 824338 w 4383631"/>
              <a:gd name="connsiteY9" fmla="*/ 881 h 540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83631" h="5404513">
                <a:moveTo>
                  <a:pt x="824338" y="881"/>
                </a:moveTo>
                <a:cubicBezTo>
                  <a:pt x="878770" y="-471"/>
                  <a:pt x="933413" y="-270"/>
                  <a:pt x="988232" y="1512"/>
                </a:cubicBezTo>
                <a:cubicBezTo>
                  <a:pt x="1445852" y="16389"/>
                  <a:pt x="1915763" y="141496"/>
                  <a:pt x="2378019" y="394359"/>
                </a:cubicBezTo>
                <a:cubicBezTo>
                  <a:pt x="4031265" y="1298718"/>
                  <a:pt x="4945843" y="3467048"/>
                  <a:pt x="4005393" y="5010381"/>
                </a:cubicBezTo>
                <a:cubicBezTo>
                  <a:pt x="3906203" y="5173158"/>
                  <a:pt x="3793241" y="5299621"/>
                  <a:pt x="3668913" y="5403338"/>
                </a:cubicBezTo>
                <a:lnTo>
                  <a:pt x="3667357" y="5404513"/>
                </a:lnTo>
                <a:lnTo>
                  <a:pt x="0" y="5404513"/>
                </a:lnTo>
                <a:lnTo>
                  <a:pt x="0" y="143051"/>
                </a:lnTo>
                <a:lnTo>
                  <a:pt x="193256" y="87176"/>
                </a:lnTo>
                <a:cubicBezTo>
                  <a:pt x="398954" y="35580"/>
                  <a:pt x="610013" y="6202"/>
                  <a:pt x="824338" y="881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9" name="Рисунок 8" descr="Изображение выглядит как графическая вставка, рисунок, иллюстрация, Человеческое лиц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1A4D043-DEED-554B-1A29-23985B56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57" r="769" b="1"/>
          <a:stretch/>
        </p:blipFill>
        <p:spPr>
          <a:xfrm>
            <a:off x="-7" y="1676463"/>
            <a:ext cx="4211054" cy="5181530"/>
          </a:xfrm>
          <a:custGeom>
            <a:avLst/>
            <a:gdLst/>
            <a:ahLst/>
            <a:cxnLst/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3" y="5181530"/>
                </a:lnTo>
                <a:lnTo>
                  <a:pt x="0" y="5181530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</p:spPr>
      </p:pic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D7B82C1-B831-4DDE-BDF4-2C767EB49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76470"/>
            <a:ext cx="4211054" cy="5181530"/>
          </a:xfrm>
          <a:custGeom>
            <a:avLst/>
            <a:gdLst>
              <a:gd name="connsiteX0" fmla="*/ 1165310 w 4211054"/>
              <a:gd name="connsiteY0" fmla="*/ 990 h 5181530"/>
              <a:gd name="connsiteX1" fmla="*/ 2418078 w 4211054"/>
              <a:gd name="connsiteY1" fmla="*/ 367333 h 5181530"/>
              <a:gd name="connsiteX2" fmla="*/ 3861693 w 4211054"/>
              <a:gd name="connsiteY2" fmla="*/ 4749397 h 5181530"/>
              <a:gd name="connsiteX3" fmla="*/ 3592887 w 4211054"/>
              <a:gd name="connsiteY3" fmla="*/ 5091022 h 5181530"/>
              <a:gd name="connsiteX4" fmla="*/ 3483152 w 4211054"/>
              <a:gd name="connsiteY4" fmla="*/ 5181530 h 5181530"/>
              <a:gd name="connsiteX5" fmla="*/ 0 w 4211054"/>
              <a:gd name="connsiteY5" fmla="*/ 5181530 h 5181530"/>
              <a:gd name="connsiteX6" fmla="*/ 0 w 4211054"/>
              <a:gd name="connsiteY6" fmla="*/ 5181528 h 5181530"/>
              <a:gd name="connsiteX7" fmla="*/ 2981677 w 4211054"/>
              <a:gd name="connsiteY7" fmla="*/ 5181528 h 5181530"/>
              <a:gd name="connsiteX8" fmla="*/ 3028606 w 4211054"/>
              <a:gd name="connsiteY8" fmla="*/ 5160626 h 5181530"/>
              <a:gd name="connsiteX9" fmla="*/ 3747110 w 4211054"/>
              <a:gd name="connsiteY9" fmla="*/ 4553549 h 5181530"/>
              <a:gd name="connsiteX10" fmla="*/ 2353269 w 4211054"/>
              <a:gd name="connsiteY10" fmla="*/ 527791 h 5181530"/>
              <a:gd name="connsiteX11" fmla="*/ 1162923 w 4211054"/>
              <a:gd name="connsiteY11" fmla="*/ 185179 h 5181530"/>
              <a:gd name="connsiteX12" fmla="*/ 80119 w 4211054"/>
              <a:gd name="connsiteY12" fmla="*/ 399295 h 5181530"/>
              <a:gd name="connsiteX13" fmla="*/ 0 w 4211054"/>
              <a:gd name="connsiteY13" fmla="*/ 438059 h 5181530"/>
              <a:gd name="connsiteX14" fmla="*/ 0 w 4211054"/>
              <a:gd name="connsiteY14" fmla="*/ 251609 h 5181530"/>
              <a:gd name="connsiteX15" fmla="*/ 158783 w 4211054"/>
              <a:gd name="connsiteY15" fmla="*/ 182603 h 5181530"/>
              <a:gd name="connsiteX16" fmla="*/ 1165310 w 4211054"/>
              <a:gd name="connsiteY16" fmla="*/ 990 h 518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11054" h="5181530">
                <a:moveTo>
                  <a:pt x="1165310" y="990"/>
                </a:moveTo>
                <a:cubicBezTo>
                  <a:pt x="1578456" y="12730"/>
                  <a:pt x="2002082" y="129252"/>
                  <a:pt x="2418078" y="367333"/>
                </a:cubicBezTo>
                <a:cubicBezTo>
                  <a:pt x="3905879" y="1218825"/>
                  <a:pt x="4719574" y="3276464"/>
                  <a:pt x="3861693" y="4749397"/>
                </a:cubicBezTo>
                <a:cubicBezTo>
                  <a:pt x="3781266" y="4887488"/>
                  <a:pt x="3691172" y="4998345"/>
                  <a:pt x="3592887" y="5091022"/>
                </a:cubicBezTo>
                <a:lnTo>
                  <a:pt x="3483152" y="5181530"/>
                </a:lnTo>
                <a:lnTo>
                  <a:pt x="0" y="5181530"/>
                </a:lnTo>
                <a:lnTo>
                  <a:pt x="0" y="5181528"/>
                </a:lnTo>
                <a:lnTo>
                  <a:pt x="2981677" y="5181528"/>
                </a:lnTo>
                <a:lnTo>
                  <a:pt x="3028606" y="5160626"/>
                </a:lnTo>
                <a:cubicBezTo>
                  <a:pt x="3311277" y="5028098"/>
                  <a:pt x="3558318" y="4869020"/>
                  <a:pt x="3747110" y="4553549"/>
                </a:cubicBezTo>
                <a:cubicBezTo>
                  <a:pt x="4552598" y="3207566"/>
                  <a:pt x="3769268" y="1316508"/>
                  <a:pt x="2353269" y="527791"/>
                </a:cubicBezTo>
                <a:cubicBezTo>
                  <a:pt x="1957349" y="307263"/>
                  <a:pt x="1554872" y="198154"/>
                  <a:pt x="1162923" y="185179"/>
                </a:cubicBezTo>
                <a:cubicBezTo>
                  <a:pt x="787306" y="172747"/>
                  <a:pt x="421359" y="248602"/>
                  <a:pt x="80119" y="399295"/>
                </a:cubicBezTo>
                <a:lnTo>
                  <a:pt x="0" y="438059"/>
                </a:lnTo>
                <a:lnTo>
                  <a:pt x="0" y="251609"/>
                </a:lnTo>
                <a:lnTo>
                  <a:pt x="158783" y="182603"/>
                </a:lnTo>
                <a:cubicBezTo>
                  <a:pt x="479801" y="54981"/>
                  <a:pt x="818871" y="-8854"/>
                  <a:pt x="1165310" y="990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22EB6291-5B14-4134-B234-BE224349E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59458" y="-13648"/>
            <a:ext cx="4289727" cy="2866417"/>
          </a:xfrm>
          <a:custGeom>
            <a:avLst/>
            <a:gdLst>
              <a:gd name="connsiteX0" fmla="*/ 237339 w 4130517"/>
              <a:gd name="connsiteY0" fmla="*/ 0 h 2806419"/>
              <a:gd name="connsiteX1" fmla="*/ 3997489 w 4130517"/>
              <a:gd name="connsiteY1" fmla="*/ 0 h 2806419"/>
              <a:gd name="connsiteX2" fmla="*/ 4006148 w 4130517"/>
              <a:gd name="connsiteY2" fmla="*/ 24333 h 2806419"/>
              <a:gd name="connsiteX3" fmla="*/ 4130517 w 4130517"/>
              <a:gd name="connsiteY3" fmla="*/ 887307 h 2806419"/>
              <a:gd name="connsiteX4" fmla="*/ 3915925 w 4130517"/>
              <a:gd name="connsiteY4" fmla="*/ 1525677 h 2806419"/>
              <a:gd name="connsiteX5" fmla="*/ 3280571 w 4130517"/>
              <a:gd name="connsiteY5" fmla="*/ 2120090 h 2806419"/>
              <a:gd name="connsiteX6" fmla="*/ 3140878 w 4130517"/>
              <a:gd name="connsiteY6" fmla="*/ 2233796 h 2806419"/>
              <a:gd name="connsiteX7" fmla="*/ 1993019 w 4130517"/>
              <a:gd name="connsiteY7" fmla="*/ 2806419 h 2806419"/>
              <a:gd name="connsiteX8" fmla="*/ 480948 w 4130517"/>
              <a:gd name="connsiteY8" fmla="*/ 1875638 h 2806419"/>
              <a:gd name="connsiteX9" fmla="*/ 319805 w 4130517"/>
              <a:gd name="connsiteY9" fmla="*/ 1637519 h 2806419"/>
              <a:gd name="connsiteX10" fmla="*/ 0 w 4130517"/>
              <a:gd name="connsiteY10" fmla="*/ 887307 h 2806419"/>
              <a:gd name="connsiteX11" fmla="*/ 193231 w 4130517"/>
              <a:gd name="connsiteY11" fmla="*/ 79360 h 2806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30517" h="2806419">
                <a:moveTo>
                  <a:pt x="237339" y="0"/>
                </a:moveTo>
                <a:lnTo>
                  <a:pt x="3997489" y="0"/>
                </a:lnTo>
                <a:lnTo>
                  <a:pt x="4006148" y="24333"/>
                </a:lnTo>
                <a:cubicBezTo>
                  <a:pt x="4087750" y="288004"/>
                  <a:pt x="4130517" y="579903"/>
                  <a:pt x="4130517" y="887307"/>
                </a:cubicBezTo>
                <a:cubicBezTo>
                  <a:pt x="4130517" y="1132599"/>
                  <a:pt x="4064304" y="1329464"/>
                  <a:pt x="3915925" y="1525677"/>
                </a:cubicBezTo>
                <a:cubicBezTo>
                  <a:pt x="3760721" y="1730924"/>
                  <a:pt x="3527514" y="1919967"/>
                  <a:pt x="3280571" y="2120090"/>
                </a:cubicBezTo>
                <a:cubicBezTo>
                  <a:pt x="3235011" y="2156968"/>
                  <a:pt x="3187944" y="2195151"/>
                  <a:pt x="3140878" y="2233796"/>
                </a:cubicBezTo>
                <a:cubicBezTo>
                  <a:pt x="2719582" y="2579662"/>
                  <a:pt x="2412097" y="2806419"/>
                  <a:pt x="1993019" y="2806419"/>
                </a:cubicBezTo>
                <a:cubicBezTo>
                  <a:pt x="1354472" y="2806419"/>
                  <a:pt x="902244" y="2528070"/>
                  <a:pt x="480948" y="1875638"/>
                </a:cubicBezTo>
                <a:cubicBezTo>
                  <a:pt x="425816" y="1790244"/>
                  <a:pt x="371924" y="1712578"/>
                  <a:pt x="319805" y="1637519"/>
                </a:cubicBezTo>
                <a:cubicBezTo>
                  <a:pt x="103795" y="1326296"/>
                  <a:pt x="0" y="1164446"/>
                  <a:pt x="0" y="887307"/>
                </a:cubicBezTo>
                <a:cubicBezTo>
                  <a:pt x="0" y="612125"/>
                  <a:pt x="65060" y="340293"/>
                  <a:pt x="193231" y="7936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7A57860-4E75-47A2-A2FB-36FAA897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1951" y="-11953"/>
            <a:ext cx="4152001" cy="3562347"/>
          </a:xfrm>
          <a:custGeom>
            <a:avLst/>
            <a:gdLst>
              <a:gd name="connsiteX0" fmla="*/ 305212 w 4069058"/>
              <a:gd name="connsiteY0" fmla="*/ 0 h 3547008"/>
              <a:gd name="connsiteX1" fmla="*/ 4069058 w 4069058"/>
              <a:gd name="connsiteY1" fmla="*/ 0 h 3547008"/>
              <a:gd name="connsiteX2" fmla="*/ 4069058 w 4069058"/>
              <a:gd name="connsiteY2" fmla="*/ 2865785 h 3547008"/>
              <a:gd name="connsiteX3" fmla="*/ 3996814 w 4069058"/>
              <a:gd name="connsiteY3" fmla="*/ 2947457 h 3547008"/>
              <a:gd name="connsiteX4" fmla="*/ 2732780 w 4069058"/>
              <a:gd name="connsiteY4" fmla="*/ 3541640 h 3547008"/>
              <a:gd name="connsiteX5" fmla="*/ 1317550 w 4069058"/>
              <a:gd name="connsiteY5" fmla="*/ 3015110 h 3547008"/>
              <a:gd name="connsiteX6" fmla="*/ 1140977 w 4069058"/>
              <a:gd name="connsiteY6" fmla="*/ 2901419 h 3547008"/>
              <a:gd name="connsiteX7" fmla="*/ 330269 w 4069058"/>
              <a:gd name="connsiteY7" fmla="*/ 2297252 h 3547008"/>
              <a:gd name="connsiteX8" fmla="*/ 13299 w 4069058"/>
              <a:gd name="connsiteY8" fmla="*/ 1599966 h 3547008"/>
              <a:gd name="connsiteX9" fmla="*/ 217457 w 4069058"/>
              <a:gd name="connsiteY9" fmla="*/ 178659 h 3547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58" h="3547008">
                <a:moveTo>
                  <a:pt x="305212" y="0"/>
                </a:moveTo>
                <a:lnTo>
                  <a:pt x="4069058" y="0"/>
                </a:lnTo>
                <a:lnTo>
                  <a:pt x="4069058" y="2865785"/>
                </a:lnTo>
                <a:lnTo>
                  <a:pt x="3996814" y="2947457"/>
                </a:lnTo>
                <a:cubicBezTo>
                  <a:pt x="3654887" y="3311545"/>
                  <a:pt x="3252443" y="3496175"/>
                  <a:pt x="2732780" y="3541640"/>
                </a:cubicBezTo>
                <a:cubicBezTo>
                  <a:pt x="2236701" y="3585041"/>
                  <a:pt x="1850359" y="3361306"/>
                  <a:pt x="1317550" y="3015110"/>
                </a:cubicBezTo>
                <a:cubicBezTo>
                  <a:pt x="1258026" y="2976425"/>
                  <a:pt x="1198546" y="2938265"/>
                  <a:pt x="1140977" y="2901419"/>
                </a:cubicBezTo>
                <a:cubicBezTo>
                  <a:pt x="828927" y="2701433"/>
                  <a:pt x="534230" y="2512513"/>
                  <a:pt x="330269" y="2297252"/>
                </a:cubicBezTo>
                <a:cubicBezTo>
                  <a:pt x="135278" y="2091465"/>
                  <a:pt x="37487" y="1876435"/>
                  <a:pt x="13299" y="1599966"/>
                </a:cubicBezTo>
                <a:cubicBezTo>
                  <a:pt x="-32170" y="1080250"/>
                  <a:pt x="39709" y="589889"/>
                  <a:pt x="217457" y="178659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350" y="3268639"/>
            <a:ext cx="5729985" cy="1038979"/>
          </a:xfrm>
        </p:spPr>
        <p:txBody>
          <a:bodyPr anchor="b">
            <a:normAutofit/>
          </a:bodyPr>
          <a:lstStyle/>
          <a:p>
            <a:r>
              <a:rPr lang="ru-RU" sz="3300"/>
              <a:t>Приёмы активного слушания</a:t>
            </a:r>
          </a:p>
        </p:txBody>
      </p:sp>
      <p:pic>
        <p:nvPicPr>
          <p:cNvPr id="5" name="Рисунок 4" descr="Изображение выглядит как рисунок, зарисовка, мультфильм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1BFC74-C98B-5BE2-DCB9-2786DAA4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804"/>
          <a:stretch/>
        </p:blipFill>
        <p:spPr>
          <a:xfrm>
            <a:off x="3332189" y="1"/>
            <a:ext cx="3997527" cy="2646947"/>
          </a:xfrm>
          <a:custGeom>
            <a:avLst/>
            <a:gdLst/>
            <a:ahLst/>
            <a:cxnLst/>
            <a:rect l="l" t="t" r="r" b="b"/>
            <a:pathLst>
              <a:path w="3997527" h="2646947"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1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9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1" y="7075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ADADC7F-B4F8-4013-B67D-463D600E8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2189" y="1"/>
            <a:ext cx="3997527" cy="2646947"/>
          </a:xfrm>
          <a:custGeom>
            <a:avLst/>
            <a:gdLst>
              <a:gd name="connsiteX0" fmla="*/ 478501 w 3997527"/>
              <a:gd name="connsiteY0" fmla="*/ 2 h 2646947"/>
              <a:gd name="connsiteX1" fmla="*/ 382993 w 3997527"/>
              <a:gd name="connsiteY1" fmla="*/ 123929 h 2646947"/>
              <a:gd name="connsiteX2" fmla="*/ 290041 w 3997527"/>
              <a:gd name="connsiteY2" fmla="*/ 274421 h 2646947"/>
              <a:gd name="connsiteX3" fmla="*/ 117491 w 3997527"/>
              <a:gd name="connsiteY3" fmla="*/ 923641 h 2646947"/>
              <a:gd name="connsiteX4" fmla="*/ 403069 w 3997527"/>
              <a:gd name="connsiteY4" fmla="*/ 1526467 h 2646947"/>
              <a:gd name="connsiteX5" fmla="*/ 546966 w 3997527"/>
              <a:gd name="connsiteY5" fmla="*/ 1717806 h 2646947"/>
              <a:gd name="connsiteX6" fmla="*/ 1897207 w 3997527"/>
              <a:gd name="connsiteY6" fmla="*/ 2465727 h 2646947"/>
              <a:gd name="connsiteX7" fmla="*/ 2922217 w 3997527"/>
              <a:gd name="connsiteY7" fmla="*/ 2005601 h 2646947"/>
              <a:gd name="connsiteX8" fmla="*/ 3046959 w 3997527"/>
              <a:gd name="connsiteY8" fmla="*/ 1914233 h 2646947"/>
              <a:gd name="connsiteX9" fmla="*/ 3614314 w 3997527"/>
              <a:gd name="connsiteY9" fmla="*/ 1436596 h 2646947"/>
              <a:gd name="connsiteX10" fmla="*/ 3805939 w 3997527"/>
              <a:gd name="connsiteY10" fmla="*/ 923641 h 2646947"/>
              <a:gd name="connsiteX11" fmla="*/ 3633781 w 3997527"/>
              <a:gd name="connsiteY11" fmla="*/ 75714 h 2646947"/>
              <a:gd name="connsiteX12" fmla="*/ 3595267 w 3997527"/>
              <a:gd name="connsiteY12" fmla="*/ 2 h 2646947"/>
              <a:gd name="connsiteX13" fmla="*/ 292993 w 3997527"/>
              <a:gd name="connsiteY13" fmla="*/ 0 h 2646947"/>
              <a:gd name="connsiteX14" fmla="*/ 3828920 w 3997527"/>
              <a:gd name="connsiteY14" fmla="*/ 0 h 2646947"/>
              <a:gd name="connsiteX15" fmla="*/ 3877162 w 3997527"/>
              <a:gd name="connsiteY15" fmla="*/ 126877 h 2646947"/>
              <a:gd name="connsiteX16" fmla="*/ 3997527 w 3997527"/>
              <a:gd name="connsiteY16" fmla="*/ 908578 h 2646947"/>
              <a:gd name="connsiteX17" fmla="*/ 3789844 w 3997527"/>
              <a:gd name="connsiteY17" fmla="*/ 1486825 h 2646947"/>
              <a:gd name="connsiteX18" fmla="*/ 3174946 w 3997527"/>
              <a:gd name="connsiteY18" fmla="*/ 2025257 h 2646947"/>
              <a:gd name="connsiteX19" fmla="*/ 3039752 w 3997527"/>
              <a:gd name="connsiteY19" fmla="*/ 2128254 h 2646947"/>
              <a:gd name="connsiteX20" fmla="*/ 1928850 w 3997527"/>
              <a:gd name="connsiteY20" fmla="*/ 2646947 h 2646947"/>
              <a:gd name="connsiteX21" fmla="*/ 465463 w 3997527"/>
              <a:gd name="connsiteY21" fmla="*/ 1803828 h 2646947"/>
              <a:gd name="connsiteX22" fmla="*/ 309508 w 3997527"/>
              <a:gd name="connsiteY22" fmla="*/ 1588134 h 2646947"/>
              <a:gd name="connsiteX23" fmla="*/ 0 w 3997527"/>
              <a:gd name="connsiteY23" fmla="*/ 908578 h 2646947"/>
              <a:gd name="connsiteX24" fmla="*/ 187010 w 3997527"/>
              <a:gd name="connsiteY24" fmla="*/ 176721 h 2646947"/>
              <a:gd name="connsiteX25" fmla="*/ 287750 w 3997527"/>
              <a:gd name="connsiteY25" fmla="*/ 7075 h 264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97527" h="2646947">
                <a:moveTo>
                  <a:pt x="478501" y="2"/>
                </a:moveTo>
                <a:lnTo>
                  <a:pt x="382993" y="123929"/>
                </a:lnTo>
                <a:cubicBezTo>
                  <a:pt x="349048" y="172951"/>
                  <a:pt x="318041" y="223144"/>
                  <a:pt x="290041" y="274421"/>
                </a:cubicBezTo>
                <a:cubicBezTo>
                  <a:pt x="175588" y="484093"/>
                  <a:pt x="117491" y="702521"/>
                  <a:pt x="117491" y="923641"/>
                </a:cubicBezTo>
                <a:cubicBezTo>
                  <a:pt x="117491" y="1146334"/>
                  <a:pt x="210177" y="1276386"/>
                  <a:pt x="403069" y="1526467"/>
                </a:cubicBezTo>
                <a:cubicBezTo>
                  <a:pt x="449609" y="1586781"/>
                  <a:pt x="497735" y="1649187"/>
                  <a:pt x="546966" y="1717806"/>
                </a:cubicBezTo>
                <a:cubicBezTo>
                  <a:pt x="923173" y="2242063"/>
                  <a:pt x="1327000" y="2465727"/>
                  <a:pt x="1897207" y="2465727"/>
                </a:cubicBezTo>
                <a:cubicBezTo>
                  <a:pt x="2271434" y="2465727"/>
                  <a:pt x="2546010" y="2283518"/>
                  <a:pt x="2922217" y="2005601"/>
                </a:cubicBezTo>
                <a:cubicBezTo>
                  <a:pt x="2964245" y="1974547"/>
                  <a:pt x="3006275" y="1943867"/>
                  <a:pt x="3046959" y="1914233"/>
                </a:cubicBezTo>
                <a:cubicBezTo>
                  <a:pt x="3267474" y="1753426"/>
                  <a:pt x="3475721" y="1601521"/>
                  <a:pt x="3614314" y="1436596"/>
                </a:cubicBezTo>
                <a:cubicBezTo>
                  <a:pt x="3746813" y="1278931"/>
                  <a:pt x="3805939" y="1120743"/>
                  <a:pt x="3805939" y="923641"/>
                </a:cubicBezTo>
                <a:cubicBezTo>
                  <a:pt x="3805939" y="614875"/>
                  <a:pt x="3746267" y="325578"/>
                  <a:pt x="3633781" y="75714"/>
                </a:cubicBezTo>
                <a:lnTo>
                  <a:pt x="3595267" y="2"/>
                </a:lnTo>
                <a:close/>
                <a:moveTo>
                  <a:pt x="292993" y="0"/>
                </a:moveTo>
                <a:lnTo>
                  <a:pt x="3828920" y="0"/>
                </a:lnTo>
                <a:lnTo>
                  <a:pt x="3877162" y="126877"/>
                </a:lnTo>
                <a:cubicBezTo>
                  <a:pt x="3956137" y="365716"/>
                  <a:pt x="3997527" y="630123"/>
                  <a:pt x="3997527" y="908578"/>
                </a:cubicBezTo>
                <a:cubicBezTo>
                  <a:pt x="3997527" y="1130767"/>
                  <a:pt x="3933446" y="1309091"/>
                  <a:pt x="3789844" y="1486825"/>
                </a:cubicBezTo>
                <a:cubicBezTo>
                  <a:pt x="3639637" y="1672742"/>
                  <a:pt x="3413939" y="1843981"/>
                  <a:pt x="3174946" y="2025257"/>
                </a:cubicBezTo>
                <a:cubicBezTo>
                  <a:pt x="3130853" y="2058662"/>
                  <a:pt x="3085302" y="2093247"/>
                  <a:pt x="3039752" y="2128254"/>
                </a:cubicBezTo>
                <a:cubicBezTo>
                  <a:pt x="2632020" y="2441546"/>
                  <a:pt x="2334435" y="2646947"/>
                  <a:pt x="1928850" y="2646947"/>
                </a:cubicBezTo>
                <a:cubicBezTo>
                  <a:pt x="1310863" y="2646947"/>
                  <a:pt x="873195" y="2394813"/>
                  <a:pt x="465463" y="1803828"/>
                </a:cubicBezTo>
                <a:cubicBezTo>
                  <a:pt x="412107" y="1726474"/>
                  <a:pt x="359949" y="1656124"/>
                  <a:pt x="309508" y="1588134"/>
                </a:cubicBezTo>
                <a:cubicBezTo>
                  <a:pt x="100453" y="1306222"/>
                  <a:pt x="0" y="1159615"/>
                  <a:pt x="0" y="908578"/>
                </a:cubicBezTo>
                <a:cubicBezTo>
                  <a:pt x="0" y="659312"/>
                  <a:pt x="62965" y="413080"/>
                  <a:pt x="187010" y="176721"/>
                </a:cubicBezTo>
                <a:cubicBezTo>
                  <a:pt x="217356" y="118918"/>
                  <a:pt x="250961" y="62336"/>
                  <a:pt x="287750" y="7075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Рисунок 6" descr="Изображение выглядит как снимок экрана, круг, Графика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A25619A-8225-E21C-7A69-66B799B39C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62" r="-1" b="8397"/>
          <a:stretch/>
        </p:blipFill>
        <p:spPr>
          <a:xfrm>
            <a:off x="8253666" y="2"/>
            <a:ext cx="3938337" cy="3321595"/>
          </a:xfrm>
          <a:custGeom>
            <a:avLst/>
            <a:gdLst/>
            <a:ahLst/>
            <a:cxnLst/>
            <a:rect l="l" t="t" r="r" b="b"/>
            <a:pathLst>
              <a:path w="3938337" h="3321595">
                <a:moveTo>
                  <a:pt x="412520" y="0"/>
                </a:moveTo>
                <a:lnTo>
                  <a:pt x="3217629" y="0"/>
                </a:lnTo>
                <a:lnTo>
                  <a:pt x="3871410" y="0"/>
                </a:lnTo>
                <a:lnTo>
                  <a:pt x="3938337" y="0"/>
                </a:lnTo>
                <a:lnTo>
                  <a:pt x="3938337" y="59511"/>
                </a:lnTo>
                <a:lnTo>
                  <a:pt x="3938337" y="699247"/>
                </a:lnTo>
                <a:lnTo>
                  <a:pt x="3938337" y="2518435"/>
                </a:lnTo>
                <a:lnTo>
                  <a:pt x="3856842" y="2618704"/>
                </a:lnTo>
                <a:cubicBezTo>
                  <a:pt x="3439614" y="3108658"/>
                  <a:pt x="2979779" y="3321595"/>
                  <a:pt x="2362292" y="3321595"/>
                </a:cubicBezTo>
                <a:cubicBezTo>
                  <a:pt x="1899140" y="3321595"/>
                  <a:pt x="1559319" y="3095023"/>
                  <a:pt x="1093716" y="2749441"/>
                </a:cubicBezTo>
                <a:cubicBezTo>
                  <a:pt x="1041701" y="2710827"/>
                  <a:pt x="989684" y="2672676"/>
                  <a:pt x="939333" y="2635829"/>
                </a:cubicBezTo>
                <a:cubicBezTo>
                  <a:pt x="666418" y="2435869"/>
                  <a:pt x="408686" y="2246981"/>
                  <a:pt x="237160" y="2041901"/>
                </a:cubicBezTo>
                <a:cubicBezTo>
                  <a:pt x="73176" y="1845849"/>
                  <a:pt x="0" y="1649145"/>
                  <a:pt x="0" y="1404055"/>
                </a:cubicBezTo>
                <a:cubicBezTo>
                  <a:pt x="0" y="866538"/>
                  <a:pt x="144750" y="376466"/>
                  <a:pt x="410955" y="1974"/>
                </a:cubicBezTo>
                <a:close/>
              </a:path>
            </a:pathLst>
          </a:custGeom>
        </p:spPr>
      </p:pic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A8657D3-FF5C-4E4D-BF2D-FA413B67C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253663" y="0"/>
            <a:ext cx="3938337" cy="3321595"/>
          </a:xfrm>
          <a:custGeom>
            <a:avLst/>
            <a:gdLst>
              <a:gd name="connsiteX0" fmla="*/ 1166365 w 3938337"/>
              <a:gd name="connsiteY0" fmla="*/ 0 h 3321595"/>
              <a:gd name="connsiteX1" fmla="*/ 107576 w 3938337"/>
              <a:gd name="connsiteY1" fmla="*/ 0 h 3321595"/>
              <a:gd name="connsiteX2" fmla="*/ 66927 w 3938337"/>
              <a:gd name="connsiteY2" fmla="*/ 0 h 3321595"/>
              <a:gd name="connsiteX3" fmla="*/ 0 w 3938337"/>
              <a:gd name="connsiteY3" fmla="*/ 0 h 3321595"/>
              <a:gd name="connsiteX4" fmla="*/ 0 w 3938337"/>
              <a:gd name="connsiteY4" fmla="*/ 59511 h 3321595"/>
              <a:gd name="connsiteX5" fmla="*/ 0 w 3938337"/>
              <a:gd name="connsiteY5" fmla="*/ 155390 h 3321595"/>
              <a:gd name="connsiteX6" fmla="*/ 0 w 3938337"/>
              <a:gd name="connsiteY6" fmla="*/ 901114 h 3321595"/>
              <a:gd name="connsiteX7" fmla="*/ 4 w 3938337"/>
              <a:gd name="connsiteY7" fmla="*/ 901114 h 3321595"/>
              <a:gd name="connsiteX8" fmla="*/ 4 w 3938337"/>
              <a:gd name="connsiteY8" fmla="*/ 471771 h 3321595"/>
              <a:gd name="connsiteX9" fmla="*/ 50187 w 3938337"/>
              <a:gd name="connsiteY9" fmla="*/ 407556 h 3321595"/>
              <a:gd name="connsiteX10" fmla="*/ 352921 w 3938337"/>
              <a:gd name="connsiteY10" fmla="*/ 118259 h 3321595"/>
              <a:gd name="connsiteX11" fmla="*/ 514890 w 3938337"/>
              <a:gd name="connsiteY11" fmla="*/ 2 h 3321595"/>
              <a:gd name="connsiteX12" fmla="*/ 1166365 w 3938337"/>
              <a:gd name="connsiteY12" fmla="*/ 2 h 3321595"/>
              <a:gd name="connsiteX13" fmla="*/ 3525817 w 3938337"/>
              <a:gd name="connsiteY13" fmla="*/ 0 h 3321595"/>
              <a:gd name="connsiteX14" fmla="*/ 3384145 w 3938337"/>
              <a:gd name="connsiteY14" fmla="*/ 0 h 3321595"/>
              <a:gd name="connsiteX15" fmla="*/ 3385646 w 3938337"/>
              <a:gd name="connsiteY15" fmla="*/ 1904 h 3321595"/>
              <a:gd name="connsiteX16" fmla="*/ 3780089 w 3938337"/>
              <a:gd name="connsiteY16" fmla="*/ 1354125 h 3321595"/>
              <a:gd name="connsiteX17" fmla="*/ 3552458 w 3938337"/>
              <a:gd name="connsiteY17" fmla="*/ 1969288 h 3321595"/>
              <a:gd name="connsiteX18" fmla="*/ 3414534 w 3938337"/>
              <a:gd name="connsiteY18" fmla="*/ 2115111 h 3321595"/>
              <a:gd name="connsiteX19" fmla="*/ 3395732 w 3938337"/>
              <a:gd name="connsiteY19" fmla="*/ 2131585 h 3321595"/>
              <a:gd name="connsiteX20" fmla="*/ 3390273 w 3938337"/>
              <a:gd name="connsiteY20" fmla="*/ 2137223 h 3321595"/>
              <a:gd name="connsiteX21" fmla="*/ 3348116 w 3938337"/>
              <a:gd name="connsiteY21" fmla="*/ 2173305 h 3321595"/>
              <a:gd name="connsiteX22" fmla="*/ 3251972 w 3938337"/>
              <a:gd name="connsiteY22" fmla="*/ 2257543 h 3321595"/>
              <a:gd name="connsiteX23" fmla="*/ 2878500 w 3938337"/>
              <a:gd name="connsiteY23" fmla="*/ 2542096 h 3321595"/>
              <a:gd name="connsiteX24" fmla="*/ 2730320 w 3938337"/>
              <a:gd name="connsiteY24" fmla="*/ 2651667 h 3321595"/>
              <a:gd name="connsiteX25" fmla="*/ 1512716 w 3938337"/>
              <a:gd name="connsiteY25" fmla="*/ 3203474 h 3321595"/>
              <a:gd name="connsiteX26" fmla="*/ 78219 w 3938337"/>
              <a:gd name="connsiteY26" fmla="*/ 2525579 h 3321595"/>
              <a:gd name="connsiteX27" fmla="*/ 0 w 3938337"/>
              <a:gd name="connsiteY27" fmla="*/ 2428877 h 3321595"/>
              <a:gd name="connsiteX28" fmla="*/ 0 w 3938337"/>
              <a:gd name="connsiteY28" fmla="*/ 2518435 h 3321595"/>
              <a:gd name="connsiteX29" fmla="*/ 81495 w 3938337"/>
              <a:gd name="connsiteY29" fmla="*/ 2618704 h 3321595"/>
              <a:gd name="connsiteX30" fmla="*/ 1576046 w 3938337"/>
              <a:gd name="connsiteY30" fmla="*/ 3321595 h 3321595"/>
              <a:gd name="connsiteX31" fmla="*/ 2844621 w 3938337"/>
              <a:gd name="connsiteY31" fmla="*/ 2749441 h 3321595"/>
              <a:gd name="connsiteX32" fmla="*/ 2999005 w 3938337"/>
              <a:gd name="connsiteY32" fmla="*/ 2635829 h 3321595"/>
              <a:gd name="connsiteX33" fmla="*/ 3701177 w 3938337"/>
              <a:gd name="connsiteY33" fmla="*/ 2041901 h 3321595"/>
              <a:gd name="connsiteX34" fmla="*/ 3938337 w 3938337"/>
              <a:gd name="connsiteY34" fmla="*/ 1404055 h 3321595"/>
              <a:gd name="connsiteX35" fmla="*/ 3527383 w 3938337"/>
              <a:gd name="connsiteY35" fmla="*/ 1974 h 3321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938337" h="3321595">
                <a:moveTo>
                  <a:pt x="1166365" y="0"/>
                </a:moveTo>
                <a:lnTo>
                  <a:pt x="107576" y="0"/>
                </a:lnTo>
                <a:lnTo>
                  <a:pt x="66927" y="0"/>
                </a:lnTo>
                <a:lnTo>
                  <a:pt x="0" y="0"/>
                </a:lnTo>
                <a:lnTo>
                  <a:pt x="0" y="59511"/>
                </a:lnTo>
                <a:lnTo>
                  <a:pt x="0" y="155390"/>
                </a:lnTo>
                <a:lnTo>
                  <a:pt x="0" y="901114"/>
                </a:lnTo>
                <a:lnTo>
                  <a:pt x="4" y="901114"/>
                </a:lnTo>
                <a:lnTo>
                  <a:pt x="4" y="471771"/>
                </a:lnTo>
                <a:lnTo>
                  <a:pt x="50187" y="407556"/>
                </a:lnTo>
                <a:cubicBezTo>
                  <a:pt x="138559" y="305382"/>
                  <a:pt x="239680" y="208703"/>
                  <a:pt x="352921" y="118259"/>
                </a:cubicBezTo>
                <a:lnTo>
                  <a:pt x="514890" y="2"/>
                </a:lnTo>
                <a:lnTo>
                  <a:pt x="1166365" y="2"/>
                </a:lnTo>
                <a:close/>
                <a:moveTo>
                  <a:pt x="3525817" y="0"/>
                </a:moveTo>
                <a:lnTo>
                  <a:pt x="3384145" y="0"/>
                </a:lnTo>
                <a:lnTo>
                  <a:pt x="3385646" y="1904"/>
                </a:lnTo>
                <a:cubicBezTo>
                  <a:pt x="3641155" y="363079"/>
                  <a:pt x="3780089" y="835723"/>
                  <a:pt x="3780089" y="1354125"/>
                </a:cubicBezTo>
                <a:cubicBezTo>
                  <a:pt x="3780089" y="1590500"/>
                  <a:pt x="3709854" y="1780209"/>
                  <a:pt x="3552458" y="1969288"/>
                </a:cubicBezTo>
                <a:cubicBezTo>
                  <a:pt x="3511300" y="2018735"/>
                  <a:pt x="3464970" y="2067206"/>
                  <a:pt x="3414534" y="2115111"/>
                </a:cubicBezTo>
                <a:lnTo>
                  <a:pt x="3395732" y="2131585"/>
                </a:lnTo>
                <a:lnTo>
                  <a:pt x="3390273" y="2137223"/>
                </a:lnTo>
                <a:lnTo>
                  <a:pt x="3348116" y="2173305"/>
                </a:lnTo>
                <a:lnTo>
                  <a:pt x="3251972" y="2257543"/>
                </a:lnTo>
                <a:cubicBezTo>
                  <a:pt x="3136805" y="2351916"/>
                  <a:pt x="3009474" y="2445671"/>
                  <a:pt x="2878500" y="2542096"/>
                </a:cubicBezTo>
                <a:cubicBezTo>
                  <a:pt x="2830172" y="2577632"/>
                  <a:pt x="2780245" y="2614426"/>
                  <a:pt x="2730320" y="2651667"/>
                </a:cubicBezTo>
                <a:cubicBezTo>
                  <a:pt x="2283426" y="2984960"/>
                  <a:pt x="1957258" y="3203474"/>
                  <a:pt x="1512716" y="3203474"/>
                </a:cubicBezTo>
                <a:cubicBezTo>
                  <a:pt x="920041" y="3203474"/>
                  <a:pt x="478682" y="2998110"/>
                  <a:pt x="78219" y="2525579"/>
                </a:cubicBezTo>
                <a:lnTo>
                  <a:pt x="0" y="2428877"/>
                </a:lnTo>
                <a:lnTo>
                  <a:pt x="0" y="2518435"/>
                </a:lnTo>
                <a:lnTo>
                  <a:pt x="81495" y="2618704"/>
                </a:lnTo>
                <a:cubicBezTo>
                  <a:pt x="498723" y="3108658"/>
                  <a:pt x="958559" y="3321595"/>
                  <a:pt x="1576046" y="3321595"/>
                </a:cubicBezTo>
                <a:cubicBezTo>
                  <a:pt x="2039197" y="3321595"/>
                  <a:pt x="2379018" y="3095023"/>
                  <a:pt x="2844621" y="2749441"/>
                </a:cubicBezTo>
                <a:cubicBezTo>
                  <a:pt x="2896636" y="2710827"/>
                  <a:pt x="2948653" y="2672676"/>
                  <a:pt x="2999005" y="2635829"/>
                </a:cubicBezTo>
                <a:cubicBezTo>
                  <a:pt x="3271919" y="2435869"/>
                  <a:pt x="3529651" y="2246981"/>
                  <a:pt x="3701177" y="2041901"/>
                </a:cubicBezTo>
                <a:cubicBezTo>
                  <a:pt x="3865161" y="1845849"/>
                  <a:pt x="3938337" y="1649145"/>
                  <a:pt x="3938337" y="1404055"/>
                </a:cubicBezTo>
                <a:cubicBezTo>
                  <a:pt x="3938337" y="866538"/>
                  <a:pt x="3793587" y="376466"/>
                  <a:pt x="3527383" y="197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350" y="4444778"/>
            <a:ext cx="5729985" cy="177314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• Перефразирование — уточнение смысла.</a:t>
            </a:r>
          </a:p>
          <a:p>
            <a:pPr>
              <a:lnSpc>
                <a:spcPct val="90000"/>
              </a:lnSpc>
            </a:pPr>
            <a:r>
              <a:rPr lang="ru-RU" sz="2000"/>
              <a:t>• Уточнение — вопросы к собеседнику.</a:t>
            </a:r>
          </a:p>
          <a:p>
            <a:pPr>
              <a:lnSpc>
                <a:spcPct val="90000"/>
              </a:lnSpc>
            </a:pPr>
            <a:r>
              <a:rPr lang="ru-RU" sz="2000"/>
              <a:t>• Рефлексия чувств — понимание эмоций.</a:t>
            </a:r>
          </a:p>
          <a:p>
            <a:pPr>
              <a:lnSpc>
                <a:spcPct val="90000"/>
              </a:lnSpc>
            </a:pPr>
            <a:r>
              <a:rPr lang="ru-RU" sz="2000"/>
              <a:t>• Невербальные сигналы — кивки, поза, зрительный контакт.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ru-RU" sz="4800"/>
              <a:t>Невербальные сигналы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Рисунок 10" descr="Изображение выглядит как Мультфильм, иллюстрация, Анимация, графическая встав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A59250-2DDE-4165-64D9-123D34D794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61" r="15340" b="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Усиливают активное слушание.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Способствуют вовлечённости и доверию.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Пример: улыбка, зрительный контакт, кивающий учитель.</a:t>
            </a:r>
          </a:p>
          <a:p>
            <a:r>
              <a:rPr lang="ru-RU" sz="2000">
                <a:solidFill>
                  <a:schemeClr val="tx1">
                    <a:alpha val="80000"/>
                  </a:schemeClr>
                </a:solidFill>
              </a:rPr>
              <a:t>Учитывать культурные особенности!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6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AAA925-2FEE-4E9B-B60C-B03A886BD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70323-9616-4384-857D-E86B78272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3838D5-9565-4601-BAC3-D1B5BDB80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49A4B8-3246-4579-922E-FE1155C7F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7475" y="847827"/>
            <a:ext cx="5408813" cy="1169585"/>
          </a:xfrm>
        </p:spPr>
        <p:txBody>
          <a:bodyPr anchor="b">
            <a:normAutofit/>
          </a:bodyPr>
          <a:lstStyle/>
          <a:p>
            <a:r>
              <a:rPr lang="ru-RU" sz="3700"/>
              <a:t>Значение в образовании</a:t>
            </a:r>
          </a:p>
        </p:txBody>
      </p:sp>
      <p:pic>
        <p:nvPicPr>
          <p:cNvPr id="5" name="Рисунок 4" descr="Изображение выглядит как картина, иллюстрация, рисунок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DC81F49-5DE1-9C5A-C030-D883814EE2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80" r="12275"/>
          <a:stretch/>
        </p:blipFill>
        <p:spPr>
          <a:xfrm>
            <a:off x="914401" y="774285"/>
            <a:ext cx="4389120" cy="258117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57331" y="2188548"/>
            <a:ext cx="5041025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мультфильм, рисунок, иллюстрация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D9AA256-9F7F-3BFB-A79A-15776D4A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10559"/>
          <a:stretch/>
        </p:blipFill>
        <p:spPr>
          <a:xfrm>
            <a:off x="914401" y="3575074"/>
            <a:ext cx="4389120" cy="258117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786" y="2508105"/>
            <a:ext cx="5408813" cy="3632493"/>
          </a:xfrm>
        </p:spPr>
        <p:txBody>
          <a:bodyPr anchor="ctr">
            <a:normAutofit/>
          </a:bodyPr>
          <a:lstStyle/>
          <a:p>
            <a:r>
              <a:rPr lang="ru-RU" sz="2000"/>
              <a:t>• Повышают мотивацию и вовлечённость.</a:t>
            </a:r>
          </a:p>
          <a:p>
            <a:r>
              <a:rPr lang="ru-RU" sz="2000"/>
              <a:t>• Помогают адаптировать учебный процесс.</a:t>
            </a:r>
          </a:p>
          <a:p>
            <a:r>
              <a:rPr lang="ru-RU" sz="2000"/>
              <a:t>• Развивают эмоциональный интеллект.</a:t>
            </a:r>
          </a:p>
          <a:p>
            <a:r>
              <a:rPr lang="ru-RU" sz="2000"/>
              <a:t>• Примеры: работа с учениками, обсуждение буллинга, углубление тем.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/>
              <a:t>Технологии дискуссий развивают мышление и коммуникацию.</a:t>
            </a:r>
          </a:p>
          <a:p>
            <a:r>
              <a:rPr lang="ru-RU" sz="2400" dirty="0"/>
              <a:t>Активное слушание делает диалог эффективным.</a:t>
            </a:r>
          </a:p>
          <a:p>
            <a:r>
              <a:rPr lang="ru-RU" sz="2400" dirty="0"/>
              <a:t>Эти навыки важны в школе, вузе, на работе и в жизни.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289</Words>
  <Application>Microsoft Office PowerPoint</Application>
  <PresentationFormat>Широкоэкранный</PresentationFormat>
  <Paragraphs>44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Meiryo</vt:lpstr>
      <vt:lpstr>Arial</vt:lpstr>
      <vt:lpstr>Calibri</vt:lpstr>
      <vt:lpstr>Liberation Serif</vt:lpstr>
      <vt:lpstr>Office Theme</vt:lpstr>
      <vt:lpstr>Технологии проведения дискуссий. Приемы активного слушания.</vt:lpstr>
      <vt:lpstr>Дебаты — развитие аналитического мышления</vt:lpstr>
      <vt:lpstr>Ролевые дискуссии — погружение в проблему</vt:lpstr>
      <vt:lpstr>Другие дискуссионные технологии</vt:lpstr>
      <vt:lpstr>Активное слушание — основа коммуникации</vt:lpstr>
      <vt:lpstr>Приёмы активного слушания</vt:lpstr>
      <vt:lpstr>Невербальные сигналы</vt:lpstr>
      <vt:lpstr>Значение в образовании</vt:lpstr>
      <vt:lpstr>Вывод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VeX EveryOne</dc:creator>
  <cp:keywords/>
  <dc:description>generated using python-pptx</dc:description>
  <cp:lastModifiedBy>VeX EveryOne</cp:lastModifiedBy>
  <cp:revision>3</cp:revision>
  <dcterms:created xsi:type="dcterms:W3CDTF">2013-01-27T09:14:16Z</dcterms:created>
  <dcterms:modified xsi:type="dcterms:W3CDTF">2025-05-06T11:28:19Z</dcterms:modified>
  <cp:category/>
</cp:coreProperties>
</file>