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3" r:id="rId4"/>
    <p:sldId id="262" r:id="rId5"/>
    <p:sldId id="277" r:id="rId6"/>
    <p:sldId id="274" r:id="rId7"/>
    <p:sldId id="276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8560" autoAdjust="0"/>
  </p:normalViewPr>
  <p:slideViewPr>
    <p:cSldViewPr snapToGrid="0">
      <p:cViewPr varScale="1">
        <p:scale>
          <a:sx n="140" d="100"/>
          <a:sy n="140" d="100"/>
        </p:scale>
        <p:origin x="9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C4239-F7CE-4007-9659-6B3321B82BEC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87C7-F456-4363-8B4B-5FEAD9161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4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A7FA-5773-88F7-296C-049910EE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EE62B-71E1-8F98-2F93-5E74CBB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B14E1-1E14-B515-6230-7D5ED71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5C4A7-222D-DA3D-5DFE-32499F4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63EDE-2C15-D255-420A-A3B7FCB4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DA6D-5FF5-5395-BFA4-D6A78533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115B4-6D56-D5FA-A4DC-05C6758A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9ED8E-C8D1-62DC-641F-45DE2E7E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C3F4A-C7B4-8117-4071-C28CE157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66853-E6C2-3B8C-77F2-2779FD30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E057C-B853-31B6-65C5-A71A0205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FE209F-3482-995C-A39F-EA4DE56C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B1EC8-66FB-6670-A67D-9631BFC1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BB2AD-35AA-498D-6669-227F1269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00DFB-06FB-C501-4B94-51F11D3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5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E0335-84A1-06BD-D4D0-22F9C152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AD8C4-5FF3-5744-969C-91421380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13D2F-4200-BBF9-6FB2-88C6F6F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FF0A8-9136-1336-81E3-5751DFE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1F43A-6F5D-A982-2876-9B3228F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F7424-67D4-477E-30F4-735D7FBF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4A2D58-EBB7-31F9-8249-F785C00B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AD1BA-EC25-B9E3-D77F-ACF4FD61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DCDD3-50E8-223D-F884-3657B0C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E9E01-4874-7B25-06D4-C02F4057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4ACAD-0CBA-2DE3-73E9-B57158B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019D3-5907-716A-099B-42B4C3401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F9AC2-10B0-FFF7-8287-CD8DB5BCD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19E1C-6CC6-1851-E840-5EAB7A3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FA14C-B0EE-B960-CE22-E1086EA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B51858-1ECB-907D-4B48-2811AB21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8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BF15C-4945-9155-B926-B1D7065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B0510-B753-3300-33EC-CF3B1BB1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B75580-2402-6D28-B542-D737FF1A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BCA0DD-27E4-AB4B-5882-A04F6149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9F2799-064C-88F5-83E6-A8186684A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6B1E95-EDC2-6D97-240D-B29B40A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009213-6BD4-B39B-FC80-B862BCF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84EE74-83F7-A337-3FC9-C767EA5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78B9-F3FC-E5AE-328E-F6A9096A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7172A-785E-B138-84A7-565079E7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362C85-E62E-1390-9775-7FECE46B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11A300-530B-D881-D33C-19DCBE09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A8BC1B-C549-38B2-8055-4A1BFC2F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A85547-A9E0-EE2F-1325-4B14304C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9657-F031-FB21-D3F3-E2C28D87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41564-4AA6-DE50-E155-0E27891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1BAFE-0B1C-4FE2-7AC9-A1DFBCF4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5483F4-15DC-6381-C255-B50499F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C9D6E-5B89-F241-CF80-99FCDDC0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3BC5A9-6B51-7028-EA1E-E1F95D8E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DD425-6DD3-50F5-6EEA-C8DF6271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B25AC-AFC0-460C-E962-B878C3E7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6E00F4-24DF-C95F-B34A-061CD0045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699F5E-BB63-A2DD-42C0-190C11A6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92C5B-5C20-FB80-D361-E10924BE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818766-CF97-DBAE-966F-5BC91967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BAC2B-A30C-28C6-BF7F-5993397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440F7-1F77-AAFF-211E-5F6BB57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281B7F-28E0-A1C6-BB9A-410CF5D7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EA6D8-B92B-0C75-734B-78FDD4B38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744B-C440-D945-B2AD-69A0E3577F1F}" type="datetimeFigureOut">
              <a:rPr lang="ru-RU" smtClean="0"/>
              <a:t>вс 02.03.25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CFEC0-C7A7-72B2-3154-E4E4E2221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33F9D-CE57-83B4-460B-036C24DDF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0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1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Основные элементы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7CAE1B-8BF2-42E1-92A3-AA630BCD0B99}"/>
              </a:ext>
            </a:extLst>
          </p:cNvPr>
          <p:cNvSpPr/>
          <p:nvPr/>
        </p:nvSpPr>
        <p:spPr>
          <a:xfrm>
            <a:off x="8831803" y="1981650"/>
            <a:ext cx="2920181" cy="150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классов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5988E8-C808-4780-B528-4A73EABC20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70" r="21669" b="59818"/>
          <a:stretch/>
        </p:blipFill>
        <p:spPr>
          <a:xfrm>
            <a:off x="580103" y="1895321"/>
            <a:ext cx="3923071" cy="1840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5A395C-D27B-4B65-8E04-2DA147AAF940}"/>
              </a:ext>
            </a:extLst>
          </p:cNvPr>
          <p:cNvSpPr txBox="1"/>
          <p:nvPr/>
        </p:nvSpPr>
        <p:spPr>
          <a:xfrm flipH="1">
            <a:off x="580103" y="4404852"/>
            <a:ext cx="7482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диаграммой классов все немного проще.</a:t>
            </a:r>
          </a:p>
          <a:p>
            <a:endParaRPr lang="ru-RU" dirty="0"/>
          </a:p>
          <a:p>
            <a:r>
              <a:rPr lang="ru-RU" dirty="0"/>
              <a:t>Она обычно строится на основе диаграммы классов анализа и в таком случае выделенные нами классы анализа превращаются в полноценные классы согласно принципам ООП: класс имеет название, атрибуты и методы.</a:t>
            </a:r>
          </a:p>
        </p:txBody>
      </p:sp>
    </p:spTree>
    <p:extLst>
      <p:ext uri="{BB962C8B-B14F-4D97-AF65-F5344CB8AC3E}">
        <p14:creationId xmlns:p14="http://schemas.microsoft.com/office/powerpoint/2010/main" val="2240816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Стрелки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66043590-C5D9-434A-9D49-1D782F62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99" y="2647309"/>
            <a:ext cx="4941896" cy="36717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4400" dirty="0"/>
              <a:t>Ассоциация</a:t>
            </a:r>
          </a:p>
          <a:p>
            <a:pPr marL="0" indent="0">
              <a:buNone/>
            </a:pPr>
            <a:r>
              <a:rPr lang="en-US" sz="4400" dirty="0"/>
              <a:t>Association</a:t>
            </a:r>
            <a:endParaRPr lang="ru-RU" sz="44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Связь между классами.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Отношение ассоциации применительно к диаграмме классов, оно показывает, что объекты одного класса содержат информацию о существовании (наличии в памяти) объектов другого класса и между ними имеется возможность обратиться напрямую к методам другого класса.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DF106-05F6-499C-B4C3-8414C8AFC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" b="1"/>
          <a:stretch/>
        </p:blipFill>
        <p:spPr bwMode="auto">
          <a:xfrm>
            <a:off x="6207496" y="3824748"/>
            <a:ext cx="5984504" cy="303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549785-8DC4-42B1-AA5C-4F456C772A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87" r="66522" b="51398"/>
          <a:stretch/>
        </p:blipFill>
        <p:spPr>
          <a:xfrm>
            <a:off x="8118090" y="1021070"/>
            <a:ext cx="2462826" cy="21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Стрелки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66043590-C5D9-434A-9D49-1D782F62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71" y="2436293"/>
            <a:ext cx="4941896" cy="36717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FDB9CC92-5FFC-48F8-B278-15D96A9916F2}"/>
              </a:ext>
            </a:extLst>
          </p:cNvPr>
          <p:cNvSpPr txBox="1">
            <a:spLocks/>
          </p:cNvSpPr>
          <p:nvPr/>
        </p:nvSpPr>
        <p:spPr>
          <a:xfrm>
            <a:off x="482599" y="2647309"/>
            <a:ext cx="4941896" cy="3671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400" dirty="0"/>
              <a:t>Агрегация</a:t>
            </a:r>
            <a:r>
              <a:rPr lang="en-US" sz="4400" dirty="0"/>
              <a:t>/</a:t>
            </a:r>
            <a:r>
              <a:rPr lang="ru-RU" sz="4400" dirty="0"/>
              <a:t>Композиция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Aggregation/Composition</a:t>
            </a:r>
            <a:endParaRPr lang="ru-RU" sz="44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Связь между классами.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Отношения «Часть-Целое». То есть показывает, что один объект является частью другого объекта. Различие запомнить очень просто.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 случае композиции – если уничтожается родительский объект, то уничтожается и дочерний. При агрегации этого не происходит.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E6CDDD-FB8F-490C-8D7F-8810AF172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887" b="8565"/>
          <a:stretch/>
        </p:blipFill>
        <p:spPr>
          <a:xfrm>
            <a:off x="6531093" y="270232"/>
            <a:ext cx="5267397" cy="28551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15DED3-5D5A-4667-929F-FD30F1551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41" y="4162567"/>
            <a:ext cx="5640914" cy="26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4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Стрелки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66043590-C5D9-434A-9D49-1D782F62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71" y="2436293"/>
            <a:ext cx="4941896" cy="36717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FDB9CC92-5FFC-48F8-B278-15D96A9916F2}"/>
              </a:ext>
            </a:extLst>
          </p:cNvPr>
          <p:cNvSpPr txBox="1">
            <a:spLocks/>
          </p:cNvSpPr>
          <p:nvPr/>
        </p:nvSpPr>
        <p:spPr>
          <a:xfrm>
            <a:off x="482599" y="2647309"/>
            <a:ext cx="4941896" cy="3671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400" dirty="0"/>
              <a:t>Обобщение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Generalization</a:t>
            </a:r>
            <a:endParaRPr lang="ru-RU" sz="44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Уже знакомая нам стрелка. Однако на диаграммах классов она демонстрирует принцип «Наследования».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ADD2A1-3E05-49CA-A901-55F32756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597" y="1914525"/>
            <a:ext cx="4238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4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Стрелки</a:t>
            </a: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66043590-C5D9-434A-9D49-1D782F621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71" y="2436293"/>
            <a:ext cx="4941896" cy="36717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4">
            <a:extLst>
              <a:ext uri="{FF2B5EF4-FFF2-40B4-BE49-F238E27FC236}">
                <a16:creationId xmlns:a16="http://schemas.microsoft.com/office/drawing/2014/main" id="{FDB9CC92-5FFC-48F8-B278-15D96A9916F2}"/>
              </a:ext>
            </a:extLst>
          </p:cNvPr>
          <p:cNvSpPr txBox="1">
            <a:spLocks/>
          </p:cNvSpPr>
          <p:nvPr/>
        </p:nvSpPr>
        <p:spPr>
          <a:xfrm>
            <a:off x="482599" y="2647309"/>
            <a:ext cx="4941896" cy="36717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4400" dirty="0"/>
              <a:t>Зависимость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 dirty="0"/>
              <a:t>Dependency</a:t>
            </a:r>
            <a:endParaRPr lang="ru-RU" sz="4400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Применительно к диаграмме классов  означает, что в спецификации или теле методов объектов одного класса (зависимого) выполняется обращение к атрибутам, методам или непосредственно к объектам другого класса (независимого).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0BB2FA-C456-42D6-9757-032ECCA0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040" y="1381111"/>
            <a:ext cx="2247900" cy="6381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117CD1-F1F2-464A-A684-22A4B3E8E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093" y="2804651"/>
            <a:ext cx="3569794" cy="27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А теперь пример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3BC72E-DF9E-4249-92DF-28A2C3FE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46" y="2122226"/>
            <a:ext cx="8449347" cy="36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16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А теперь пример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890036-85A8-44D6-8444-1CEBD180D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1774210"/>
            <a:ext cx="8825254" cy="419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сделать вам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F11D640F-4352-4C77-BE4B-89C4AD05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38" y="2355993"/>
            <a:ext cx="9704246" cy="237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Все довольно привычно</a:t>
            </a:r>
          </a:p>
          <a:p>
            <a:pPr marL="742950" indent="-742950">
              <a:buAutoNum type="arabicPeriod"/>
            </a:pPr>
            <a:r>
              <a:rPr lang="ru-RU" sz="1800" dirty="0"/>
              <a:t>Построить вместе со мной две тренировочных диаграммы</a:t>
            </a:r>
            <a:endParaRPr lang="ru-RU" sz="1200" dirty="0"/>
          </a:p>
          <a:p>
            <a:pPr marL="742950" indent="-742950">
              <a:buAutoNum type="arabicPeriod"/>
            </a:pPr>
            <a:r>
              <a:rPr lang="ru-RU" sz="1800" dirty="0"/>
              <a:t>Построить обе диаграммы по своему персональному варианту </a:t>
            </a:r>
          </a:p>
          <a:p>
            <a:pPr marL="742950" indent="-742950">
              <a:buAutoNum type="arabicPeriod"/>
            </a:pPr>
            <a:r>
              <a:rPr lang="ru-RU" sz="1800" dirty="0"/>
              <a:t>По второй диаграмме (классов, не классов анализа) построить таблицу представленную ниже.</a:t>
            </a:r>
          </a:p>
          <a:p>
            <a:pPr marL="742950" indent="-742950">
              <a:buAutoNum type="arabicPeriod"/>
            </a:pPr>
            <a:r>
              <a:rPr lang="ru-RU" sz="1800" dirty="0"/>
              <a:t>Оформить отчет по работе</a:t>
            </a:r>
          </a:p>
          <a:p>
            <a:pPr marL="742950" indent="-742950">
              <a:buAutoNum type="arabicPeriod"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742950" indent="-742950">
              <a:buAutoNum type="arabicPeriod"/>
            </a:pPr>
            <a:endParaRPr lang="ru-RU" sz="1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48BEE5-8869-412F-B094-2F810D070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973" y="4728949"/>
            <a:ext cx="7125694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832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Практическое занятие №3</a:t>
            </a:r>
            <a:br>
              <a:rPr lang="ru-RU" dirty="0"/>
            </a:br>
            <a:r>
              <a:rPr lang="ru-RU" dirty="0"/>
              <a:t>Диаграмма классов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Class diagram)</a:t>
            </a:r>
            <a:br>
              <a:rPr lang="ru-RU" dirty="0"/>
            </a:br>
            <a:r>
              <a:rPr lang="ru-RU" dirty="0"/>
              <a:t>Диаграмма классов анализа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 err="1"/>
              <a:t>Alaysis</a:t>
            </a:r>
            <a:r>
              <a:rPr lang="en-US" dirty="0"/>
              <a:t> class diagram)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A469-73F6-44F2-BBB7-C15F8FB3FE8C}"/>
              </a:ext>
            </a:extLst>
          </p:cNvPr>
          <p:cNvSpPr txBox="1"/>
          <p:nvPr/>
        </p:nvSpPr>
        <p:spPr>
          <a:xfrm>
            <a:off x="838200" y="3429000"/>
            <a:ext cx="85784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практического занятия:</a:t>
            </a:r>
          </a:p>
          <a:p>
            <a:br>
              <a:rPr lang="ru-RU" sz="2400" dirty="0"/>
            </a:br>
            <a:r>
              <a:rPr lang="ru-RU" sz="2400" dirty="0"/>
              <a:t>1. Разбор теоретического материала</a:t>
            </a:r>
          </a:p>
          <a:p>
            <a:r>
              <a:rPr lang="ru-RU" sz="2400" dirty="0"/>
              <a:t>2. Совместное построение первой диаграммы классов анализа</a:t>
            </a:r>
          </a:p>
          <a:p>
            <a:r>
              <a:rPr lang="ru-RU" sz="2400" dirty="0"/>
              <a:t>3. Совместное построение первой диаграммы классов</a:t>
            </a:r>
            <a:endParaRPr lang="en-US" sz="2400" dirty="0"/>
          </a:p>
          <a:p>
            <a:r>
              <a:rPr lang="ru-RU" sz="2400" dirty="0"/>
              <a:t>4. Построение диаграмм по персональному варианту</a:t>
            </a:r>
          </a:p>
        </p:txBody>
      </p:sp>
    </p:spTree>
    <p:extLst>
      <p:ext uri="{BB962C8B-B14F-4D97-AF65-F5344CB8AC3E}">
        <p14:creationId xmlns:p14="http://schemas.microsoft.com/office/powerpoint/2010/main" val="2716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"/>
            <a:ext cx="10515600" cy="1325563"/>
          </a:xfrm>
        </p:spPr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UML</a:t>
            </a:r>
            <a:r>
              <a:rPr lang="ru-RU" dirty="0"/>
              <a:t>-диаграмм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B7D2A3-710B-4ABE-B367-68EE25DF8692}"/>
              </a:ext>
            </a:extLst>
          </p:cNvPr>
          <p:cNvSpPr/>
          <p:nvPr/>
        </p:nvSpPr>
        <p:spPr>
          <a:xfrm>
            <a:off x="1022350" y="1387476"/>
            <a:ext cx="47117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Структурные диаграммы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2BDBA3-FD73-48E5-BA1A-EA87BD8E6E80}"/>
              </a:ext>
            </a:extLst>
          </p:cNvPr>
          <p:cNvSpPr/>
          <p:nvPr/>
        </p:nvSpPr>
        <p:spPr>
          <a:xfrm>
            <a:off x="10223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композитной структуры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20944D2-7124-47FA-B3FC-902CA29A42D2}"/>
              </a:ext>
            </a:extLst>
          </p:cNvPr>
          <p:cNvSpPr/>
          <p:nvPr/>
        </p:nvSpPr>
        <p:spPr>
          <a:xfrm>
            <a:off x="34099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развертывания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DE69E4-B3F3-4F8D-9024-5AA3BC780D47}"/>
              </a:ext>
            </a:extLst>
          </p:cNvPr>
          <p:cNvSpPr/>
          <p:nvPr/>
        </p:nvSpPr>
        <p:spPr>
          <a:xfrm>
            <a:off x="3409950" y="366077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пакетов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2B4C5E-5A7C-4C48-A9E4-8A275CDB580C}"/>
              </a:ext>
            </a:extLst>
          </p:cNvPr>
          <p:cNvSpPr/>
          <p:nvPr/>
        </p:nvSpPr>
        <p:spPr>
          <a:xfrm>
            <a:off x="34099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профилей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B28E55F-CD3E-4872-B8CF-8EFD0E6554E3}"/>
              </a:ext>
            </a:extLst>
          </p:cNvPr>
          <p:cNvSpPr/>
          <p:nvPr/>
        </p:nvSpPr>
        <p:spPr>
          <a:xfrm>
            <a:off x="10223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объектов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4CBBC3-F8CC-4920-850B-5B6ED6213E51}"/>
              </a:ext>
            </a:extLst>
          </p:cNvPr>
          <p:cNvSpPr/>
          <p:nvPr/>
        </p:nvSpPr>
        <p:spPr>
          <a:xfrm>
            <a:off x="1022350" y="3660777"/>
            <a:ext cx="23241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классов (и классов анализа)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388A25-B721-408C-BD6D-F13C04A8D648}"/>
              </a:ext>
            </a:extLst>
          </p:cNvPr>
          <p:cNvSpPr/>
          <p:nvPr/>
        </p:nvSpPr>
        <p:spPr>
          <a:xfrm>
            <a:off x="1022350" y="5934077"/>
            <a:ext cx="4711700" cy="7270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компонентов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E2392D-5AEE-4623-9677-7949E3A53B72}"/>
              </a:ext>
            </a:extLst>
          </p:cNvPr>
          <p:cNvSpPr/>
          <p:nvPr/>
        </p:nvSpPr>
        <p:spPr>
          <a:xfrm>
            <a:off x="6965950" y="180975"/>
            <a:ext cx="47117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Диаграммы поведения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914347-EFA1-4CAD-906B-A1926BB6B832}"/>
              </a:ext>
            </a:extLst>
          </p:cNvPr>
          <p:cNvSpPr/>
          <p:nvPr/>
        </p:nvSpPr>
        <p:spPr>
          <a:xfrm>
            <a:off x="6965950" y="1317626"/>
            <a:ext cx="2324100" cy="1066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96C3B7C-E1F5-4CA1-B7CB-5228335CF47A}"/>
              </a:ext>
            </a:extLst>
          </p:cNvPr>
          <p:cNvSpPr/>
          <p:nvPr/>
        </p:nvSpPr>
        <p:spPr>
          <a:xfrm>
            <a:off x="9353550" y="131762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деятельности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38C6A8-C58E-47BD-B042-E455B113B039}"/>
              </a:ext>
            </a:extLst>
          </p:cNvPr>
          <p:cNvSpPr/>
          <p:nvPr/>
        </p:nvSpPr>
        <p:spPr>
          <a:xfrm>
            <a:off x="6965950" y="245427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состояний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F8C3339-5CDC-4FB4-BF5E-A488DC7553A5}"/>
              </a:ext>
            </a:extLst>
          </p:cNvPr>
          <p:cNvSpPr/>
          <p:nvPr/>
        </p:nvSpPr>
        <p:spPr>
          <a:xfrm>
            <a:off x="9353550" y="245427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последовательности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F160BCF-3F7C-4074-9598-4CF6BE59AB24}"/>
              </a:ext>
            </a:extLst>
          </p:cNvPr>
          <p:cNvSpPr/>
          <p:nvPr/>
        </p:nvSpPr>
        <p:spPr>
          <a:xfrm>
            <a:off x="6965950" y="359092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коммуникации (кооперации)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3FDD4E3-C9D4-482F-8C2B-2C2D8264994E}"/>
              </a:ext>
            </a:extLst>
          </p:cNvPr>
          <p:cNvSpPr/>
          <p:nvPr/>
        </p:nvSpPr>
        <p:spPr>
          <a:xfrm>
            <a:off x="6965950" y="472757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синхронизации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3E73E81-3763-43CC-AC07-BD7A34BCB367}"/>
              </a:ext>
            </a:extLst>
          </p:cNvPr>
          <p:cNvSpPr/>
          <p:nvPr/>
        </p:nvSpPr>
        <p:spPr>
          <a:xfrm>
            <a:off x="6965950" y="5864226"/>
            <a:ext cx="2324100" cy="7270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обзора взаимодействий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24186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Структурные диаграммы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069B47-CFC1-4C98-B988-F917AAB7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80" y="1976438"/>
            <a:ext cx="6813550" cy="375576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2000" b="0" i="0" dirty="0">
                <a:solidFill>
                  <a:srgbClr val="282C33"/>
                </a:solidFill>
                <a:effectLst/>
                <a:latin typeface="Graphik"/>
              </a:rPr>
              <a:t>Структурные диаграммы UML, как видно из названия, иллюстрируют структуру системы, включая ее классы, объекты, пакеты, компоненты и другие элементы, а также установленные между ними связи.</a:t>
            </a:r>
          </a:p>
          <a:p>
            <a:pPr marL="0" indent="0" fontAlgn="base">
              <a:buNone/>
            </a:pPr>
            <a:endParaRPr lang="ru-RU" sz="2000" dirty="0">
              <a:solidFill>
                <a:srgbClr val="282C33"/>
              </a:solidFill>
              <a:latin typeface="Graphik"/>
            </a:endParaRPr>
          </a:p>
          <a:p>
            <a:pPr marL="0" indent="0" fontAlgn="base">
              <a:buNone/>
            </a:pPr>
            <a:r>
              <a:rPr lang="ru-RU" sz="2000" b="0" i="0" dirty="0">
                <a:solidFill>
                  <a:srgbClr val="282C33"/>
                </a:solidFill>
                <a:effectLst/>
                <a:latin typeface="Graphik"/>
              </a:rPr>
              <a:t>Поскольку многие проекты опираются на объектно-ориентированное программирование, где от разработчика требуется описание типов возможных функций, диаграммы классов — самый популярный вариант UML. На </a:t>
            </a:r>
            <a:r>
              <a:rPr lang="ru-RU" sz="2000" b="0" i="0" u="none" strike="noStrike" dirty="0">
                <a:solidFill>
                  <a:srgbClr val="AB4200"/>
                </a:solidFill>
                <a:effectLst/>
                <a:latin typeface="Graphik"/>
              </a:rPr>
              <a:t>диаграмме классов</a:t>
            </a:r>
            <a:r>
              <a:rPr lang="ru-RU" sz="2000" b="0" i="0" dirty="0">
                <a:solidFill>
                  <a:srgbClr val="282C33"/>
                </a:solidFill>
                <a:effectLst/>
                <a:latin typeface="Graphik"/>
              </a:rPr>
              <a:t> приводится статичная структура системы, включая классы, их атрибуты, поведение и взаимосвязи.</a:t>
            </a:r>
            <a:endParaRPr lang="ru-RU"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CC07AD-7AD5-4474-BE99-40ED220E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646" y="1389062"/>
            <a:ext cx="3814365" cy="2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0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Вернемся во 2 семестр на минутку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482C49-D71B-472D-8E58-2617C7C2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27802" cy="46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4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06132"/>
            <a:ext cx="10515600" cy="1325563"/>
          </a:xfrm>
        </p:spPr>
        <p:txBody>
          <a:bodyPr/>
          <a:lstStyle/>
          <a:p>
            <a:r>
              <a:rPr lang="ru-RU" dirty="0"/>
              <a:t>Вернемся во 2 семестр на минутку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3069B47-CFC1-4C98-B988-F917AAB7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58" y="1946942"/>
            <a:ext cx="6813550" cy="4355536"/>
          </a:xfrm>
        </p:spPr>
        <p:txBody>
          <a:bodyPr>
            <a:normAutofit lnSpcReduction="10000"/>
          </a:bodyPr>
          <a:lstStyle/>
          <a:p>
            <a:pPr marL="0" indent="0" algn="just" fontAlgn="base">
              <a:buNone/>
            </a:pPr>
            <a:r>
              <a:rPr lang="ru-RU" sz="2000" b="0" i="0" dirty="0">
                <a:solidFill>
                  <a:srgbClr val="181818"/>
                </a:solidFill>
                <a:effectLst/>
                <a:latin typeface="HeliosExtC"/>
              </a:rPr>
              <a:t>Идеология объектно-ориентированного программирования (ООП) разрабатывалась, чтобы связать поведение определенного объекта с его классом. Людям проще воспринимать окружающий мир как объекты, которые поддаются определенной классификации (например, разделение на живую и неживую природу).</a:t>
            </a:r>
          </a:p>
          <a:p>
            <a:pPr marL="0" indent="0" algn="just" fontAlgn="base">
              <a:buNone/>
            </a:pPr>
            <a:endParaRPr lang="ru-RU" sz="2000" dirty="0">
              <a:solidFill>
                <a:srgbClr val="181818"/>
              </a:solidFill>
              <a:latin typeface="HeliosExtC"/>
            </a:endParaRPr>
          </a:p>
          <a:p>
            <a:pPr marL="0" indent="0" algn="just" fontAlgn="base">
              <a:buNone/>
            </a:pPr>
            <a:r>
              <a:rPr lang="ru-RU" sz="2000" dirty="0">
                <a:solidFill>
                  <a:srgbClr val="181818"/>
                </a:solidFill>
                <a:latin typeface="HeliosExtC"/>
              </a:rPr>
              <a:t>Чтобы сделать код проще, программу разбивают на независимые блоки — объекты. В реальной жизни это может быть стол, чашка, человек, книга, здание и многое другое. В программировании объекты — это структуры данных: пользователь, кнопка, сообщение. У них, как и у реальных предметов, могут быть свойства: цвет, содержание или имя пользователя. А чтобы объединить между собой объекты с похожими свойствами, существуют классы.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5866B5-B6AB-414D-9E8F-E6A5FF8D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208" y="3544529"/>
            <a:ext cx="4997792" cy="33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F3069B47-CFC1-4C98-B988-F917AAB7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47" y="1506871"/>
            <a:ext cx="6813550" cy="435553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ru-RU" sz="1400" b="0" i="0" dirty="0">
                <a:solidFill>
                  <a:srgbClr val="181818"/>
                </a:solidFill>
                <a:effectLst/>
                <a:latin typeface="HeliosExtC"/>
              </a:rPr>
              <a:t>Объектно-ориентированное программирование определяют через четыре принципа, по которым можно понять основы работы. </a:t>
            </a:r>
            <a:endParaRPr lang="ru-RU" sz="1400" dirty="0">
              <a:solidFill>
                <a:srgbClr val="181818"/>
              </a:solidFill>
              <a:latin typeface="HeliosExtC"/>
            </a:endParaRPr>
          </a:p>
          <a:p>
            <a:pPr marL="0" indent="0" fontAlgn="base">
              <a:buNone/>
            </a:pPr>
            <a:r>
              <a:rPr lang="ru-RU" sz="1400" dirty="0">
                <a:solidFill>
                  <a:srgbClr val="AB4200"/>
                </a:solidFill>
                <a:latin typeface="Graphik"/>
              </a:rPr>
              <a:t>Абстрагирование </a:t>
            </a:r>
            <a:r>
              <a:rPr lang="ru-RU" sz="1400" b="0" i="0" dirty="0">
                <a:solidFill>
                  <a:srgbClr val="181818"/>
                </a:solidFill>
                <a:effectLst/>
                <a:latin typeface="HeliosExtC"/>
              </a:rPr>
              <a:t>— это способ выделить набор наиболее важных атрибутов и методов и исключить незначимые. Соответственно, абстракция — это использование всех таких характеристик для описания объекта.</a:t>
            </a:r>
          </a:p>
          <a:p>
            <a:pPr marL="0" indent="0" fontAlgn="base">
              <a:buNone/>
            </a:pPr>
            <a:endParaRPr lang="ru-RU" sz="1400" dirty="0">
              <a:solidFill>
                <a:srgbClr val="181818"/>
              </a:solidFill>
              <a:latin typeface="HeliosExtC"/>
            </a:endParaRPr>
          </a:p>
          <a:p>
            <a:pPr marL="0" indent="0" fontAlgn="base">
              <a:buNone/>
            </a:pPr>
            <a:r>
              <a:rPr lang="ru-RU" sz="1400" dirty="0">
                <a:solidFill>
                  <a:srgbClr val="AB4200"/>
                </a:solidFill>
                <a:latin typeface="Graphik"/>
              </a:rPr>
              <a:t>Инкапсуляция. </a:t>
            </a:r>
            <a:r>
              <a:rPr lang="ru-RU" sz="1400" b="0" i="0" dirty="0">
                <a:solidFill>
                  <a:srgbClr val="181818"/>
                </a:solidFill>
                <a:effectLst/>
                <a:latin typeface="HeliosExtC"/>
              </a:rPr>
              <a:t>Каждый объект — независимая структура. Все, что ему нужно для работы, уже есть у него внутри. Если он пользуется какой-то переменной, она будет описана в теле объекта, а не снаружи в коде. Это делает объекты более гибкими. Даже если внешний код перепишут, логика работы не изменится.</a:t>
            </a:r>
          </a:p>
          <a:p>
            <a:pPr marL="0" indent="0" fontAlgn="base">
              <a:buNone/>
            </a:pPr>
            <a:endParaRPr lang="ru-RU" sz="1400" dirty="0">
              <a:solidFill>
                <a:srgbClr val="181818"/>
              </a:solidFill>
              <a:latin typeface="HeliosExtC"/>
            </a:endParaRPr>
          </a:p>
          <a:p>
            <a:pPr marL="0" indent="0" fontAlgn="base">
              <a:buNone/>
            </a:pPr>
            <a:r>
              <a:rPr lang="ru-RU" sz="1400" dirty="0">
                <a:solidFill>
                  <a:srgbClr val="AB4200"/>
                </a:solidFill>
                <a:latin typeface="Graphik"/>
              </a:rPr>
              <a:t>Наследование. </a:t>
            </a:r>
            <a:r>
              <a:rPr lang="ru-RU" sz="1400" b="0" i="0" dirty="0">
                <a:solidFill>
                  <a:srgbClr val="181818"/>
                </a:solidFill>
                <a:effectLst/>
                <a:latin typeface="HeliosExtC"/>
              </a:rPr>
              <a:t>Можно создавать классы и объекты, которые похожи друг на друга, но немного отличаются — имеют дополнительные атрибуты и методы. Более общее понятие в таком случае становится «родителем», а более специфичное и подробное — «наследником».</a:t>
            </a:r>
          </a:p>
          <a:p>
            <a:pPr marL="0" indent="0" fontAlgn="base">
              <a:buNone/>
            </a:pPr>
            <a:endParaRPr lang="ru-RU" sz="1400" dirty="0">
              <a:solidFill>
                <a:srgbClr val="181818"/>
              </a:solidFill>
              <a:latin typeface="HeliosExtC"/>
            </a:endParaRPr>
          </a:p>
          <a:p>
            <a:pPr marL="0" indent="0" fontAlgn="base">
              <a:buNone/>
            </a:pPr>
            <a:r>
              <a:rPr lang="ru-RU" sz="1400" dirty="0">
                <a:solidFill>
                  <a:srgbClr val="AB4200"/>
                </a:solidFill>
                <a:latin typeface="Graphik"/>
              </a:rPr>
              <a:t>Полиморфизм. </a:t>
            </a:r>
            <a:r>
              <a:rPr lang="ru-RU" sz="1400" b="0" i="0" dirty="0">
                <a:solidFill>
                  <a:srgbClr val="181818"/>
                </a:solidFill>
                <a:effectLst/>
                <a:latin typeface="HeliosExtC"/>
              </a:rPr>
              <a:t>Одинаковые методы разных объектов могут выполнять задачи разными способами. Например, у «человека» есть метод «работать». У «программиста» реализация этого метода будет означать написание кода, а у «директора» — рассмотрение управленческих вопросов. Но глобально и то, и другое будет работой.</a:t>
            </a:r>
            <a:endParaRPr lang="ru-RU" sz="1400" dirty="0">
              <a:solidFill>
                <a:srgbClr val="181818"/>
              </a:solidFill>
              <a:latin typeface="HeliosExtC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F8909C-1909-410A-9B56-2E77AEA1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797" y="1630133"/>
            <a:ext cx="4809203" cy="240460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317B0C8-32B6-4053-B7EC-F0298406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39" y="306132"/>
            <a:ext cx="10515600" cy="1325563"/>
          </a:xfrm>
        </p:spPr>
        <p:txBody>
          <a:bodyPr/>
          <a:lstStyle/>
          <a:p>
            <a:r>
              <a:rPr lang="ru-RU" dirty="0"/>
              <a:t>Вернемся во 2 семестр на минутку</a:t>
            </a:r>
          </a:p>
        </p:txBody>
      </p:sp>
    </p:spTree>
    <p:extLst>
      <p:ext uri="{BB962C8B-B14F-4D97-AF65-F5344CB8AC3E}">
        <p14:creationId xmlns:p14="http://schemas.microsoft.com/office/powerpoint/2010/main" val="225120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Конечно классы нужно моделировать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7CAE1B-8BF2-42E1-92A3-AA630BCD0B99}"/>
              </a:ext>
            </a:extLst>
          </p:cNvPr>
          <p:cNvSpPr/>
          <p:nvPr/>
        </p:nvSpPr>
        <p:spPr>
          <a:xfrm>
            <a:off x="373625" y="2077064"/>
            <a:ext cx="2920181" cy="150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классов анализа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79FF89-A619-43E4-AF90-F6FD63BEBA4D}"/>
              </a:ext>
            </a:extLst>
          </p:cNvPr>
          <p:cNvSpPr/>
          <p:nvPr/>
        </p:nvSpPr>
        <p:spPr>
          <a:xfrm>
            <a:off x="4124632" y="2077064"/>
            <a:ext cx="2920181" cy="150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классов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4152C5-B3AD-4477-AC81-DEAF0AFE4B85}"/>
              </a:ext>
            </a:extLst>
          </p:cNvPr>
          <p:cNvSpPr/>
          <p:nvPr/>
        </p:nvSpPr>
        <p:spPr>
          <a:xfrm>
            <a:off x="2271251" y="4267200"/>
            <a:ext cx="2920181" cy="15043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diagram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34E2FB-1914-4A22-8C33-E0E9BD1E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348" y="1747069"/>
            <a:ext cx="4328652" cy="21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2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65701"/>
            <a:ext cx="10515600" cy="1325563"/>
          </a:xfrm>
        </p:spPr>
        <p:txBody>
          <a:bodyPr/>
          <a:lstStyle/>
          <a:p>
            <a:r>
              <a:rPr lang="ru-RU" dirty="0"/>
              <a:t>Основные элементы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07CAE1B-8BF2-42E1-92A3-AA630BCD0B99}"/>
              </a:ext>
            </a:extLst>
          </p:cNvPr>
          <p:cNvSpPr/>
          <p:nvPr/>
        </p:nvSpPr>
        <p:spPr>
          <a:xfrm>
            <a:off x="8831803" y="1981650"/>
            <a:ext cx="2920181" cy="150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классов анализа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D30B61-39BF-40E0-AAE9-58B19008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3" y="1626008"/>
            <a:ext cx="1398043" cy="711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08261E-9A04-4851-870E-C1BF628C33AC}"/>
              </a:ext>
            </a:extLst>
          </p:cNvPr>
          <p:cNvSpPr txBox="1"/>
          <p:nvPr/>
        </p:nvSpPr>
        <p:spPr>
          <a:xfrm>
            <a:off x="2136036" y="1519985"/>
            <a:ext cx="5385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Граничный класс</a:t>
            </a:r>
          </a:p>
          <a:p>
            <a:r>
              <a:rPr lang="ru-RU" dirty="0"/>
              <a:t>Показывает способ связи пользователя с ПО</a:t>
            </a:r>
          </a:p>
          <a:p>
            <a:r>
              <a:rPr lang="ru-RU" dirty="0"/>
              <a:t>Диалоговые окна, модальные окна, да хоть монитор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58FF5B-0B80-4EEB-AEE8-1266B2DB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33" y="2942662"/>
            <a:ext cx="867521" cy="972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2E75D4-E884-4F73-BCD2-03143BF08E5E}"/>
              </a:ext>
            </a:extLst>
          </p:cNvPr>
          <p:cNvSpPr txBox="1"/>
          <p:nvPr/>
        </p:nvSpPr>
        <p:spPr>
          <a:xfrm>
            <a:off x="2136036" y="2767328"/>
            <a:ext cx="4819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Управляющий класс</a:t>
            </a:r>
          </a:p>
          <a:p>
            <a:r>
              <a:rPr lang="ru-RU" dirty="0"/>
              <a:t>Отвечает за координацию, взаимодействие и управление другими объектами, выполняет сложные вычисления, управляет безопасностью, транзакциями и т. п.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0B16CF-CC98-4A79-9256-4C8E35B3E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333" y="4787318"/>
            <a:ext cx="867521" cy="817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5ADF7-1E04-4F84-A5C8-F01676934011}"/>
              </a:ext>
            </a:extLst>
          </p:cNvPr>
          <p:cNvSpPr txBox="1"/>
          <p:nvPr/>
        </p:nvSpPr>
        <p:spPr>
          <a:xfrm>
            <a:off x="2136036" y="4626671"/>
            <a:ext cx="51127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Сущность</a:t>
            </a:r>
            <a:br>
              <a:rPr lang="ru-RU" dirty="0"/>
            </a:br>
            <a:r>
              <a:rPr lang="ru-RU" dirty="0"/>
              <a:t>Используется для моделирования долгоживущей, нередко сохраняемой информации. Классы сущности являются абстракциями основных понятий предметной области – людей, объектов, документов и т. д.</a:t>
            </a:r>
          </a:p>
        </p:txBody>
      </p:sp>
    </p:spTree>
    <p:extLst>
      <p:ext uri="{BB962C8B-B14F-4D97-AF65-F5344CB8AC3E}">
        <p14:creationId xmlns:p14="http://schemas.microsoft.com/office/powerpoint/2010/main" val="19750331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749</Words>
  <Application>Microsoft Office PowerPoint</Application>
  <PresentationFormat>Широкоэкранный</PresentationFormat>
  <Paragraphs>94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Graphik</vt:lpstr>
      <vt:lpstr>HeliosExtC</vt:lpstr>
      <vt:lpstr>Тема Office</vt:lpstr>
      <vt:lpstr>Презентация PowerPoint</vt:lpstr>
      <vt:lpstr>Практическое занятие №3 Диаграмма классов (Class diagram) Диаграмма классов анализа (Alaysis class diagram)</vt:lpstr>
      <vt:lpstr>Типы UML-диаграмм</vt:lpstr>
      <vt:lpstr>Структурные диаграммы</vt:lpstr>
      <vt:lpstr>Вернемся во 2 семестр на минутку</vt:lpstr>
      <vt:lpstr>Вернемся во 2 семестр на минутку</vt:lpstr>
      <vt:lpstr>Вернемся во 2 семестр на минутку</vt:lpstr>
      <vt:lpstr>Конечно классы нужно моделировать</vt:lpstr>
      <vt:lpstr>Основные элементы</vt:lpstr>
      <vt:lpstr>Основные элементы</vt:lpstr>
      <vt:lpstr>Стрелки</vt:lpstr>
      <vt:lpstr>Стрелки</vt:lpstr>
      <vt:lpstr>Стрелки</vt:lpstr>
      <vt:lpstr>Стрелки</vt:lpstr>
      <vt:lpstr>А теперь пример</vt:lpstr>
      <vt:lpstr>А теперь пример</vt:lpstr>
      <vt:lpstr>Что нужно сделать вам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Ярослав Акатьев</cp:lastModifiedBy>
  <cp:revision>33</cp:revision>
  <dcterms:created xsi:type="dcterms:W3CDTF">2025-01-14T16:36:25Z</dcterms:created>
  <dcterms:modified xsi:type="dcterms:W3CDTF">2025-03-02T16:43:22Z</dcterms:modified>
</cp:coreProperties>
</file>