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3" r:id="rId4"/>
    <p:sldId id="286" r:id="rId5"/>
    <p:sldId id="287" r:id="rId6"/>
    <p:sldId id="288" r:id="rId7"/>
    <p:sldId id="289" r:id="rId8"/>
    <p:sldId id="291" r:id="rId9"/>
    <p:sldId id="292" r:id="rId10"/>
    <p:sldId id="290" r:id="rId11"/>
    <p:sldId id="293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8560" autoAdjust="0"/>
  </p:normalViewPr>
  <p:slideViewPr>
    <p:cSldViewPr snapToGrid="0">
      <p:cViewPr varScale="1">
        <p:scale>
          <a:sx n="97" d="100"/>
          <a:sy n="97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4239-F7CE-4007-9659-6B3321B82BEC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87C7-F456-4363-8B4B-5FEAD9161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A7FA-5773-88F7-296C-049910EE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EE62B-71E1-8F98-2F93-5E74CBB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B14E1-1E14-B515-6230-7D5ED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5C4A7-222D-DA3D-5DFE-32499F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63EDE-2C15-D255-420A-A3B7FCB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A6D-5FF5-5395-BFA4-D6A7853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15B4-6D56-D5FA-A4DC-05C6758A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9ED8E-C8D1-62DC-641F-45DE2E7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C3F4A-C7B4-8117-4071-C28CE15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6853-E6C2-3B8C-77F2-2779FD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E057C-B853-31B6-65C5-A71A0205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E209F-3482-995C-A39F-EA4DE56C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B1EC8-66FB-6670-A67D-9631BFC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BB2AD-35AA-498D-6669-227F126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0DFB-06FB-C501-4B94-51F11D3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0335-84A1-06BD-D4D0-22F9C15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AD8C4-5FF3-5744-969C-9142138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13D2F-4200-BBF9-6FB2-88C6F6F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FF0A8-9136-1336-81E3-5751DF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F43A-6F5D-A982-2876-9B3228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7424-67D4-477E-30F4-735D7FB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A2D58-EBB7-31F9-8249-F785C00B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D1BA-EC25-B9E3-D77F-ACF4FD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DCDD3-50E8-223D-F884-3657B0C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E9E01-4874-7B25-06D4-C02F405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ACAD-0CBA-2DE3-73E9-B57158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019D3-5907-716A-099B-42B4C340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F9AC2-10B0-FFF7-8287-CD8DB5BC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19E1C-6CC6-1851-E840-5EAB7A3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FA14C-B0EE-B960-CE22-E1086EA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51858-1ECB-907D-4B48-2811AB21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F15C-4945-9155-B926-B1D7065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B0510-B753-3300-33EC-CF3B1BB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5580-2402-6D28-B542-D737FF1A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CA0DD-27E4-AB4B-5882-A04F6149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F2799-064C-88F5-83E6-A8186684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B1E95-EDC2-6D97-240D-B29B40A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9213-6BD4-B39B-FC80-B862BCF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4EE74-83F7-A337-3FC9-C767EA5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78B9-F3FC-E5AE-328E-F6A9096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7172A-785E-B138-84A7-565079E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2C85-E62E-1390-9775-7FECE46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300-530B-D881-D33C-19DCBE0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A8BC1B-C549-38B2-8055-4A1BFC2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A85547-A9E0-EE2F-1325-4B14304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9657-F031-FB21-D3F3-E2C28D8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41564-4AA6-DE50-E155-0E27891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BAFE-0B1C-4FE2-7AC9-A1DFBCF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483F4-15DC-6381-C255-B50499F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9D6E-5B89-F241-CF80-99FCDDC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BC5A9-6B51-7028-EA1E-E1F95D8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D425-6DD3-50F5-6EEA-C8DF627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B25AC-AFC0-460C-E962-B878C3E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E00F4-24DF-C95F-B34A-061CD004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99F5E-BB63-A2DD-42C0-190C11A6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92C5B-5C20-FB80-D361-E10924B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18766-CF97-DBAE-966F-5BC9196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BAC2B-A30C-28C6-BF7F-5993397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0F7-1F77-AAFF-211E-5F6BB5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81B7F-28E0-A1C6-BB9A-410CF5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EA6D8-B92B-0C75-734B-78FDD4B3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4B-C440-D945-B2AD-69A0E3577F1F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CFEC0-C7A7-72B2-3154-E4E4E222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33F9D-CE57-83B4-460B-036C24DDF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коммуникации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ED2F3-4B18-4F6F-8EB9-93435AD77E17}"/>
              </a:ext>
            </a:extLst>
          </p:cNvPr>
          <p:cNvSpPr txBox="1"/>
          <p:nvPr/>
        </p:nvSpPr>
        <p:spPr>
          <a:xfrm>
            <a:off x="571089" y="1648025"/>
            <a:ext cx="6419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rgbClr val="2F2F2F"/>
                </a:solidFill>
                <a:latin typeface="YS Text"/>
              </a:rPr>
              <a:t>Диаграмма коммуникации – удобная альтернатива или приятное дополнение диаграммы последовательности.</a:t>
            </a:r>
          </a:p>
          <a:p>
            <a:pPr algn="l"/>
            <a:endParaRPr lang="ru-RU" dirty="0">
              <a:solidFill>
                <a:srgbClr val="2F2F2F"/>
              </a:solidFill>
              <a:latin typeface="YS Text"/>
            </a:endParaRPr>
          </a:p>
          <a:p>
            <a:pPr algn="l"/>
            <a:r>
              <a:rPr lang="ru-RU" dirty="0">
                <a:solidFill>
                  <a:srgbClr val="2F2F2F"/>
                </a:solidFill>
                <a:latin typeface="YS Text"/>
              </a:rPr>
              <a:t>Она показывает в сущности тоже самое, только делая «Срез» структуры системы.</a:t>
            </a:r>
          </a:p>
          <a:p>
            <a:pPr algn="l"/>
            <a:endParaRPr lang="ru-RU" dirty="0">
              <a:solidFill>
                <a:srgbClr val="2F2F2F"/>
              </a:solidFill>
              <a:latin typeface="YS Text"/>
            </a:endParaRPr>
          </a:p>
          <a:p>
            <a:pPr algn="l"/>
            <a:r>
              <a:rPr lang="ru-RU" dirty="0">
                <a:solidFill>
                  <a:srgbClr val="2F2F2F"/>
                </a:solidFill>
                <a:latin typeface="YS Text"/>
              </a:rPr>
              <a:t>В ней применяются те же </a:t>
            </a:r>
            <a:r>
              <a:rPr lang="en-US" dirty="0" err="1">
                <a:solidFill>
                  <a:srgbClr val="2F2F2F"/>
                </a:solidFill>
                <a:latin typeface="YS Text"/>
              </a:rPr>
              <a:t>LifeLine</a:t>
            </a:r>
            <a:r>
              <a:rPr lang="ru-RU" dirty="0">
                <a:solidFill>
                  <a:srgbClr val="2F2F2F"/>
                </a:solidFill>
                <a:latin typeface="YS Text"/>
              </a:rPr>
              <a:t>, то есть любые объекты.</a:t>
            </a:r>
          </a:p>
          <a:p>
            <a:pPr algn="l"/>
            <a:r>
              <a:rPr lang="ru-RU" dirty="0">
                <a:solidFill>
                  <a:srgbClr val="2F2F2F"/>
                </a:solidFill>
                <a:latin typeface="YS Text"/>
              </a:rPr>
              <a:t>Между ними выставляются коннекторы, то есть каналы передачи</a:t>
            </a:r>
          </a:p>
          <a:p>
            <a:pPr algn="l"/>
            <a:r>
              <a:rPr lang="ru-RU" dirty="0">
                <a:solidFill>
                  <a:srgbClr val="2F2F2F"/>
                </a:solidFill>
                <a:latin typeface="YS Text"/>
              </a:rPr>
              <a:t>информации.</a:t>
            </a:r>
          </a:p>
          <a:p>
            <a:pPr algn="l"/>
            <a:endParaRPr lang="ru-RU" dirty="0">
              <a:solidFill>
                <a:srgbClr val="2F2F2F"/>
              </a:solidFill>
              <a:latin typeface="YS Text"/>
            </a:endParaRPr>
          </a:p>
          <a:p>
            <a:pPr algn="l"/>
            <a:r>
              <a:rPr lang="ru-RU" dirty="0">
                <a:solidFill>
                  <a:srgbClr val="2F2F2F"/>
                </a:solidFill>
                <a:latin typeface="YS Text"/>
              </a:rPr>
              <a:t>По коннекторам мы можем отправлять сообщения.</a:t>
            </a:r>
          </a:p>
          <a:p>
            <a:pPr algn="l"/>
            <a:endParaRPr lang="ru-RU" dirty="0">
              <a:solidFill>
                <a:srgbClr val="2F2F2F"/>
              </a:solidFill>
              <a:latin typeface="YS Text"/>
            </a:endParaRPr>
          </a:p>
          <a:p>
            <a:pPr algn="l"/>
            <a:r>
              <a:rPr lang="ru-RU" dirty="0">
                <a:solidFill>
                  <a:srgbClr val="2F2F2F"/>
                </a:solidFill>
                <a:latin typeface="YS Text"/>
              </a:rPr>
              <a:t>Диаграмма позволяет наглядно отследить как в сложной структуре организована передача сообщений.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CC651-8418-4EE0-81BB-BF21ACAF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890" y="3348872"/>
            <a:ext cx="5093110" cy="350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А теперь пример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7BAE7C-5266-4560-839A-920CF793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268"/>
            <a:ext cx="6961717" cy="32708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5C20E1-4627-41B9-8316-F1D6A509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69" y="2397307"/>
            <a:ext cx="5382031" cy="43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 вам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F11D640F-4352-4C77-BE4B-89C4AD05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6" y="2434651"/>
            <a:ext cx="8753672" cy="2372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Все довольно привычно</a:t>
            </a:r>
          </a:p>
          <a:p>
            <a:pPr marL="742950" indent="-742950">
              <a:buAutoNum type="arabicPeriod"/>
            </a:pPr>
            <a:r>
              <a:rPr lang="ru-RU" sz="1800" dirty="0"/>
              <a:t>Построить вместе со мной тренировочные диаграммы</a:t>
            </a:r>
            <a:endParaRPr lang="ru-RU" sz="1200" dirty="0"/>
          </a:p>
          <a:p>
            <a:pPr marL="742950" indent="-742950">
              <a:buAutoNum type="arabicPeriod"/>
            </a:pPr>
            <a:r>
              <a:rPr lang="ru-RU" sz="1800" dirty="0"/>
              <a:t>Построить диаграмму последовательности 1-3 сценариев работы в вашей системе и 1 диаграмму коммуникаций.</a:t>
            </a:r>
          </a:p>
          <a:p>
            <a:pPr marL="742950" indent="-742950">
              <a:buAutoNum type="arabicPeriod"/>
            </a:pPr>
            <a:r>
              <a:rPr lang="ru-RU" sz="1800" dirty="0"/>
              <a:t>Оформить отчет по работе</a:t>
            </a:r>
          </a:p>
          <a:p>
            <a:pPr marL="742950" indent="-742950">
              <a:buAutoNum type="arabicPeriod"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На следующем занятии мы разберем дополнительный инструментарий для диаграмм последовательности, такие как циклы и параллельное выполнение работ!</a:t>
            </a:r>
          </a:p>
          <a:p>
            <a:pPr marL="742950" indent="-742950">
              <a:buAutoNum type="arabicPeriod"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092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32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Практическое занятие №4</a:t>
            </a:r>
            <a:br>
              <a:rPr lang="ru-RU" dirty="0"/>
            </a:br>
            <a:r>
              <a:rPr lang="ru-RU" dirty="0"/>
              <a:t>Диаграмма последовательности</a:t>
            </a:r>
            <a:br>
              <a:rPr lang="ru-RU" dirty="0"/>
            </a:br>
            <a:r>
              <a:rPr lang="en-US" dirty="0"/>
              <a:t>Sequence diagram</a:t>
            </a:r>
            <a:br>
              <a:rPr lang="en-US" dirty="0"/>
            </a:br>
            <a:r>
              <a:rPr lang="ru-RU" dirty="0"/>
              <a:t>Диаграмма кооперации/коммуникации</a:t>
            </a:r>
            <a:br>
              <a:rPr lang="ru-RU" dirty="0"/>
            </a:br>
            <a:r>
              <a:rPr lang="en-US" dirty="0"/>
              <a:t>Cooperation/Communication diagram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A469-73F6-44F2-BBB7-C15F8FB3FE8C}"/>
              </a:ext>
            </a:extLst>
          </p:cNvPr>
          <p:cNvSpPr txBox="1"/>
          <p:nvPr/>
        </p:nvSpPr>
        <p:spPr>
          <a:xfrm>
            <a:off x="838200" y="3429000"/>
            <a:ext cx="72152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практического занятия:</a:t>
            </a:r>
          </a:p>
          <a:p>
            <a:br>
              <a:rPr lang="ru-RU" sz="2400" dirty="0"/>
            </a:br>
            <a:r>
              <a:rPr lang="ru-RU" sz="2400" dirty="0"/>
              <a:t>1. Разбор теоретического материала</a:t>
            </a:r>
          </a:p>
          <a:p>
            <a:r>
              <a:rPr lang="ru-RU" sz="2400" dirty="0"/>
              <a:t>2. Совместное построение примера</a:t>
            </a:r>
          </a:p>
          <a:p>
            <a:r>
              <a:rPr lang="ru-RU" sz="2400" dirty="0"/>
              <a:t>3. Проверка отчетов по практической работе №3</a:t>
            </a:r>
            <a:endParaRPr lang="en-US" sz="2400" dirty="0"/>
          </a:p>
          <a:p>
            <a:r>
              <a:rPr lang="ru-RU" sz="2400"/>
              <a:t>4. </a:t>
            </a:r>
            <a:r>
              <a:rPr lang="ru-RU" sz="2400" dirty="0"/>
              <a:t>Построение диаграмм по персональному варианту</a:t>
            </a:r>
          </a:p>
        </p:txBody>
      </p:sp>
    </p:spTree>
    <p:extLst>
      <p:ext uri="{BB962C8B-B14F-4D97-AF65-F5344CB8AC3E}">
        <p14:creationId xmlns:p14="http://schemas.microsoft.com/office/powerpoint/2010/main" val="2716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7D2A3-710B-4ABE-B367-68EE25DF8692}"/>
              </a:ext>
            </a:extLst>
          </p:cNvPr>
          <p:cNvSpPr/>
          <p:nvPr/>
        </p:nvSpPr>
        <p:spPr>
          <a:xfrm>
            <a:off x="1022350" y="1387476"/>
            <a:ext cx="47117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Структурные диаграммы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2BDBA3-FD73-48E5-BA1A-EA87BD8E6E80}"/>
              </a:ext>
            </a:extLst>
          </p:cNvPr>
          <p:cNvSpPr/>
          <p:nvPr/>
        </p:nvSpPr>
        <p:spPr>
          <a:xfrm>
            <a:off x="10223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композитной структуры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0944D2-7124-47FA-B3FC-902CA29A42D2}"/>
              </a:ext>
            </a:extLst>
          </p:cNvPr>
          <p:cNvSpPr/>
          <p:nvPr/>
        </p:nvSpPr>
        <p:spPr>
          <a:xfrm>
            <a:off x="34099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развертывания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DE69E4-B3F3-4F8D-9024-5AA3BC780D47}"/>
              </a:ext>
            </a:extLst>
          </p:cNvPr>
          <p:cNvSpPr/>
          <p:nvPr/>
        </p:nvSpPr>
        <p:spPr>
          <a:xfrm>
            <a:off x="3409950" y="366077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пакетов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B4C5E-5A7C-4C48-A9E4-8A275CDB580C}"/>
              </a:ext>
            </a:extLst>
          </p:cNvPr>
          <p:cNvSpPr/>
          <p:nvPr/>
        </p:nvSpPr>
        <p:spPr>
          <a:xfrm>
            <a:off x="34099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профилей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28E55F-CD3E-4872-B8CF-8EFD0E6554E3}"/>
              </a:ext>
            </a:extLst>
          </p:cNvPr>
          <p:cNvSpPr/>
          <p:nvPr/>
        </p:nvSpPr>
        <p:spPr>
          <a:xfrm>
            <a:off x="10223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объектов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4CBBC3-F8CC-4920-850B-5B6ED6213E51}"/>
              </a:ext>
            </a:extLst>
          </p:cNvPr>
          <p:cNvSpPr/>
          <p:nvPr/>
        </p:nvSpPr>
        <p:spPr>
          <a:xfrm>
            <a:off x="1022350" y="3660777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классов (и классов анализа)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388A25-B721-408C-BD6D-F13C04A8D648}"/>
              </a:ext>
            </a:extLst>
          </p:cNvPr>
          <p:cNvSpPr/>
          <p:nvPr/>
        </p:nvSpPr>
        <p:spPr>
          <a:xfrm>
            <a:off x="1022350" y="5934077"/>
            <a:ext cx="4711700" cy="7270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компонентов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E2392D-5AEE-4623-9677-7949E3A53B72}"/>
              </a:ext>
            </a:extLst>
          </p:cNvPr>
          <p:cNvSpPr/>
          <p:nvPr/>
        </p:nvSpPr>
        <p:spPr>
          <a:xfrm>
            <a:off x="6965950" y="180975"/>
            <a:ext cx="47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Диаграммы поведения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914347-EFA1-4CAD-906B-A1926BB6B832}"/>
              </a:ext>
            </a:extLst>
          </p:cNvPr>
          <p:cNvSpPr/>
          <p:nvPr/>
        </p:nvSpPr>
        <p:spPr>
          <a:xfrm>
            <a:off x="69659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96C3B7C-E1F5-4CA1-B7CB-5228335CF47A}"/>
              </a:ext>
            </a:extLst>
          </p:cNvPr>
          <p:cNvSpPr/>
          <p:nvPr/>
        </p:nvSpPr>
        <p:spPr>
          <a:xfrm>
            <a:off x="9353550" y="131762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деятельности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38C6A8-C58E-47BD-B042-E455B113B039}"/>
              </a:ext>
            </a:extLst>
          </p:cNvPr>
          <p:cNvSpPr/>
          <p:nvPr/>
        </p:nvSpPr>
        <p:spPr>
          <a:xfrm>
            <a:off x="6965950" y="24542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состояний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F8C3339-5CDC-4FB4-BF5E-A488DC7553A5}"/>
              </a:ext>
            </a:extLst>
          </p:cNvPr>
          <p:cNvSpPr/>
          <p:nvPr/>
        </p:nvSpPr>
        <p:spPr>
          <a:xfrm>
            <a:off x="9353550" y="2454276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последовательности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F160BCF-3F7C-4074-9598-4CF6BE59AB24}"/>
              </a:ext>
            </a:extLst>
          </p:cNvPr>
          <p:cNvSpPr/>
          <p:nvPr/>
        </p:nvSpPr>
        <p:spPr>
          <a:xfrm>
            <a:off x="6965950" y="3590926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коммуникации (кооперации)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FDD4E3-C9D4-482F-8C2B-2C2D8264994E}"/>
              </a:ext>
            </a:extLst>
          </p:cNvPr>
          <p:cNvSpPr/>
          <p:nvPr/>
        </p:nvSpPr>
        <p:spPr>
          <a:xfrm>
            <a:off x="6965950" y="47275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синхронизации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E73E81-3763-43CC-AC07-BD7A34BCB367}"/>
              </a:ext>
            </a:extLst>
          </p:cNvPr>
          <p:cNvSpPr/>
          <p:nvPr/>
        </p:nvSpPr>
        <p:spPr>
          <a:xfrm>
            <a:off x="6965950" y="5864226"/>
            <a:ext cx="2324100" cy="727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обзора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18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ED2F3-4B18-4F6F-8EB9-93435AD77E17}"/>
              </a:ext>
            </a:extLst>
          </p:cNvPr>
          <p:cNvSpPr txBox="1"/>
          <p:nvPr/>
        </p:nvSpPr>
        <p:spPr>
          <a:xfrm>
            <a:off x="571089" y="1648025"/>
            <a:ext cx="77773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Диаграмма последовательности используется для визуализации взаимодействия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между объектами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 системе. </a:t>
            </a:r>
          </a:p>
          <a:p>
            <a:endParaRPr lang="ru-RU" dirty="0">
              <a:solidFill>
                <a:srgbClr val="333333"/>
              </a:solidFill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Она показывает порядок сообщений, которыми объекты обмениваются друг с другом во времени и их жизненный цикл. </a:t>
            </a:r>
          </a:p>
          <a:p>
            <a:endParaRPr lang="ru-RU" dirty="0">
              <a:solidFill>
                <a:srgbClr val="333333"/>
              </a:solidFill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На мой взгляд, это самый простой и удобный инструмент для демонстрации всех интеграций и взаимодействий в рамках проектируемого бизнес-процесса.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3B2D87-EFCC-455A-B8B6-77424331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074" y="4233348"/>
            <a:ext cx="6223926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Какие </a:t>
            </a:r>
            <a:r>
              <a:rPr lang="ru-RU" b="1" dirty="0"/>
              <a:t>объекты</a:t>
            </a:r>
            <a:r>
              <a:rPr lang="ru-RU" dirty="0"/>
              <a:t> могут взаимодействовать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ED2F3-4B18-4F6F-8EB9-93435AD77E17}"/>
              </a:ext>
            </a:extLst>
          </p:cNvPr>
          <p:cNvSpPr txBox="1"/>
          <p:nvPr/>
        </p:nvSpPr>
        <p:spPr>
          <a:xfrm>
            <a:off x="571089" y="1648025"/>
            <a:ext cx="7777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Да любые! </a:t>
            </a:r>
          </a:p>
          <a:p>
            <a:endParaRPr lang="ru-RU" dirty="0">
              <a:solidFill>
                <a:srgbClr val="333333"/>
              </a:solidFill>
              <a:latin typeface="-apple-system"/>
            </a:endParaRPr>
          </a:p>
          <a:p>
            <a:r>
              <a:rPr lang="ru-RU" dirty="0">
                <a:solidFill>
                  <a:srgbClr val="333333"/>
                </a:solidFill>
                <a:latin typeface="-apple-system"/>
              </a:rPr>
              <a:t>Это могут быть Актеры, элементы диаграммы классов анализа, классов и других структурных диаграмм.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6679C0-F3DF-4A58-A7C6-606EB6DE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3121742"/>
            <a:ext cx="7172633" cy="9149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D3079-FFC1-40BF-B5E8-3EFA346E9EA9}"/>
              </a:ext>
            </a:extLst>
          </p:cNvPr>
          <p:cNvSpPr txBox="1"/>
          <p:nvPr/>
        </p:nvSpPr>
        <p:spPr>
          <a:xfrm>
            <a:off x="245806" y="52099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справки:</a:t>
            </a:r>
          </a:p>
          <a:p>
            <a:r>
              <a:rPr lang="ru-RU" dirty="0" err="1"/>
              <a:t>actor</a:t>
            </a:r>
            <a:r>
              <a:rPr lang="ru-RU" dirty="0"/>
              <a:t> — пользователь или «клиент»;</a:t>
            </a:r>
          </a:p>
          <a:p>
            <a:r>
              <a:rPr lang="ru-RU" dirty="0" err="1"/>
              <a:t>participant</a:t>
            </a:r>
            <a:r>
              <a:rPr lang="ru-RU" dirty="0"/>
              <a:t> — сервер, компонент системы;</a:t>
            </a:r>
          </a:p>
          <a:p>
            <a:r>
              <a:rPr lang="ru-RU" dirty="0" err="1"/>
              <a:t>database</a:t>
            </a:r>
            <a:r>
              <a:rPr lang="ru-RU" dirty="0"/>
              <a:t> — база данных;</a:t>
            </a:r>
          </a:p>
          <a:p>
            <a:r>
              <a:rPr lang="ru-RU" dirty="0" err="1"/>
              <a:t>queue</a:t>
            </a:r>
            <a:r>
              <a:rPr lang="ru-RU" dirty="0"/>
              <a:t> — топик или очередь.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ED7CA7-AB17-486B-9569-E60EB2ED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432" y="1452445"/>
            <a:ext cx="2428568" cy="5379739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1F080DD-998B-4955-8252-A7D37DBAA325}"/>
              </a:ext>
            </a:extLst>
          </p:cNvPr>
          <p:cNvSpPr/>
          <p:nvPr/>
        </p:nvSpPr>
        <p:spPr>
          <a:xfrm>
            <a:off x="7777316" y="3121742"/>
            <a:ext cx="1986116" cy="13255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38E4F-4CF4-4E0E-96B5-D5E5403EAA93}"/>
              </a:ext>
            </a:extLst>
          </p:cNvPr>
          <p:cNvSpPr txBox="1"/>
          <p:nvPr/>
        </p:nvSpPr>
        <p:spPr>
          <a:xfrm>
            <a:off x="6341806" y="4272677"/>
            <a:ext cx="32741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2F2F2F"/>
                </a:solidFill>
                <a:effectLst/>
                <a:latin typeface="YS Text"/>
              </a:rPr>
              <a:t>Линия жизни — Life Line.</a:t>
            </a:r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 Временная шкала в диаграмме последовательности идёт сверху вниз. У каждого объекта своя пунктирная линия, их ещё называют линиями жизни, которые обозначают последовательности действий объектов и не пересекаются.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47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Стрелки на диаграмме последовательности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ED2F3-4B18-4F6F-8EB9-93435AD77E17}"/>
              </a:ext>
            </a:extLst>
          </p:cNvPr>
          <p:cNvSpPr txBox="1"/>
          <p:nvPr/>
        </p:nvSpPr>
        <p:spPr>
          <a:xfrm>
            <a:off x="571089" y="1648025"/>
            <a:ext cx="7777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Стрелки показывают взаимодействие между разными объектами в момент, когда они посылают сообщения друг другу. Стрелки помогают понять не только смысл взаимодействия, но и то, кто его начал и по отношению к кому. Сообщения могут говорить также о создании или уничтожении участников последовательности. 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Если стрелка закрашена, то активация происходит синхронно. Асинхронное сообщение говорит о том, что отправитель сигнала передаёт ход получателю, чтобы тот произвёл некое действие. </a:t>
            </a:r>
            <a:endParaRPr lang="en-US" b="0" i="0" dirty="0">
              <a:solidFill>
                <a:srgbClr val="2F2F2F"/>
              </a:solidFill>
              <a:effectLst/>
              <a:latin typeface="YS Text"/>
            </a:endParaRPr>
          </a:p>
          <a:p>
            <a:pPr algn="l"/>
            <a:endParaRPr lang="en-US" dirty="0">
              <a:solidFill>
                <a:srgbClr val="2F2F2F"/>
              </a:solidFill>
              <a:latin typeface="YS Text"/>
            </a:endParaRPr>
          </a:p>
          <a:p>
            <a:pPr algn="l"/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Пунктирная стрелка — это возвратное или ответное сообщение. Она говорит о том, что получатель обработал предыдущее сообщение и передаёт ход обратно отправителю. Этот элемент не всегда появляется в диаграммах последовательности, так как автоматически подразумевается при синхронном сообщении. Если минимизировать возвратные сообщения, диаграмма получится более лаконичной. 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471AC4-B77E-42E0-8476-A620FDD33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7" r="24341"/>
          <a:stretch/>
        </p:blipFill>
        <p:spPr>
          <a:xfrm>
            <a:off x="8976852" y="4205546"/>
            <a:ext cx="3215148" cy="25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Стрелки на диаграмме последовательности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ED2F3-4B18-4F6F-8EB9-93435AD77E17}"/>
              </a:ext>
            </a:extLst>
          </p:cNvPr>
          <p:cNvSpPr txBox="1"/>
          <p:nvPr/>
        </p:nvSpPr>
        <p:spPr>
          <a:xfrm>
            <a:off x="571089" y="1648025"/>
            <a:ext cx="77773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2F2F2F"/>
                </a:solidFill>
                <a:effectLst/>
                <a:latin typeface="YS Text"/>
              </a:rPr>
              <a:t>Фрагмент выполнения или активация — </a:t>
            </a:r>
            <a:r>
              <a:rPr lang="ru-RU" b="1" i="0" dirty="0" err="1">
                <a:solidFill>
                  <a:srgbClr val="2F2F2F"/>
                </a:solidFill>
                <a:effectLst/>
                <a:latin typeface="YS Text"/>
              </a:rPr>
              <a:t>Activation</a:t>
            </a:r>
            <a:r>
              <a:rPr lang="ru-RU" b="1" i="0" dirty="0">
                <a:solidFill>
                  <a:srgbClr val="2F2F2F"/>
                </a:solidFill>
                <a:effectLst/>
                <a:latin typeface="YS Text"/>
              </a:rPr>
              <a:t> </a:t>
            </a:r>
            <a:r>
              <a:rPr lang="ru-RU" b="1" i="0" dirty="0" err="1">
                <a:solidFill>
                  <a:srgbClr val="2F2F2F"/>
                </a:solidFill>
                <a:effectLst/>
                <a:latin typeface="YS Text"/>
              </a:rPr>
              <a:t>Bar</a:t>
            </a:r>
            <a:r>
              <a:rPr lang="ru-RU" b="1" i="0" dirty="0">
                <a:solidFill>
                  <a:srgbClr val="2F2F2F"/>
                </a:solidFill>
                <a:effectLst/>
                <a:latin typeface="YS Text"/>
              </a:rPr>
              <a:t>.</a:t>
            </a:r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 Узкий прямоугольник на линии жизни, который показывает начало и завершение действия с участием объекта, его активизации во времени. В начале примера с банковским сценарием клиент предоставляет карточку для чтения, а устройство считывает её номер, причём наглядно можно понять, что эти действия начинаются одновременно, но одно из них заканчивается раньше. </a:t>
            </a:r>
          </a:p>
          <a:p>
            <a:pPr algn="l"/>
            <a:endParaRPr lang="ru-RU" dirty="0">
              <a:solidFill>
                <a:srgbClr val="2F2F2F"/>
              </a:solidFill>
              <a:latin typeface="YS Text"/>
            </a:endParaRPr>
          </a:p>
          <a:p>
            <a:pPr algn="l"/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Показывает также абстрактно время которое пользователь тратит на выполнение действия инициированного сообщением.</a:t>
            </a:r>
            <a:endParaRPr lang="ru-RU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ru-RU" dirty="0">
                <a:solidFill>
                  <a:srgbClr val="333333"/>
                </a:solidFill>
                <a:latin typeface="-apple-system"/>
              </a:rPr>
              <a:t>Нам не важно что это за действие, но мы можем обратить внимание сколько времени оно займет у пользователя до генерации нового сообщения.</a:t>
            </a:r>
            <a:endParaRPr lang="ru-RU" b="0" i="0" dirty="0">
              <a:solidFill>
                <a:srgbClr val="2F2F2F"/>
              </a:solidFill>
              <a:effectLst/>
              <a:latin typeface="YS Tex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5555C-BD33-4719-B8FF-1E779332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405" y="3998074"/>
            <a:ext cx="3843595" cy="285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Стрелки на диаграмме последовательности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31514-02F2-438D-8DEE-EAA31C38241F}"/>
              </a:ext>
            </a:extLst>
          </p:cNvPr>
          <p:cNvSpPr txBox="1"/>
          <p:nvPr/>
        </p:nvSpPr>
        <p:spPr>
          <a:xfrm>
            <a:off x="1344057" y="1986116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Синхронное сообщение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D043C6-3381-4E3E-9F30-54B0DA9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2694314"/>
            <a:ext cx="4431498" cy="2517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EB4BD-C147-46F8-A89C-C44AB05BE7D4}"/>
              </a:ext>
            </a:extLst>
          </p:cNvPr>
          <p:cNvSpPr txBox="1"/>
          <p:nvPr/>
        </p:nvSpPr>
        <p:spPr>
          <a:xfrm>
            <a:off x="6516527" y="1986116"/>
            <a:ext cx="265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Асинхронное сообщение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5E6986-7232-4A2A-909F-203D9F7F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70" y="2554505"/>
            <a:ext cx="3266559" cy="30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8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Стрелки на диаграмме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C51396-CE6C-48B0-A3D3-4A235076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58" y="2231923"/>
            <a:ext cx="5749948" cy="4409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474307-931C-4A46-8198-067CFCB8352D}"/>
              </a:ext>
            </a:extLst>
          </p:cNvPr>
          <p:cNvSpPr txBox="1"/>
          <p:nvPr/>
        </p:nvSpPr>
        <p:spPr>
          <a:xfrm>
            <a:off x="2320192" y="1626927"/>
            <a:ext cx="306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и удаление </a:t>
            </a:r>
            <a:r>
              <a:rPr lang="en-US" dirty="0" err="1"/>
              <a:t>LifeLine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F0907-B47D-48EF-9FCA-C8380E48FC28}"/>
              </a:ext>
            </a:extLst>
          </p:cNvPr>
          <p:cNvSpPr txBox="1"/>
          <p:nvPr/>
        </p:nvSpPr>
        <p:spPr>
          <a:xfrm>
            <a:off x="6725906" y="4817806"/>
            <a:ext cx="3146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Кстати обратите внимание на </a:t>
            </a:r>
            <a:endParaRPr lang="en-US" dirty="0"/>
          </a:p>
          <a:p>
            <a:r>
              <a:rPr lang="en-US" dirty="0"/>
              <a:t>Self message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9735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623</Words>
  <Application>Microsoft Office PowerPoint</Application>
  <PresentationFormat>Широкоэкранный</PresentationFormat>
  <Paragraphs>78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YS Text</vt:lpstr>
      <vt:lpstr>Тема Office</vt:lpstr>
      <vt:lpstr>Презентация PowerPoint</vt:lpstr>
      <vt:lpstr>Практическое занятие №4 Диаграмма последовательности Sequence diagram Диаграмма кооперации/коммуникации Cooperation/Communication diagram</vt:lpstr>
      <vt:lpstr>Типы UML-диаграмм</vt:lpstr>
      <vt:lpstr>Диаграмма последовательности</vt:lpstr>
      <vt:lpstr>Какие объекты могут взаимодействовать</vt:lpstr>
      <vt:lpstr>Стрелки на диаграмме последовательности</vt:lpstr>
      <vt:lpstr>Стрелки на диаграмме последовательности</vt:lpstr>
      <vt:lpstr>Стрелки на диаграмме последовательности</vt:lpstr>
      <vt:lpstr>Стрелки на диаграмме последовательности</vt:lpstr>
      <vt:lpstr>Диаграмма коммуникации</vt:lpstr>
      <vt:lpstr>А теперь пример</vt:lpstr>
      <vt:lpstr>Что нужно сделать вам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 A420</cp:lastModifiedBy>
  <cp:revision>39</cp:revision>
  <dcterms:created xsi:type="dcterms:W3CDTF">2025-01-14T16:36:25Z</dcterms:created>
  <dcterms:modified xsi:type="dcterms:W3CDTF">2025-03-16T12:32:08Z</dcterms:modified>
</cp:coreProperties>
</file>