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63" r:id="rId4"/>
    <p:sldId id="293" r:id="rId5"/>
    <p:sldId id="294" r:id="rId6"/>
    <p:sldId id="295" r:id="rId7"/>
    <p:sldId id="298" r:id="rId8"/>
    <p:sldId id="299" r:id="rId9"/>
    <p:sldId id="300" r:id="rId10"/>
    <p:sldId id="301" r:id="rId11"/>
    <p:sldId id="303" r:id="rId12"/>
    <p:sldId id="302" r:id="rId13"/>
    <p:sldId id="273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88560" autoAdjust="0"/>
  </p:normalViewPr>
  <p:slideViewPr>
    <p:cSldViewPr snapToGrid="0">
      <p:cViewPr varScale="1">
        <p:scale>
          <a:sx n="97" d="100"/>
          <a:sy n="97" d="100"/>
        </p:scale>
        <p:origin x="9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8C4239-F7CE-4007-9659-6B3321B82BEC}" type="datetimeFigureOut">
              <a:rPr lang="ru-RU" smtClean="0"/>
              <a:t>05.04.2025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A087C7-F456-4363-8B4B-5FEAD9161C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0647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A087C7-F456-4363-8B4B-5FEAD9161C94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774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A087C7-F456-4363-8B4B-5FEAD9161C94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8623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A087C7-F456-4363-8B4B-5FEAD9161C94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165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A087C7-F456-4363-8B4B-5FEAD9161C94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44895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A087C7-F456-4363-8B4B-5FEAD9161C94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56844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A087C7-F456-4363-8B4B-5FEAD9161C94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38363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A087C7-F456-4363-8B4B-5FEAD9161C94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6099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09A7FA-5773-88F7-296C-049910EE6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7AEE62B-71E1-8F98-2F93-5E74CBB7EE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35B14E1-1E14-B515-6230-7D5ED7181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1744B-C440-D945-B2AD-69A0E3577F1F}" type="datetimeFigureOut">
              <a:rPr lang="ru-RU" smtClean="0"/>
              <a:t>05.04.2025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5C5C4A7-222D-DA3D-5DFE-32499F486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F363EDE-2C15-D255-420A-A3B7FCB49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FA387-4F00-0A4B-8E4B-DD2C7EC86F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440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16DA6D-5FF5-5395-BFA4-D6A785337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DC115B4-6D56-D5FA-A4DC-05C6758A0F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B49ED8E-C8D1-62DC-641F-45DE2E7E4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1744B-C440-D945-B2AD-69A0E3577F1F}" type="datetimeFigureOut">
              <a:rPr lang="ru-RU" smtClean="0"/>
              <a:t>05.04.2025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4AC3F4A-C7B4-8117-4071-C28CE157A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6066853-E6C2-3B8C-77F2-2779FD300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FA387-4F00-0A4B-8E4B-DD2C7EC86F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5970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B2E057C-B853-31B6-65C5-A71A02053E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DFE209F-3482-995C-A39F-EA4DE56C2A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43B1EC8-66FB-6670-A67D-9631BFC18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1744B-C440-D945-B2AD-69A0E3577F1F}" type="datetimeFigureOut">
              <a:rPr lang="ru-RU" smtClean="0"/>
              <a:t>05.04.2025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4DBB2AD-35AA-498D-6669-227F1269A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D100DFB-06FB-C501-4B94-51F11D310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FA387-4F00-0A4B-8E4B-DD2C7EC86F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5753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1E0335-84A1-06BD-D4D0-22F9C152C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3AD8C4-5FF3-5744-969C-914213809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E713D2F-4200-BBF9-6FB2-88C6F6FF4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1744B-C440-D945-B2AD-69A0E3577F1F}" type="datetimeFigureOut">
              <a:rPr lang="ru-RU" smtClean="0"/>
              <a:t>05.04.2025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CEFF0A8-9136-1336-81E3-5751DFEC1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211F43A-6F5D-A982-2876-9B3228F04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FA387-4F00-0A4B-8E4B-DD2C7EC86F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5895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EF7424-67D4-477E-30F4-735D7FBF0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44A2D58-EBB7-31F9-8249-F785C00B31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E9AD1BA-EC25-B9E3-D77F-ACF4FD618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1744B-C440-D945-B2AD-69A0E3577F1F}" type="datetimeFigureOut">
              <a:rPr lang="ru-RU" smtClean="0"/>
              <a:t>05.04.2025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B6DCDD3-50E8-223D-F884-3657B0CC1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09E9E01-4874-7B25-06D4-C02F40579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FA387-4F00-0A4B-8E4B-DD2C7EC86F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5057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44ACAD-0CBA-2DE3-73E9-B57158BCD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5019D3-5907-716A-099B-42B4C34015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5FF9AC2-10B0-FFF7-8287-CD8DB5BCD4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3419E1C-6CC6-1851-E840-5EAB7A3E7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1744B-C440-D945-B2AD-69A0E3577F1F}" type="datetimeFigureOut">
              <a:rPr lang="ru-RU" smtClean="0"/>
              <a:t>05.04.2025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DFFA14C-B0EE-B960-CE22-E1086EA4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BB51858-1ECB-907D-4B48-2811AB216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FA387-4F00-0A4B-8E4B-DD2C7EC86F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3588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4BF15C-4945-9155-B926-B1D7065A0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B6B0510-B753-3300-33EC-CF3B1BB1C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4B75580-2402-6D28-B542-D737FF1ADD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FBCA0DD-27E4-AB4B-5882-A04F6149E2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B9F2799-064C-88F5-83E6-A8186684A0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46B1E95-EDC2-6D97-240D-B29B40A6C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1744B-C440-D945-B2AD-69A0E3577F1F}" type="datetimeFigureOut">
              <a:rPr lang="ru-RU" smtClean="0"/>
              <a:t>05.04.2025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B009213-6BD4-B39B-FC80-B862BCF18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E84EE74-83F7-A337-3FC9-C767EA5D7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FA387-4F00-0A4B-8E4B-DD2C7EC86F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1587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A478B9-F3FC-E5AE-328E-F6A9096AD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887172A-785E-B138-84A7-565079E7E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1744B-C440-D945-B2AD-69A0E3577F1F}" type="datetimeFigureOut">
              <a:rPr lang="ru-RU" smtClean="0"/>
              <a:t>05.04.2025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0362C85-E62E-1390-9775-7FECE46B2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F11A300-530B-D881-D33C-19DCBE093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FA387-4F00-0A4B-8E4B-DD2C7EC86F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0417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3A8BC1B-C549-38B2-8055-4A1BFC2F4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1744B-C440-D945-B2AD-69A0E3577F1F}" type="datetimeFigureOut">
              <a:rPr lang="ru-RU" smtClean="0"/>
              <a:t>05.04.2025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CA85547-A9E0-EE2F-1325-4B14304C6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BED9657-F031-FB21-D3F3-E2C28D872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FA387-4F00-0A4B-8E4B-DD2C7EC86F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3515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F41564-4AA6-DE50-E155-0E27891CE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31BAFE-0B1C-4FE2-7AC9-A1DFBCF45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E5483F4-15DC-6381-C255-B50499F919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F4C9D6E-5B89-F241-CF80-99FCDDC01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1744B-C440-D945-B2AD-69A0E3577F1F}" type="datetimeFigureOut">
              <a:rPr lang="ru-RU" smtClean="0"/>
              <a:t>05.04.2025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F3BC5A9-6B51-7028-EA1E-E1F95D8E1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F8DD425-6DD3-50F5-6EEA-C8DF62718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FA387-4F00-0A4B-8E4B-DD2C7EC86F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4394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7B25AC-AFC0-460C-E962-B878C3E76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E6E00F4-24DF-C95F-B34A-061CD00450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F699F5E-BB63-A2DD-42C0-190C11A612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9492C5B-5C20-FB80-D361-E10924BEC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1744B-C440-D945-B2AD-69A0E3577F1F}" type="datetimeFigureOut">
              <a:rPr lang="ru-RU" smtClean="0"/>
              <a:t>05.04.2025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5818766-CF97-DBAE-966F-5BC919671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BFBAC2B-A30C-28C6-BF7F-59933978F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FA387-4F00-0A4B-8E4B-DD2C7EC86F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0276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2440F7-1F77-AAFF-211E-5F6BB5757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4281B7F-28E0-A1C6-BB9A-410CF5D74F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D0EA6D8-B92B-0C75-734B-78FDD4B385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B1744B-C440-D945-B2AD-69A0E3577F1F}" type="datetimeFigureOut">
              <a:rPr lang="ru-RU" smtClean="0"/>
              <a:t>05.04.2025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8ECFEC0-C7A7-72B2-3154-E4E4E2221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9B33F9D-CE57-83B4-460B-036C24DDF7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FA387-4F00-0A4B-8E4B-DD2C7EC86F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7205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5411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155211-447D-CAB8-F205-7E88BE0E2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8" y="65701"/>
            <a:ext cx="11188291" cy="1812260"/>
          </a:xfrm>
        </p:spPr>
        <p:txBody>
          <a:bodyPr>
            <a:normAutofit/>
          </a:bodyPr>
          <a:lstStyle/>
          <a:p>
            <a:r>
              <a:rPr lang="ru-RU" dirty="0"/>
              <a:t>А могли быть ответвления?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33A969-708C-4E4E-967F-8B7E001994A4}"/>
              </a:ext>
            </a:extLst>
          </p:cNvPr>
          <p:cNvSpPr txBox="1"/>
          <p:nvPr/>
        </p:nvSpPr>
        <p:spPr>
          <a:xfrm>
            <a:off x="521111" y="1353789"/>
            <a:ext cx="901618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Возможно, мы уедем и не съедим торт, пока его можно есть. Тогда он станет "Торт испорчен".</a:t>
            </a:r>
          </a:p>
          <a:p>
            <a:pPr algn="l"/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Кстати, в процессе приготовления могли быть и другие ответвления. Например:</a:t>
            </a:r>
          </a:p>
          <a:p>
            <a:pPr algn="l"/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— передержали бы бисквит, состояние изменилось бы на "Торт испорчен";</a:t>
            </a:r>
          </a:p>
          <a:p>
            <a:pPr algn="l"/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— не стали бы украшать бисквит и корж испортился бы → "Торт испорчен";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BFC2AC7-1E6B-413B-A2DD-255BF5872314}"/>
              </a:ext>
            </a:extLst>
          </p:cNvPr>
          <p:cNvSpPr/>
          <p:nvPr/>
        </p:nvSpPr>
        <p:spPr>
          <a:xfrm>
            <a:off x="4016478" y="4056710"/>
            <a:ext cx="693665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Торт «испорчен»</a:t>
            </a:r>
          </a:p>
        </p:txBody>
      </p:sp>
      <p:pic>
        <p:nvPicPr>
          <p:cNvPr id="3074" name="Picture 2" descr="«Торт испорчен» ">
            <a:extLst>
              <a:ext uri="{FF2B5EF4-FFF2-40B4-BE49-F238E27FC236}">
                <a16:creationId xmlns:a16="http://schemas.microsoft.com/office/drawing/2014/main" id="{AA390D45-4D5B-4E3D-A92D-CFA1305D66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137" y="3281719"/>
            <a:ext cx="3474560" cy="3467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9987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155211-447D-CAB8-F205-7E88BE0E2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диаграмм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7C85D919-86A9-45C8-9B13-1FB9B90BCA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3600" y="0"/>
            <a:ext cx="49784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BA0D9E-9BCD-4EF8-B585-688796299CC9}"/>
              </a:ext>
            </a:extLst>
          </p:cNvPr>
          <p:cNvSpPr txBox="1"/>
          <p:nvPr/>
        </p:nvSpPr>
        <p:spPr>
          <a:xfrm>
            <a:off x="1666158" y="2511660"/>
            <a:ext cx="423319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 err="1">
                <a:solidFill>
                  <a:srgbClr val="333333"/>
                </a:solidFill>
                <a:effectLst/>
                <a:latin typeface="-apple-system"/>
              </a:rPr>
              <a:t>Fallout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-apple-system"/>
              </a:rPr>
              <a:t>Shelter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 — игра под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-apple-system"/>
              </a:rPr>
              <a:t>iOS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,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-apple-system"/>
              </a:rPr>
              <a:t>Android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. В постапокалиптическом мире несколько людей было выбрано для создания светлого будущего. Их поместили в небольшое убежище, уходящее под землю. Это убежище необходимо развивать, защищать от угроз из внешнего мира, увеличивать количество жителей, производить ресурсы, выполнять квесты.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9326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155211-447D-CAB8-F205-7E88BE0E2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диаграмм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C3F3678-6277-4B79-9912-9C1F2F2B8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577" y="1455174"/>
            <a:ext cx="8274644" cy="5324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5384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155211-447D-CAB8-F205-7E88BE0E2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нужно сделать вам</a:t>
            </a:r>
          </a:p>
        </p:txBody>
      </p:sp>
      <p:sp>
        <p:nvSpPr>
          <p:cNvPr id="8" name="Объект 4">
            <a:extLst>
              <a:ext uri="{FF2B5EF4-FFF2-40B4-BE49-F238E27FC236}">
                <a16:creationId xmlns:a16="http://schemas.microsoft.com/office/drawing/2014/main" id="{F11D640F-4352-4C77-BE4B-89C4AD05E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806" y="2434651"/>
            <a:ext cx="8753672" cy="23729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/>
              <a:t>Все довольно привычно</a:t>
            </a:r>
          </a:p>
          <a:p>
            <a:pPr marL="742950" indent="-742950">
              <a:buAutoNum type="arabicPeriod"/>
            </a:pPr>
            <a:r>
              <a:rPr lang="ru-RU" sz="1800" dirty="0"/>
              <a:t>Выбрать объект вашей системы</a:t>
            </a:r>
          </a:p>
          <a:p>
            <a:pPr marL="742950" indent="-742950">
              <a:buAutoNum type="arabicPeriod"/>
            </a:pPr>
            <a:r>
              <a:rPr lang="ru-RU" sz="1800" dirty="0"/>
              <a:t>Построить диаграмму состояний этого объекта используя действия, выделенные в диаграмме деятельности</a:t>
            </a:r>
          </a:p>
          <a:p>
            <a:pPr marL="742950" indent="-742950">
              <a:buAutoNum type="arabicPeriod"/>
            </a:pPr>
            <a:endParaRPr lang="ru-RU" sz="1800" dirty="0"/>
          </a:p>
          <a:p>
            <a:pPr marL="742950" indent="-742950">
              <a:buAutoNum type="arabicPeriod"/>
            </a:pPr>
            <a:endParaRPr lang="ru-RU" sz="1800" dirty="0"/>
          </a:p>
          <a:p>
            <a:pPr marL="0" indent="0">
              <a:buNone/>
            </a:pPr>
            <a:endParaRPr lang="ru-RU" sz="1800" dirty="0"/>
          </a:p>
          <a:p>
            <a:pPr marL="742950" indent="-742950">
              <a:buAutoNum type="arabicPeriod"/>
            </a:pPr>
            <a:endParaRPr lang="ru-RU" sz="1000" dirty="0"/>
          </a:p>
        </p:txBody>
      </p:sp>
    </p:spTree>
    <p:extLst>
      <p:ext uri="{BB962C8B-B14F-4D97-AF65-F5344CB8AC3E}">
        <p14:creationId xmlns:p14="http://schemas.microsoft.com/office/powerpoint/2010/main" val="3209269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155211-447D-CAB8-F205-7E88BE0E2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308324"/>
          </a:xfrm>
        </p:spPr>
        <p:txBody>
          <a:bodyPr>
            <a:normAutofit fontScale="90000"/>
          </a:bodyPr>
          <a:lstStyle/>
          <a:p>
            <a:r>
              <a:rPr lang="ru-RU" dirty="0"/>
              <a:t>Практическое занятие №5</a:t>
            </a:r>
            <a:br>
              <a:rPr lang="ru-RU" dirty="0"/>
            </a:br>
            <a:r>
              <a:rPr lang="ru-RU" dirty="0"/>
              <a:t>Диаграмма состояний (состояний и переходов)</a:t>
            </a:r>
            <a:br>
              <a:rPr lang="ru-RU" dirty="0"/>
            </a:br>
            <a:r>
              <a:rPr lang="en-US" dirty="0" err="1"/>
              <a:t>Statechart</a:t>
            </a:r>
            <a:r>
              <a:rPr lang="en-US" dirty="0"/>
              <a:t> diagram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5CA469-73F6-44F2-BBB7-C15F8FB3FE8C}"/>
              </a:ext>
            </a:extLst>
          </p:cNvPr>
          <p:cNvSpPr txBox="1"/>
          <p:nvPr/>
        </p:nvSpPr>
        <p:spPr>
          <a:xfrm>
            <a:off x="838200" y="3429000"/>
            <a:ext cx="714631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Структура практического занятия:</a:t>
            </a:r>
          </a:p>
          <a:p>
            <a:br>
              <a:rPr lang="ru-RU" sz="2400" dirty="0"/>
            </a:br>
            <a:r>
              <a:rPr lang="ru-RU" sz="2400" dirty="0"/>
              <a:t>1. Разбор теоретического материала</a:t>
            </a:r>
          </a:p>
          <a:p>
            <a:r>
              <a:rPr lang="ru-RU" sz="2400" dirty="0"/>
              <a:t>2. Совместное построение примера</a:t>
            </a:r>
          </a:p>
          <a:p>
            <a:r>
              <a:rPr lang="ru-RU" sz="2400" dirty="0"/>
              <a:t>3. Построение диаграмм по персональному варианту</a:t>
            </a:r>
          </a:p>
        </p:txBody>
      </p:sp>
    </p:spTree>
    <p:extLst>
      <p:ext uri="{BB962C8B-B14F-4D97-AF65-F5344CB8AC3E}">
        <p14:creationId xmlns:p14="http://schemas.microsoft.com/office/powerpoint/2010/main" val="271696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155211-447D-CAB8-F205-7E88BE0E2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987"/>
            <a:ext cx="10515600" cy="1325563"/>
          </a:xfrm>
        </p:spPr>
        <p:txBody>
          <a:bodyPr/>
          <a:lstStyle/>
          <a:p>
            <a:r>
              <a:rPr lang="ru-RU" dirty="0"/>
              <a:t>Типы </a:t>
            </a:r>
            <a:r>
              <a:rPr lang="en-US" dirty="0"/>
              <a:t>UML</a:t>
            </a:r>
            <a:r>
              <a:rPr lang="ru-RU" dirty="0"/>
              <a:t>-диаграмм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0B7D2A3-710B-4ABE-B367-68EE25DF8692}"/>
              </a:ext>
            </a:extLst>
          </p:cNvPr>
          <p:cNvSpPr/>
          <p:nvPr/>
        </p:nvSpPr>
        <p:spPr>
          <a:xfrm>
            <a:off x="1022350" y="1387476"/>
            <a:ext cx="4711700" cy="1066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Структурные диаграммы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FC2BDBA3-FD73-48E5-BA1A-EA87BD8E6E80}"/>
              </a:ext>
            </a:extLst>
          </p:cNvPr>
          <p:cNvSpPr/>
          <p:nvPr/>
        </p:nvSpPr>
        <p:spPr>
          <a:xfrm>
            <a:off x="1022350" y="2524127"/>
            <a:ext cx="2324100" cy="10668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Диаграмма композитной структуры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C20944D2-7124-47FA-B3FC-902CA29A42D2}"/>
              </a:ext>
            </a:extLst>
          </p:cNvPr>
          <p:cNvSpPr/>
          <p:nvPr/>
        </p:nvSpPr>
        <p:spPr>
          <a:xfrm>
            <a:off x="3409950" y="2524127"/>
            <a:ext cx="2324100" cy="10668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Диаграмма развертывания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9ADE69E4-B3F3-4F8D-9024-5AA3BC780D47}"/>
              </a:ext>
            </a:extLst>
          </p:cNvPr>
          <p:cNvSpPr/>
          <p:nvPr/>
        </p:nvSpPr>
        <p:spPr>
          <a:xfrm>
            <a:off x="3409950" y="3660777"/>
            <a:ext cx="2324100" cy="10668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Диаграмма пакетов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F72B4C5E-5A7C-4C48-A9E4-8A275CDB580C}"/>
              </a:ext>
            </a:extLst>
          </p:cNvPr>
          <p:cNvSpPr/>
          <p:nvPr/>
        </p:nvSpPr>
        <p:spPr>
          <a:xfrm>
            <a:off x="3409950" y="4797427"/>
            <a:ext cx="2324100" cy="10668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Диаграмма профилей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8B28E55F-CD3E-4872-B8CF-8EFD0E6554E3}"/>
              </a:ext>
            </a:extLst>
          </p:cNvPr>
          <p:cNvSpPr/>
          <p:nvPr/>
        </p:nvSpPr>
        <p:spPr>
          <a:xfrm>
            <a:off x="1022350" y="4797427"/>
            <a:ext cx="2324100" cy="10668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Диаграмма объектов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BD4CBBC3-F8CC-4920-850B-5B6ED6213E51}"/>
              </a:ext>
            </a:extLst>
          </p:cNvPr>
          <p:cNvSpPr/>
          <p:nvPr/>
        </p:nvSpPr>
        <p:spPr>
          <a:xfrm>
            <a:off x="1022350" y="3660777"/>
            <a:ext cx="2324100" cy="10668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lt1"/>
                </a:solidFill>
              </a:rPr>
              <a:t>Диаграмма классов (и классов анализа)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FB388A25-B721-408C-BD6D-F13C04A8D648}"/>
              </a:ext>
            </a:extLst>
          </p:cNvPr>
          <p:cNvSpPr/>
          <p:nvPr/>
        </p:nvSpPr>
        <p:spPr>
          <a:xfrm>
            <a:off x="1022350" y="5934077"/>
            <a:ext cx="4711700" cy="72707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Диаграмма компонентов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88E2392D-5AEE-4623-9677-7949E3A53B72}"/>
              </a:ext>
            </a:extLst>
          </p:cNvPr>
          <p:cNvSpPr/>
          <p:nvPr/>
        </p:nvSpPr>
        <p:spPr>
          <a:xfrm>
            <a:off x="6965950" y="180975"/>
            <a:ext cx="47117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Диаграммы поведения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AF914347-EFA1-4CAD-906B-A1926BB6B832}"/>
              </a:ext>
            </a:extLst>
          </p:cNvPr>
          <p:cNvSpPr/>
          <p:nvPr/>
        </p:nvSpPr>
        <p:spPr>
          <a:xfrm>
            <a:off x="6965950" y="1317626"/>
            <a:ext cx="2324100" cy="10668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Диаграмма вариантов использования</a:t>
            </a: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996C3B7C-E1F5-4CA1-B7CB-5228335CF47A}"/>
              </a:ext>
            </a:extLst>
          </p:cNvPr>
          <p:cNvSpPr/>
          <p:nvPr/>
        </p:nvSpPr>
        <p:spPr>
          <a:xfrm>
            <a:off x="9353550" y="1317626"/>
            <a:ext cx="2324100" cy="10668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Диаграмма деятельности</a:t>
            </a: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7C38C6A8-C58E-47BD-B042-E455B113B039}"/>
              </a:ext>
            </a:extLst>
          </p:cNvPr>
          <p:cNvSpPr/>
          <p:nvPr/>
        </p:nvSpPr>
        <p:spPr>
          <a:xfrm>
            <a:off x="6965950" y="2454276"/>
            <a:ext cx="2324100" cy="10668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Диаграмма состояний</a:t>
            </a:r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6F8C3339-5CDC-4FB4-BF5E-A488DC7553A5}"/>
              </a:ext>
            </a:extLst>
          </p:cNvPr>
          <p:cNvSpPr/>
          <p:nvPr/>
        </p:nvSpPr>
        <p:spPr>
          <a:xfrm>
            <a:off x="9353550" y="2454276"/>
            <a:ext cx="2324100" cy="10668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lt1"/>
                </a:solidFill>
              </a:rPr>
              <a:t>Диаграмма последовательности</a:t>
            </a: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8F160BCF-3F7C-4074-9598-4CF6BE59AB24}"/>
              </a:ext>
            </a:extLst>
          </p:cNvPr>
          <p:cNvSpPr/>
          <p:nvPr/>
        </p:nvSpPr>
        <p:spPr>
          <a:xfrm>
            <a:off x="6965950" y="3590926"/>
            <a:ext cx="2324100" cy="10668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lt1"/>
                </a:solidFill>
              </a:rPr>
              <a:t>Диаграмма коммуникации (кооперации)</a:t>
            </a:r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F3FDD4E3-C9D4-482F-8C2B-2C2D8264994E}"/>
              </a:ext>
            </a:extLst>
          </p:cNvPr>
          <p:cNvSpPr/>
          <p:nvPr/>
        </p:nvSpPr>
        <p:spPr>
          <a:xfrm>
            <a:off x="6965950" y="4727576"/>
            <a:ext cx="2324100" cy="10668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Диаграмма синхронизации</a:t>
            </a:r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E3E73E81-3763-43CC-AC07-BD7A34BCB367}"/>
              </a:ext>
            </a:extLst>
          </p:cNvPr>
          <p:cNvSpPr/>
          <p:nvPr/>
        </p:nvSpPr>
        <p:spPr>
          <a:xfrm>
            <a:off x="6965950" y="5864226"/>
            <a:ext cx="2324100" cy="72707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Диаграмма обзора взаимодействий</a:t>
            </a:r>
          </a:p>
        </p:txBody>
      </p:sp>
    </p:spTree>
    <p:extLst>
      <p:ext uri="{BB962C8B-B14F-4D97-AF65-F5344CB8AC3E}">
        <p14:creationId xmlns:p14="http://schemas.microsoft.com/office/powerpoint/2010/main" val="2418670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155211-447D-CAB8-F205-7E88BE0E2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8" y="65701"/>
            <a:ext cx="11188291" cy="1325563"/>
          </a:xfrm>
        </p:spPr>
        <p:txBody>
          <a:bodyPr/>
          <a:lstStyle/>
          <a:p>
            <a:r>
              <a:rPr lang="ru-RU" dirty="0"/>
              <a:t>Диаграмма состояний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3C9E9A-DB36-4CF1-BA49-DCCAF27269BB}"/>
              </a:ext>
            </a:extLst>
          </p:cNvPr>
          <p:cNvSpPr txBox="1"/>
          <p:nvPr/>
        </p:nvSpPr>
        <p:spPr>
          <a:xfrm>
            <a:off x="688258" y="2217456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1" i="0" dirty="0">
                <a:solidFill>
                  <a:srgbClr val="333333"/>
                </a:solidFill>
                <a:effectLst/>
                <a:latin typeface="-apple-system"/>
              </a:rPr>
              <a:t>State &amp; </a:t>
            </a:r>
            <a:r>
              <a:rPr lang="ru-RU" b="1" i="0" dirty="0" err="1">
                <a:solidFill>
                  <a:srgbClr val="333333"/>
                </a:solidFill>
                <a:effectLst/>
                <a:latin typeface="-apple-system"/>
              </a:rPr>
              <a:t>Transition</a:t>
            </a:r>
            <a:r>
              <a:rPr lang="ru-RU" b="1" i="0" dirty="0">
                <a:solidFill>
                  <a:srgbClr val="333333"/>
                </a:solidFill>
                <a:effectLst/>
                <a:latin typeface="-apple-system"/>
              </a:rPr>
              <a:t> </a:t>
            </a:r>
            <a:r>
              <a:rPr lang="ru-RU" b="1" i="0" dirty="0" err="1">
                <a:solidFill>
                  <a:srgbClr val="333333"/>
                </a:solidFill>
                <a:effectLst/>
                <a:latin typeface="-apple-system"/>
              </a:rPr>
              <a:t>Diagram</a:t>
            </a:r>
            <a:r>
              <a:rPr lang="ru-RU" b="1" i="0" dirty="0">
                <a:solidFill>
                  <a:srgbClr val="333333"/>
                </a:solidFill>
                <a:effectLst/>
                <a:latin typeface="-apple-system"/>
              </a:rPr>
              <a:t> (сокращенно S&amp;T)</a:t>
            </a:r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 — схема состояний и переходов. Техника для визуализации ТЗ. Она наглядно показывает, как некий объект переходит из одного состояния в другое.</a:t>
            </a:r>
          </a:p>
          <a:p>
            <a:pPr algn="l"/>
            <a:endParaRPr lang="ru-RU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algn="l"/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Вот объект находился в состоянии А, потом произошло какое-то действие, и он попал в состояние В. Потом он попадет в состояние С и другие... Принцип не меняется, было одно состояние, стало другое.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C4B8928-EE4C-49CC-BB51-9378C7412B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0" y="2835866"/>
            <a:ext cx="4762500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21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155211-447D-CAB8-F205-7E88BE0E2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8" y="65701"/>
            <a:ext cx="11188291" cy="1325563"/>
          </a:xfrm>
        </p:spPr>
        <p:txBody>
          <a:bodyPr/>
          <a:lstStyle/>
          <a:p>
            <a:r>
              <a:rPr lang="ru-RU" dirty="0"/>
              <a:t>Основные элементы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4D9612-0982-4A9C-A1DD-98752110940F}"/>
              </a:ext>
            </a:extLst>
          </p:cNvPr>
          <p:cNvSpPr txBox="1"/>
          <p:nvPr/>
        </p:nvSpPr>
        <p:spPr>
          <a:xfrm>
            <a:off x="825909" y="1631418"/>
            <a:ext cx="60960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Мы рисуем:</a:t>
            </a:r>
          </a:p>
          <a:p>
            <a:endParaRPr lang="ru-RU" dirty="0"/>
          </a:p>
          <a:p>
            <a:r>
              <a:rPr lang="ru-RU" dirty="0"/>
              <a:t>кружочки — состояния объекта;</a:t>
            </a:r>
          </a:p>
          <a:p>
            <a:endParaRPr lang="ru-RU" dirty="0"/>
          </a:p>
          <a:p>
            <a:r>
              <a:rPr lang="ru-RU" dirty="0"/>
              <a:t>стрелочки — то, благодаря чему из состояния А в состояние В. Это действие, но его может совершить не только пользователь, но и система сама. Например, задача запустилась автоматически в 10 часов вечера.</a:t>
            </a:r>
          </a:p>
          <a:p>
            <a:endParaRPr lang="ru-RU" dirty="0"/>
          </a:p>
          <a:p>
            <a:r>
              <a:rPr lang="ru-RU" dirty="0"/>
              <a:t>Такая схема позволяет нам сразу визуально оценить, какие переходы вообще возможны и что надо протестировать. Ведь нам надо протестировать и эту стрелку, и эту... Так что стрелочки — это наши готовые тест-кейсы!</a:t>
            </a:r>
          </a:p>
          <a:p>
            <a:endParaRPr lang="ru-RU" dirty="0"/>
          </a:p>
          <a:p>
            <a:r>
              <a:rPr lang="ru-RU" dirty="0"/>
              <a:t>Схема состояний и переходов относится к техникам тест-дизайна. Значит, про неё спрашивают на собеседованиях.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1F8BCE1-6779-48C3-BB0E-14D013353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0" y="2835866"/>
            <a:ext cx="4762500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882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155211-447D-CAB8-F205-7E88BE0E2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8" y="65701"/>
            <a:ext cx="11188291" cy="1325563"/>
          </a:xfrm>
        </p:spPr>
        <p:txBody>
          <a:bodyPr/>
          <a:lstStyle/>
          <a:p>
            <a:r>
              <a:rPr lang="ru-RU" dirty="0"/>
              <a:t>Как создается диаграмма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DA0F1C-5EE8-4643-9400-A4170E492498}"/>
              </a:ext>
            </a:extLst>
          </p:cNvPr>
          <p:cNvSpPr txBox="1"/>
          <p:nvPr/>
        </p:nvSpPr>
        <p:spPr>
          <a:xfrm>
            <a:off x="482598" y="1592089"/>
            <a:ext cx="60960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Шаг 1. Вы выбираете объект в своём проекте (рабочем или учебном, не суть).</a:t>
            </a:r>
          </a:p>
          <a:p>
            <a:endParaRPr lang="ru-RU" dirty="0"/>
          </a:p>
          <a:p>
            <a:r>
              <a:rPr lang="ru-RU" dirty="0"/>
              <a:t>Шаг 2. Думаете, какие у него состояния. Они не должны пересекаться, то есть: объект не может быть разом в двух состояниях, и при этом он всегда хоть в каком-то одном есть</a:t>
            </a:r>
          </a:p>
          <a:p>
            <a:endParaRPr lang="ru-RU" dirty="0"/>
          </a:p>
          <a:p>
            <a:r>
              <a:rPr lang="ru-RU" dirty="0"/>
              <a:t>Шаг 3. Рисуете эти состояния кружочками.</a:t>
            </a:r>
          </a:p>
          <a:p>
            <a:endParaRPr lang="ru-RU" dirty="0"/>
          </a:p>
          <a:p>
            <a:r>
              <a:rPr lang="ru-RU" dirty="0"/>
              <a:t>Шаг 4. Соединяете их стрелочками. Стрелочки - это действия, их надо подписать.</a:t>
            </a:r>
          </a:p>
          <a:p>
            <a:endParaRPr lang="ru-RU" dirty="0"/>
          </a:p>
          <a:p>
            <a:r>
              <a:rPr lang="ru-RU" dirty="0"/>
              <a:t>Шаг 5. Смотрите, что получилось и анализируете, есть ли у объекта другие состояния? А другие действия между текущими состояниями? Переход на шаг 2.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43F65BB-F0E0-4059-B8D3-B52A8C272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3312" y="2880853"/>
            <a:ext cx="5858688" cy="3977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206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155211-447D-CAB8-F205-7E88BE0E2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8" y="65701"/>
            <a:ext cx="11188291" cy="1812260"/>
          </a:xfrm>
        </p:spPr>
        <p:txBody>
          <a:bodyPr>
            <a:normAutofit/>
          </a:bodyPr>
          <a:lstStyle/>
          <a:p>
            <a:r>
              <a:rPr lang="en-US" dirty="0" err="1"/>
              <a:t>Statechart</a:t>
            </a:r>
            <a:r>
              <a:rPr lang="en-US" dirty="0"/>
              <a:t> </a:t>
            </a:r>
            <a:r>
              <a:rPr lang="ru-RU" dirty="0"/>
              <a:t>на примере тортика!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33A969-708C-4E4E-967F-8B7E001994A4}"/>
              </a:ext>
            </a:extLst>
          </p:cNvPr>
          <p:cNvSpPr txBox="1"/>
          <p:nvPr/>
        </p:nvSpPr>
        <p:spPr>
          <a:xfrm>
            <a:off x="639097" y="1721097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Чтобы приготовить торт, нам нужны ингредиенты, правильно? Это то, из чего он состоит. Как и наши объекты из параметров, но только в граммах.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BFA7343-821B-4A3F-BB47-DC33904EDC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0716" y="2992583"/>
            <a:ext cx="3534346" cy="3534346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BFC2AC7-1E6B-413B-A2DD-255BF5872314}"/>
              </a:ext>
            </a:extLst>
          </p:cNvPr>
          <p:cNvSpPr/>
          <p:nvPr/>
        </p:nvSpPr>
        <p:spPr>
          <a:xfrm>
            <a:off x="5787404" y="3665426"/>
            <a:ext cx="3995692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Торт «Не существует»</a:t>
            </a:r>
          </a:p>
        </p:txBody>
      </p:sp>
    </p:spTree>
    <p:extLst>
      <p:ext uri="{BB962C8B-B14F-4D97-AF65-F5344CB8AC3E}">
        <p14:creationId xmlns:p14="http://schemas.microsoft.com/office/powerpoint/2010/main" val="3129426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155211-447D-CAB8-F205-7E88BE0E2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8" y="65701"/>
            <a:ext cx="11188291" cy="1812260"/>
          </a:xfrm>
        </p:spPr>
        <p:txBody>
          <a:bodyPr>
            <a:normAutofit/>
          </a:bodyPr>
          <a:lstStyle/>
          <a:p>
            <a:r>
              <a:rPr lang="en-US" dirty="0" err="1"/>
              <a:t>Statechart</a:t>
            </a:r>
            <a:r>
              <a:rPr lang="en-US" dirty="0"/>
              <a:t> </a:t>
            </a:r>
            <a:r>
              <a:rPr lang="ru-RU" dirty="0"/>
              <a:t>на примере тортика!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33A969-708C-4E4E-967F-8B7E001994A4}"/>
              </a:ext>
            </a:extLst>
          </p:cNvPr>
          <p:cNvSpPr txBox="1"/>
          <p:nvPr/>
        </p:nvSpPr>
        <p:spPr>
          <a:xfrm>
            <a:off x="521111" y="1353789"/>
            <a:ext cx="901618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Так вот, от того, что какого-то ингредиента будет больше/меньше, состояние торта не изменится. Он будет по-прежнему "не существует".</a:t>
            </a:r>
          </a:p>
          <a:p>
            <a:endParaRPr lang="ru-RU" dirty="0">
              <a:solidFill>
                <a:srgbClr val="333333"/>
              </a:solidFill>
              <a:latin typeface="-apple-system"/>
            </a:endParaRPr>
          </a:p>
          <a:p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Чтобы его состояние изменилось — надо начать что-то с ними делать. Например, смешать, залить в форму и отправить в духовку. Тогда состояние будет "В процессе готовки".</a:t>
            </a:r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BFC2AC7-1E6B-413B-A2DD-255BF5872314}"/>
              </a:ext>
            </a:extLst>
          </p:cNvPr>
          <p:cNvSpPr/>
          <p:nvPr/>
        </p:nvSpPr>
        <p:spPr>
          <a:xfrm>
            <a:off x="5787404" y="3665426"/>
            <a:ext cx="3995692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Торт </a:t>
            </a:r>
          </a:p>
          <a:p>
            <a:pPr algn="ctr"/>
            <a:r>
              <a:rPr lang="ru-RU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«В процессе готовки»</a:t>
            </a:r>
          </a:p>
        </p:txBody>
      </p:sp>
      <p:pic>
        <p:nvPicPr>
          <p:cNvPr id="1028" name="Picture 4" descr="«В процессе готовки»">
            <a:extLst>
              <a:ext uri="{FF2B5EF4-FFF2-40B4-BE49-F238E27FC236}">
                <a16:creationId xmlns:a16="http://schemas.microsoft.com/office/drawing/2014/main" id="{72620100-BDDE-4BD1-B68C-6D0ABDE7C1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1555" y="3289241"/>
            <a:ext cx="3481387" cy="3481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2020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155211-447D-CAB8-F205-7E88BE0E2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8" y="65701"/>
            <a:ext cx="11188291" cy="1812260"/>
          </a:xfrm>
        </p:spPr>
        <p:txBody>
          <a:bodyPr>
            <a:normAutofit/>
          </a:bodyPr>
          <a:lstStyle/>
          <a:p>
            <a:r>
              <a:rPr lang="en-US" dirty="0" err="1"/>
              <a:t>Statechart</a:t>
            </a:r>
            <a:r>
              <a:rPr lang="en-US" dirty="0"/>
              <a:t> </a:t>
            </a:r>
            <a:r>
              <a:rPr lang="ru-RU" dirty="0"/>
              <a:t>на примере тортика!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33A969-708C-4E4E-967F-8B7E001994A4}"/>
              </a:ext>
            </a:extLst>
          </p:cNvPr>
          <p:cNvSpPr txBox="1"/>
          <p:nvPr/>
        </p:nvSpPr>
        <p:spPr>
          <a:xfrm>
            <a:off x="521111" y="1353789"/>
            <a:ext cx="901618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Потом, когда бисквит испечется, мажем его кремом и украшаем. Он становится у нас "Торт украшен".</a:t>
            </a:r>
          </a:p>
          <a:p>
            <a:endParaRPr lang="ru-RU" dirty="0">
              <a:solidFill>
                <a:srgbClr val="333333"/>
              </a:solidFill>
              <a:latin typeface="-apple-system"/>
            </a:endParaRPr>
          </a:p>
          <a:p>
            <a:r>
              <a:rPr lang="ru-RU" b="0" i="0" dirty="0">
                <a:solidFill>
                  <a:srgbClr val="333333"/>
                </a:solidFill>
                <a:effectLst/>
                <a:latin typeface="-apple-system"/>
              </a:rPr>
              <a:t>Но сразу есть его нельзя, мы ставим в холодильник, чтобы украшение застыло, а только потом мы можем его есть. После холодильника состояние становится "Торт готов". А вот дальше — разнообразие)</a:t>
            </a:r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BFC2AC7-1E6B-413B-A2DD-255BF5872314}"/>
              </a:ext>
            </a:extLst>
          </p:cNvPr>
          <p:cNvSpPr/>
          <p:nvPr/>
        </p:nvSpPr>
        <p:spPr>
          <a:xfrm>
            <a:off x="4016478" y="3832574"/>
            <a:ext cx="6936657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Торт «Украшен»</a:t>
            </a:r>
          </a:p>
          <a:p>
            <a:pPr algn="ctr"/>
            <a:r>
              <a:rPr lang="ru-RU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Торт «Готов»</a:t>
            </a:r>
          </a:p>
          <a:p>
            <a:pPr algn="ctr"/>
            <a:r>
              <a:rPr lang="ru-RU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Торт «Съеден»</a:t>
            </a:r>
          </a:p>
        </p:txBody>
      </p:sp>
      <p:pic>
        <p:nvPicPr>
          <p:cNvPr id="2050" name="Picture 2" descr="«Торт съеден»">
            <a:extLst>
              <a:ext uri="{FF2B5EF4-FFF2-40B4-BE49-F238E27FC236}">
                <a16:creationId xmlns:a16="http://schemas.microsoft.com/office/drawing/2014/main" id="{70FBBF59-36A8-4BD0-8D9B-4865C24CFC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415" y="3429000"/>
            <a:ext cx="3793016" cy="2988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195527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934</TotalTime>
  <Words>713</Words>
  <Application>Microsoft Office PowerPoint</Application>
  <PresentationFormat>Широкоэкранный</PresentationFormat>
  <Paragraphs>84</Paragraphs>
  <Slides>13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-apple-system</vt:lpstr>
      <vt:lpstr>Arial</vt:lpstr>
      <vt:lpstr>Calibri</vt:lpstr>
      <vt:lpstr>Calibri Light</vt:lpstr>
      <vt:lpstr>Тема Office</vt:lpstr>
      <vt:lpstr>Презентация PowerPoint</vt:lpstr>
      <vt:lpstr>Практическое занятие №5 Диаграмма состояний (состояний и переходов) Statechart diagram</vt:lpstr>
      <vt:lpstr>Типы UML-диаграмм</vt:lpstr>
      <vt:lpstr>Диаграмма состояний</vt:lpstr>
      <vt:lpstr>Основные элементы</vt:lpstr>
      <vt:lpstr>Как создается диаграмма</vt:lpstr>
      <vt:lpstr>Statechart на примере тортика!</vt:lpstr>
      <vt:lpstr>Statechart на примере тортика!</vt:lpstr>
      <vt:lpstr>Statechart на примере тортика!</vt:lpstr>
      <vt:lpstr>А могли быть ответвления?</vt:lpstr>
      <vt:lpstr>Примеры диаграмм</vt:lpstr>
      <vt:lpstr>Примеры диаграмм</vt:lpstr>
      <vt:lpstr>Что нужно сделать вам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Microsoft Office User</dc:creator>
  <cp:lastModifiedBy>User A420</cp:lastModifiedBy>
  <cp:revision>46</cp:revision>
  <dcterms:created xsi:type="dcterms:W3CDTF">2025-01-14T16:36:25Z</dcterms:created>
  <dcterms:modified xsi:type="dcterms:W3CDTF">2025-04-05T12:44:02Z</dcterms:modified>
</cp:coreProperties>
</file>