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3" r:id="rId4"/>
    <p:sldId id="293" r:id="rId5"/>
    <p:sldId id="294" r:id="rId6"/>
    <p:sldId id="295" r:id="rId7"/>
    <p:sldId id="296" r:id="rId8"/>
    <p:sldId id="297" r:id="rId9"/>
    <p:sldId id="298" r:id="rId10"/>
    <p:sldId id="27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88560" autoAdjust="0"/>
  </p:normalViewPr>
  <p:slideViewPr>
    <p:cSldViewPr snapToGrid="0">
      <p:cViewPr varScale="1">
        <p:scale>
          <a:sx n="97" d="100"/>
          <a:sy n="97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C4239-F7CE-4007-9659-6B3321B82BEC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087C7-F456-4363-8B4B-5FEAD9161C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64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087C7-F456-4363-8B4B-5FEAD9161C9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74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087C7-F456-4363-8B4B-5FEAD9161C9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09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09A7FA-5773-88F7-296C-049910EE6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AEE62B-71E1-8F98-2F93-5E74CBB7E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5B14E1-1E14-B515-6230-7D5ED718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C5C4A7-222D-DA3D-5DFE-32499F48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363EDE-2C15-D255-420A-A3B7FCB4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40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6DA6D-5FF5-5395-BFA4-D6A785337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C115B4-6D56-D5FA-A4DC-05C6758A0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49ED8E-C8D1-62DC-641F-45DE2E7E4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AC3F4A-C7B4-8117-4071-C28CE157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066853-E6C2-3B8C-77F2-2779FD30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97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2E057C-B853-31B6-65C5-A71A02053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FE209F-3482-995C-A39F-EA4DE56C2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3B1EC8-66FB-6670-A67D-9631BFC1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DBB2AD-35AA-498D-6669-227F1269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100DFB-06FB-C501-4B94-51F11D31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75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E0335-84A1-06BD-D4D0-22F9C152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3AD8C4-5FF3-5744-969C-914213809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713D2F-4200-BBF9-6FB2-88C6F6FF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EFF0A8-9136-1336-81E3-5751DFEC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11F43A-6F5D-A982-2876-9B3228F0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89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F7424-67D4-477E-30F4-735D7FBF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4A2D58-EBB7-31F9-8249-F785C00B3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9AD1BA-EC25-B9E3-D77F-ACF4FD61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6DCDD3-50E8-223D-F884-3657B0CC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9E9E01-4874-7B25-06D4-C02F4057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05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4ACAD-0CBA-2DE3-73E9-B57158BC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5019D3-5907-716A-099B-42B4C3401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FF9AC2-10B0-FFF7-8287-CD8DB5BCD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419E1C-6CC6-1851-E840-5EAB7A3E7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FFA14C-B0EE-B960-CE22-E1086EA4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B51858-1ECB-907D-4B48-2811AB21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58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BF15C-4945-9155-B926-B1D7065A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6B0510-B753-3300-33EC-CF3B1BB1C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B75580-2402-6D28-B542-D737FF1AD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FBCA0DD-27E4-AB4B-5882-A04F6149E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9F2799-064C-88F5-83E6-A8186684A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6B1E95-EDC2-6D97-240D-B29B40A6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B009213-6BD4-B39B-FC80-B862BCF1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84EE74-83F7-A337-3FC9-C767EA5D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58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478B9-F3FC-E5AE-328E-F6A9096AD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887172A-785E-B138-84A7-565079E7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0362C85-E62E-1390-9775-7FECE46B2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11A300-530B-D881-D33C-19DCBE09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41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3A8BC1B-C549-38B2-8055-4A1BFC2F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CA85547-A9E0-EE2F-1325-4B14304C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ED9657-F031-FB21-D3F3-E2C28D87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51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F41564-4AA6-DE50-E155-0E27891C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31BAFE-0B1C-4FE2-7AC9-A1DFBCF45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5483F4-15DC-6381-C255-B50499F91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4C9D6E-5B89-F241-CF80-99FCDDC0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3BC5A9-6B51-7028-EA1E-E1F95D8E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8DD425-6DD3-50F5-6EEA-C8DF6271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39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B25AC-AFC0-460C-E962-B878C3E7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E6E00F4-24DF-C95F-B34A-061CD0045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699F5E-BB63-A2DD-42C0-190C11A61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492C5B-5C20-FB80-D361-E10924BE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818766-CF97-DBAE-966F-5BC91967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FBAC2B-A30C-28C6-BF7F-59933978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27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440F7-1F77-AAFF-211E-5F6BB575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281B7F-28E0-A1C6-BB9A-410CF5D74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0EA6D8-B92B-0C75-734B-78FDD4B38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1744B-C440-D945-B2AD-69A0E3577F1F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ECFEC0-C7A7-72B2-3154-E4E4E2221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B33F9D-CE57-83B4-460B-036C24DDF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20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5411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нужно сделать вам</a:t>
            </a: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F11D640F-4352-4C77-BE4B-89C4AD05E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806" y="2434651"/>
            <a:ext cx="8753672" cy="2372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Все довольно привычно</a:t>
            </a:r>
          </a:p>
          <a:p>
            <a:pPr marL="742950" indent="-742950">
              <a:buAutoNum type="arabicPeriod"/>
            </a:pPr>
            <a:r>
              <a:rPr lang="ru-RU" sz="1800" dirty="0"/>
              <a:t>Построить вместе со мной две тренировочные диаграммы (слайд 8 и диаграмму на основе слайда 9)</a:t>
            </a:r>
            <a:endParaRPr lang="ru-RU" sz="1200" dirty="0"/>
          </a:p>
          <a:p>
            <a:pPr marL="742950" indent="-742950">
              <a:buAutoNum type="arabicPeriod"/>
            </a:pPr>
            <a:r>
              <a:rPr lang="ru-RU" sz="1800" dirty="0"/>
              <a:t>На основе всех своих диаграмм последовательности построить диаграммы деятельности (не забыв правильно перенести </a:t>
            </a:r>
            <a:r>
              <a:rPr lang="ru-RU" sz="1800" dirty="0" err="1"/>
              <a:t>ветвелние</a:t>
            </a:r>
            <a:r>
              <a:rPr lang="ru-RU" sz="1800" dirty="0"/>
              <a:t>, циклы и параллельное выполнение)</a:t>
            </a:r>
          </a:p>
          <a:p>
            <a:pPr marL="742950" indent="-742950">
              <a:buAutoNum type="arabicPeriod"/>
            </a:pPr>
            <a:r>
              <a:rPr lang="ru-RU" sz="1800" dirty="0"/>
              <a:t>Оформить отчет по работе</a:t>
            </a:r>
          </a:p>
          <a:p>
            <a:pPr marL="742950" indent="-742950">
              <a:buAutoNum type="arabicPeriod"/>
            </a:pPr>
            <a:endParaRPr lang="ru-RU" sz="1800" dirty="0"/>
          </a:p>
          <a:p>
            <a:pPr marL="742950" indent="-742950">
              <a:buAutoNum type="arabicPeriod"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742950" indent="-742950">
              <a:buAutoNum type="arabicPeriod"/>
            </a:pP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320926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08324"/>
          </a:xfrm>
        </p:spPr>
        <p:txBody>
          <a:bodyPr>
            <a:normAutofit/>
          </a:bodyPr>
          <a:lstStyle/>
          <a:p>
            <a:r>
              <a:rPr lang="ru-RU" dirty="0"/>
              <a:t>Практическое занятие №5</a:t>
            </a:r>
            <a:br>
              <a:rPr lang="ru-RU" dirty="0"/>
            </a:br>
            <a:r>
              <a:rPr lang="ru-RU" dirty="0"/>
              <a:t>Диаграмма активности/деятельности</a:t>
            </a:r>
            <a:br>
              <a:rPr lang="ru-RU" dirty="0"/>
            </a:br>
            <a:r>
              <a:rPr lang="en-US" dirty="0"/>
              <a:t>Activity diagram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5CA469-73F6-44F2-BBB7-C15F8FB3FE8C}"/>
              </a:ext>
            </a:extLst>
          </p:cNvPr>
          <p:cNvSpPr txBox="1"/>
          <p:nvPr/>
        </p:nvSpPr>
        <p:spPr>
          <a:xfrm>
            <a:off x="838200" y="3429000"/>
            <a:ext cx="721524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Структура практического занятия:</a:t>
            </a:r>
          </a:p>
          <a:p>
            <a:br>
              <a:rPr lang="ru-RU" sz="2400" dirty="0"/>
            </a:br>
            <a:r>
              <a:rPr lang="ru-RU" sz="2400" dirty="0"/>
              <a:t>1. Разбор теоретического материала</a:t>
            </a:r>
          </a:p>
          <a:p>
            <a:r>
              <a:rPr lang="ru-RU" sz="2400" dirty="0"/>
              <a:t>2. Совместное построение примера</a:t>
            </a:r>
          </a:p>
          <a:p>
            <a:r>
              <a:rPr lang="ru-RU" sz="2400" dirty="0"/>
              <a:t>3. Проверка отчетов по практической работе №4</a:t>
            </a:r>
            <a:endParaRPr lang="en-US" sz="2400" dirty="0"/>
          </a:p>
          <a:p>
            <a:r>
              <a:rPr lang="ru-RU" sz="2400" dirty="0"/>
              <a:t>4. Построение диаграмм по персональному варианту</a:t>
            </a:r>
          </a:p>
        </p:txBody>
      </p:sp>
    </p:spTree>
    <p:extLst>
      <p:ext uri="{BB962C8B-B14F-4D97-AF65-F5344CB8AC3E}">
        <p14:creationId xmlns:p14="http://schemas.microsoft.com/office/powerpoint/2010/main" val="27169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87"/>
            <a:ext cx="10515600" cy="1325563"/>
          </a:xfrm>
        </p:spPr>
        <p:txBody>
          <a:bodyPr/>
          <a:lstStyle/>
          <a:p>
            <a:r>
              <a:rPr lang="ru-RU" dirty="0"/>
              <a:t>Типы </a:t>
            </a:r>
            <a:r>
              <a:rPr lang="en-US" dirty="0"/>
              <a:t>UML</a:t>
            </a:r>
            <a:r>
              <a:rPr lang="ru-RU" dirty="0"/>
              <a:t>-диаграмм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0B7D2A3-710B-4ABE-B367-68EE25DF8692}"/>
              </a:ext>
            </a:extLst>
          </p:cNvPr>
          <p:cNvSpPr/>
          <p:nvPr/>
        </p:nvSpPr>
        <p:spPr>
          <a:xfrm>
            <a:off x="1022350" y="1387476"/>
            <a:ext cx="47117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Структурные диаграммы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C2BDBA3-FD73-48E5-BA1A-EA87BD8E6E80}"/>
              </a:ext>
            </a:extLst>
          </p:cNvPr>
          <p:cNvSpPr/>
          <p:nvPr/>
        </p:nvSpPr>
        <p:spPr>
          <a:xfrm>
            <a:off x="1022350" y="2524127"/>
            <a:ext cx="2324100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композитной структуры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20944D2-7124-47FA-B3FC-902CA29A42D2}"/>
              </a:ext>
            </a:extLst>
          </p:cNvPr>
          <p:cNvSpPr/>
          <p:nvPr/>
        </p:nvSpPr>
        <p:spPr>
          <a:xfrm>
            <a:off x="3409950" y="2524127"/>
            <a:ext cx="2324100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развертывания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ADE69E4-B3F3-4F8D-9024-5AA3BC780D47}"/>
              </a:ext>
            </a:extLst>
          </p:cNvPr>
          <p:cNvSpPr/>
          <p:nvPr/>
        </p:nvSpPr>
        <p:spPr>
          <a:xfrm>
            <a:off x="3409950" y="3660777"/>
            <a:ext cx="2324100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пакетов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72B4C5E-5A7C-4C48-A9E4-8A275CDB580C}"/>
              </a:ext>
            </a:extLst>
          </p:cNvPr>
          <p:cNvSpPr/>
          <p:nvPr/>
        </p:nvSpPr>
        <p:spPr>
          <a:xfrm>
            <a:off x="3409950" y="4797427"/>
            <a:ext cx="2324100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профилей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B28E55F-CD3E-4872-B8CF-8EFD0E6554E3}"/>
              </a:ext>
            </a:extLst>
          </p:cNvPr>
          <p:cNvSpPr/>
          <p:nvPr/>
        </p:nvSpPr>
        <p:spPr>
          <a:xfrm>
            <a:off x="1022350" y="4797427"/>
            <a:ext cx="2324100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объектов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D4CBBC3-F8CC-4920-850B-5B6ED6213E51}"/>
              </a:ext>
            </a:extLst>
          </p:cNvPr>
          <p:cNvSpPr/>
          <p:nvPr/>
        </p:nvSpPr>
        <p:spPr>
          <a:xfrm>
            <a:off x="1022350" y="3660777"/>
            <a:ext cx="23241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lt1"/>
                </a:solidFill>
              </a:rPr>
              <a:t>Диаграмма классов (и классов анализа)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B388A25-B721-408C-BD6D-F13C04A8D648}"/>
              </a:ext>
            </a:extLst>
          </p:cNvPr>
          <p:cNvSpPr/>
          <p:nvPr/>
        </p:nvSpPr>
        <p:spPr>
          <a:xfrm>
            <a:off x="1022350" y="5934077"/>
            <a:ext cx="4711700" cy="7270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компонентов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8E2392D-5AEE-4623-9677-7949E3A53B72}"/>
              </a:ext>
            </a:extLst>
          </p:cNvPr>
          <p:cNvSpPr/>
          <p:nvPr/>
        </p:nvSpPr>
        <p:spPr>
          <a:xfrm>
            <a:off x="6965950" y="180975"/>
            <a:ext cx="47117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Диаграммы поведения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F914347-EFA1-4CAD-906B-A1926BB6B832}"/>
              </a:ext>
            </a:extLst>
          </p:cNvPr>
          <p:cNvSpPr/>
          <p:nvPr/>
        </p:nvSpPr>
        <p:spPr>
          <a:xfrm>
            <a:off x="6965950" y="1317626"/>
            <a:ext cx="23241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вариантов использования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996C3B7C-E1F5-4CA1-B7CB-5228335CF47A}"/>
              </a:ext>
            </a:extLst>
          </p:cNvPr>
          <p:cNvSpPr/>
          <p:nvPr/>
        </p:nvSpPr>
        <p:spPr>
          <a:xfrm>
            <a:off x="9353550" y="1317626"/>
            <a:ext cx="2324100" cy="1066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деятельности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7C38C6A8-C58E-47BD-B042-E455B113B039}"/>
              </a:ext>
            </a:extLst>
          </p:cNvPr>
          <p:cNvSpPr/>
          <p:nvPr/>
        </p:nvSpPr>
        <p:spPr>
          <a:xfrm>
            <a:off x="6965950" y="2454276"/>
            <a:ext cx="2324100" cy="1066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состояний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6F8C3339-5CDC-4FB4-BF5E-A488DC7553A5}"/>
              </a:ext>
            </a:extLst>
          </p:cNvPr>
          <p:cNvSpPr/>
          <p:nvPr/>
        </p:nvSpPr>
        <p:spPr>
          <a:xfrm>
            <a:off x="9353550" y="2454276"/>
            <a:ext cx="23241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lt1"/>
                </a:solidFill>
              </a:rPr>
              <a:t>Диаграмма последовательности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8F160BCF-3F7C-4074-9598-4CF6BE59AB24}"/>
              </a:ext>
            </a:extLst>
          </p:cNvPr>
          <p:cNvSpPr/>
          <p:nvPr/>
        </p:nvSpPr>
        <p:spPr>
          <a:xfrm>
            <a:off x="6965950" y="3590926"/>
            <a:ext cx="23241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lt1"/>
                </a:solidFill>
              </a:rPr>
              <a:t>Диаграмма коммуникации (кооперации)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F3FDD4E3-C9D4-482F-8C2B-2C2D8264994E}"/>
              </a:ext>
            </a:extLst>
          </p:cNvPr>
          <p:cNvSpPr/>
          <p:nvPr/>
        </p:nvSpPr>
        <p:spPr>
          <a:xfrm>
            <a:off x="6965950" y="4727576"/>
            <a:ext cx="2324100" cy="1066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синхронизации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E3E73E81-3763-43CC-AC07-BD7A34BCB367}"/>
              </a:ext>
            </a:extLst>
          </p:cNvPr>
          <p:cNvSpPr/>
          <p:nvPr/>
        </p:nvSpPr>
        <p:spPr>
          <a:xfrm>
            <a:off x="6965950" y="5864226"/>
            <a:ext cx="2324100" cy="7270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обзора взаимодействий</a:t>
            </a:r>
          </a:p>
        </p:txBody>
      </p:sp>
    </p:spTree>
    <p:extLst>
      <p:ext uri="{BB962C8B-B14F-4D97-AF65-F5344CB8AC3E}">
        <p14:creationId xmlns:p14="http://schemas.microsoft.com/office/powerpoint/2010/main" val="241867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8" y="65701"/>
            <a:ext cx="11188291" cy="1325563"/>
          </a:xfrm>
        </p:spPr>
        <p:txBody>
          <a:bodyPr/>
          <a:lstStyle/>
          <a:p>
            <a:r>
              <a:rPr lang="ru-RU" dirty="0"/>
              <a:t>Диаграмма активности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3C9E9A-DB36-4CF1-BA49-DCCAF27269BB}"/>
              </a:ext>
            </a:extLst>
          </p:cNvPr>
          <p:cNvSpPr txBox="1"/>
          <p:nvPr/>
        </p:nvSpPr>
        <p:spPr>
          <a:xfrm>
            <a:off x="688258" y="2217456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404243"/>
                </a:solidFill>
                <a:effectLst/>
                <a:latin typeface="Inter"/>
              </a:rPr>
              <a:t>Диаграмма активности UML позволяет более детально визуализировать конкретный случай использования. Это поведенческая диаграмма, которая иллюстрирует поток деятельности через систему.</a:t>
            </a:r>
          </a:p>
          <a:p>
            <a:pPr algn="l"/>
            <a:r>
              <a:rPr lang="ru-RU" b="0" i="0" dirty="0">
                <a:solidFill>
                  <a:srgbClr val="404243"/>
                </a:solidFill>
                <a:effectLst/>
                <a:latin typeface="Inter"/>
              </a:rPr>
              <a:t>Диаграммы активности UML также могут быть использованы для отображения потока событий в бизнес-процессе. Они могут быть использованы для изучения бизнес-процессов с целью определения их потока и требований.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1D65F9-E421-42BE-8384-92AAC66D2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603" y="1792544"/>
            <a:ext cx="4507397" cy="506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8" y="65701"/>
            <a:ext cx="11188291" cy="1325563"/>
          </a:xfrm>
        </p:spPr>
        <p:txBody>
          <a:bodyPr/>
          <a:lstStyle/>
          <a:p>
            <a:r>
              <a:rPr lang="ru-RU" dirty="0"/>
              <a:t>Основные элементы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3C9E9A-DB36-4CF1-BA49-DCCAF27269BB}"/>
              </a:ext>
            </a:extLst>
          </p:cNvPr>
          <p:cNvSpPr txBox="1"/>
          <p:nvPr/>
        </p:nvSpPr>
        <p:spPr>
          <a:xfrm>
            <a:off x="3050923" y="3202803"/>
            <a:ext cx="36281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effectLst/>
                <a:latin typeface="Inter"/>
              </a:rPr>
              <a:t>В Диаграммы деятельности Swimlanes – также известные как разделы – используются для представления или группирования действий, выполняемых различными действующими лицами в одном потоке. 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41693CB-D1FB-44D7-AF34-6DC1A9A64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684" y="2917668"/>
            <a:ext cx="4807205" cy="394033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2A554D-AE84-4742-8C79-DC8A27AC3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52769"/>
            <a:ext cx="2267266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8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8" y="65701"/>
            <a:ext cx="11188291" cy="1325563"/>
          </a:xfrm>
        </p:spPr>
        <p:txBody>
          <a:bodyPr/>
          <a:lstStyle/>
          <a:p>
            <a:r>
              <a:rPr lang="ru-RU" dirty="0"/>
              <a:t>Основные элементы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0592C24-1AE7-4947-89D3-F15714A95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99" y="1329812"/>
            <a:ext cx="6901428" cy="198824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DFDCAFC-76AF-49B5-B52B-BAA2D1F63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99" y="3318052"/>
            <a:ext cx="6901428" cy="76483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9FF5903-22CD-4EAB-899F-57C86444E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684" y="2917668"/>
            <a:ext cx="4807205" cy="394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0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8" y="65701"/>
            <a:ext cx="11188291" cy="1325563"/>
          </a:xfrm>
        </p:spPr>
        <p:txBody>
          <a:bodyPr/>
          <a:lstStyle/>
          <a:p>
            <a:r>
              <a:rPr lang="ru-RU" dirty="0"/>
              <a:t>Дополнительная логика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A7A979-6EF5-4523-89A3-CF645772B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98" y="1548205"/>
            <a:ext cx="7224242" cy="182980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3AFC9D-DD54-429E-81E4-6C35A1122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98" y="3429000"/>
            <a:ext cx="7224242" cy="172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526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8" y="65701"/>
            <a:ext cx="11188291" cy="1325563"/>
          </a:xfrm>
        </p:spPr>
        <p:txBody>
          <a:bodyPr/>
          <a:lstStyle/>
          <a:p>
            <a:r>
              <a:rPr lang="ru-RU" dirty="0"/>
              <a:t>А теперь пример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15E85DA-1495-4019-8A24-D113B4440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1290"/>
            <a:ext cx="9602540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8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8" y="65701"/>
            <a:ext cx="11188291" cy="1812260"/>
          </a:xfrm>
        </p:spPr>
        <p:txBody>
          <a:bodyPr>
            <a:normAutofit fontScale="90000"/>
          </a:bodyPr>
          <a:lstStyle/>
          <a:p>
            <a:r>
              <a:rPr lang="ru-RU" dirty="0"/>
              <a:t>Попробуйте на основе диаграммы последовательности сами сделать диаграмму активности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9AA954-01DF-471E-B043-256D25326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62" y="1974704"/>
            <a:ext cx="8286806" cy="488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267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236</Words>
  <Application>Microsoft Office PowerPoint</Application>
  <PresentationFormat>Широкоэкранный</PresentationFormat>
  <Paragraphs>41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Inter</vt:lpstr>
      <vt:lpstr>Тема Office</vt:lpstr>
      <vt:lpstr>Презентация PowerPoint</vt:lpstr>
      <vt:lpstr>Практическое занятие №5 Диаграмма активности/деятельности Activity diagram</vt:lpstr>
      <vt:lpstr>Типы UML-диаграмм</vt:lpstr>
      <vt:lpstr>Диаграмма активности</vt:lpstr>
      <vt:lpstr>Основные элементы</vt:lpstr>
      <vt:lpstr>Основные элементы</vt:lpstr>
      <vt:lpstr>Дополнительная логика</vt:lpstr>
      <vt:lpstr>А теперь пример</vt:lpstr>
      <vt:lpstr>Попробуйте на основе диаграммы последовательности сами сделать диаграмму активности</vt:lpstr>
      <vt:lpstr>Что нужно сделать вам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User A420</cp:lastModifiedBy>
  <cp:revision>44</cp:revision>
  <dcterms:created xsi:type="dcterms:W3CDTF">2025-01-14T16:36:25Z</dcterms:created>
  <dcterms:modified xsi:type="dcterms:W3CDTF">2025-03-30T16:14:21Z</dcterms:modified>
</cp:coreProperties>
</file>