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C87A7-AA55-4DFD-A5F8-AC9E672B8890}" v="123" dt="2025-04-07T14:59:31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000">
                <a:solidFill>
                  <a:schemeClr val="bg1"/>
                </a:solidFill>
              </a:rPr>
              <a:t>Особенности межличностного общения и массовая коммуникация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Реферат по дисциплине «Социальная психология и педагогика»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Автор: Албахтин И.В., студент группы ИНБО-12-23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Университет: РТУ МИРЭА, Москва,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Преподаватель: Шихнабиева Т.Ш.</a:t>
            </a:r>
          </a:p>
          <a:p>
            <a:pPr marL="285750" indent="-228600" algn="l">
              <a:buChar char="•"/>
            </a:pPr>
            <a:endParaRPr lang="en-US" sz="150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Рисунок 5" descr="Навыки межличностного общения: как они влияют на рабочую среду">
            <a:extLst>
              <a:ext uri="{FF2B5EF4-FFF2-40B4-BE49-F238E27FC236}">
                <a16:creationId xmlns:a16="http://schemas.microsoft.com/office/drawing/2014/main" id="{CD35D45F-82E5-BF77-08FD-D084608E1E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6" r="24796" b="-2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⋆ ριитєяєѕт || ℓαυяαααмууу ⋆">
            <a:extLst>
              <a:ext uri="{FF2B5EF4-FFF2-40B4-BE49-F238E27FC236}">
                <a16:creationId xmlns:a16="http://schemas.microsoft.com/office/drawing/2014/main" id="{84C43C80-A798-A38F-D486-7639203E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1" r="-2" b="-2"/>
          <a:stretch/>
        </p:blipFill>
        <p:spPr>
          <a:xfrm>
            <a:off x="7544661" y="323519"/>
            <a:ext cx="4323899" cy="6212748"/>
          </a:xfrm>
          <a:custGeom>
            <a:avLst/>
            <a:gdLst/>
            <a:ahLst/>
            <a:cxnLst/>
            <a:rect l="l" t="t" r="r" b="b"/>
            <a:pathLst>
              <a:path w="4323899" h="6212748">
                <a:moveTo>
                  <a:pt x="0" y="0"/>
                </a:move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1C89C42-AF83-451A-81EA-472844755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72B9E-6720-D20C-7913-405EB72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9" y="1188637"/>
            <a:ext cx="5917521" cy="1597228"/>
          </a:xfrm>
        </p:spPr>
        <p:txBody>
          <a:bodyPr>
            <a:normAutofit/>
          </a:bodyPr>
          <a:lstStyle/>
          <a:p>
            <a:r>
              <a:rPr lang="ru-RU" sz="5100">
                <a:ea typeface="+mj-lt"/>
                <a:cs typeface="+mj-lt"/>
              </a:rPr>
              <a:t>Итоги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26009-DCED-9A50-CECB-48D22FBC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59" y="2998278"/>
            <a:ext cx="5917520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Межличностное: основа социализации, эмоциональная связь.</a:t>
            </a:r>
            <a:endParaRPr lang="ru-RU" sz="2000"/>
          </a:p>
          <a:p>
            <a:r>
              <a:rPr lang="ru-RU" sz="2000">
                <a:ea typeface="+mn-lt"/>
                <a:cs typeface="+mn-lt"/>
              </a:rPr>
              <a:t>Массовая: формирует общество, но несет риски.</a:t>
            </a:r>
            <a:endParaRPr lang="ru-RU" sz="2000"/>
          </a:p>
          <a:p>
            <a:r>
              <a:rPr lang="ru-RU" sz="2000">
                <a:ea typeface="+mn-lt"/>
                <a:cs typeface="+mn-lt"/>
              </a:rPr>
              <a:t>Интеграция: новые возможности и вызовы.</a:t>
            </a:r>
            <a:endParaRPr lang="ru-RU" sz="2000"/>
          </a:p>
          <a:p>
            <a:r>
              <a:rPr lang="ru-RU" sz="2000">
                <a:ea typeface="+mn-lt"/>
                <a:cs typeface="+mn-lt"/>
              </a:rPr>
              <a:t>Рекомендация: баланс цифрового и реального общения.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1727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6434D-4C27-59F5-7CD7-83D35E07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200">
                <a:ea typeface="+mj-lt"/>
                <a:cs typeface="+mj-lt"/>
              </a:rPr>
              <a:t>Значение коммуникации в обществе</a:t>
            </a:r>
            <a:endParaRPr lang="ru-RU" sz="4200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prstGeom prst="rect">
            <a:avLst/>
          </a:pr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3474720"/>
                      <a:gd name="connsiteY0" fmla="*/ 0 h 18288"/>
                      <a:gd name="connsiteX1" fmla="*/ 694944 w 3474720"/>
                      <a:gd name="connsiteY1" fmla="*/ 0 h 18288"/>
                      <a:gd name="connsiteX2" fmla="*/ 1355141 w 3474720"/>
                      <a:gd name="connsiteY2" fmla="*/ 0 h 18288"/>
                      <a:gd name="connsiteX3" fmla="*/ 2015338 w 3474720"/>
                      <a:gd name="connsiteY3" fmla="*/ 0 h 18288"/>
                      <a:gd name="connsiteX4" fmla="*/ 2779776 w 3474720"/>
                      <a:gd name="connsiteY4" fmla="*/ 0 h 18288"/>
                      <a:gd name="connsiteX5" fmla="*/ 3474720 w 3474720"/>
                      <a:gd name="connsiteY5" fmla="*/ 0 h 18288"/>
                      <a:gd name="connsiteX6" fmla="*/ 3474720 w 3474720"/>
                      <a:gd name="connsiteY6" fmla="*/ 18288 h 18288"/>
                      <a:gd name="connsiteX7" fmla="*/ 2779776 w 3474720"/>
                      <a:gd name="connsiteY7" fmla="*/ 18288 h 18288"/>
                      <a:gd name="connsiteX8" fmla="*/ 2189074 w 3474720"/>
                      <a:gd name="connsiteY8" fmla="*/ 18288 h 18288"/>
                      <a:gd name="connsiteX9" fmla="*/ 1528877 w 3474720"/>
                      <a:gd name="connsiteY9" fmla="*/ 18288 h 18288"/>
                      <a:gd name="connsiteX10" fmla="*/ 868680 w 3474720"/>
                      <a:gd name="connsiteY10" fmla="*/ 18288 h 18288"/>
                      <a:gd name="connsiteX11" fmla="*/ 0 w 3474720"/>
                      <a:gd name="connsiteY11" fmla="*/ 18288 h 18288"/>
                      <a:gd name="connsiteX12" fmla="*/ 0 w 347472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74720" h="18288" fill="none" extrusionOk="0">
                        <a:moveTo>
                          <a:pt x="0" y="0"/>
                        </a:moveTo>
                        <a:cubicBezTo>
                          <a:pt x="224454" y="-14544"/>
                          <a:pt x="495407" y="26540"/>
                          <a:pt x="694944" y="0"/>
                        </a:cubicBezTo>
                        <a:cubicBezTo>
                          <a:pt x="894481" y="-26540"/>
                          <a:pt x="1130063" y="24713"/>
                          <a:pt x="1355141" y="0"/>
                        </a:cubicBezTo>
                        <a:cubicBezTo>
                          <a:pt x="1580219" y="-24713"/>
                          <a:pt x="1820099" y="26695"/>
                          <a:pt x="2015338" y="0"/>
                        </a:cubicBezTo>
                        <a:cubicBezTo>
                          <a:pt x="2210577" y="-26695"/>
                          <a:pt x="2402045" y="165"/>
                          <a:pt x="2779776" y="0"/>
                        </a:cubicBezTo>
                        <a:cubicBezTo>
                          <a:pt x="3157507" y="-165"/>
                          <a:pt x="3286859" y="-15571"/>
                          <a:pt x="3474720" y="0"/>
                        </a:cubicBezTo>
                        <a:cubicBezTo>
                          <a:pt x="3474286" y="7551"/>
                          <a:pt x="3474253" y="9822"/>
                          <a:pt x="3474720" y="18288"/>
                        </a:cubicBezTo>
                        <a:cubicBezTo>
                          <a:pt x="3233904" y="29845"/>
                          <a:pt x="2945134" y="-5256"/>
                          <a:pt x="2779776" y="18288"/>
                        </a:cubicBezTo>
                        <a:cubicBezTo>
                          <a:pt x="2614418" y="41832"/>
                          <a:pt x="2339768" y="22709"/>
                          <a:pt x="2189074" y="18288"/>
                        </a:cubicBezTo>
                        <a:cubicBezTo>
                          <a:pt x="2038380" y="13867"/>
                          <a:pt x="1817434" y="-4947"/>
                          <a:pt x="1528877" y="18288"/>
                        </a:cubicBezTo>
                        <a:cubicBezTo>
                          <a:pt x="1240320" y="41523"/>
                          <a:pt x="1042447" y="37198"/>
                          <a:pt x="868680" y="18288"/>
                        </a:cubicBezTo>
                        <a:cubicBezTo>
                          <a:pt x="694913" y="-622"/>
                          <a:pt x="233232" y="44909"/>
                          <a:pt x="0" y="18288"/>
                        </a:cubicBezTo>
                        <a:cubicBezTo>
                          <a:pt x="60" y="11696"/>
                          <a:pt x="66" y="3758"/>
                          <a:pt x="0" y="0"/>
                        </a:cubicBezTo>
                        <a:close/>
                      </a:path>
                      <a:path w="3474720" h="18288" stroke="0" extrusionOk="0">
                        <a:moveTo>
                          <a:pt x="0" y="0"/>
                        </a:moveTo>
                        <a:cubicBezTo>
                          <a:pt x="202328" y="-14716"/>
                          <a:pt x="332722" y="-11499"/>
                          <a:pt x="625450" y="0"/>
                        </a:cubicBezTo>
                        <a:cubicBezTo>
                          <a:pt x="918178" y="11499"/>
                          <a:pt x="1096688" y="5123"/>
                          <a:pt x="1389888" y="0"/>
                        </a:cubicBezTo>
                        <a:cubicBezTo>
                          <a:pt x="1683088" y="-5123"/>
                          <a:pt x="1835981" y="-14038"/>
                          <a:pt x="1980590" y="0"/>
                        </a:cubicBezTo>
                        <a:cubicBezTo>
                          <a:pt x="2125199" y="14038"/>
                          <a:pt x="2396099" y="-7203"/>
                          <a:pt x="2571293" y="0"/>
                        </a:cubicBezTo>
                        <a:cubicBezTo>
                          <a:pt x="2746487" y="7203"/>
                          <a:pt x="3041609" y="-12036"/>
                          <a:pt x="3474720" y="0"/>
                        </a:cubicBezTo>
                        <a:cubicBezTo>
                          <a:pt x="3474638" y="4406"/>
                          <a:pt x="3474631" y="9982"/>
                          <a:pt x="3474720" y="18288"/>
                        </a:cubicBezTo>
                        <a:cubicBezTo>
                          <a:pt x="3324873" y="21876"/>
                          <a:pt x="3136771" y="12587"/>
                          <a:pt x="2814523" y="18288"/>
                        </a:cubicBezTo>
                        <a:cubicBezTo>
                          <a:pt x="2492275" y="23989"/>
                          <a:pt x="2294402" y="47111"/>
                          <a:pt x="2154326" y="18288"/>
                        </a:cubicBezTo>
                        <a:cubicBezTo>
                          <a:pt x="2014250" y="-10535"/>
                          <a:pt x="1820317" y="33903"/>
                          <a:pt x="1494130" y="18288"/>
                        </a:cubicBezTo>
                        <a:cubicBezTo>
                          <a:pt x="1167943" y="2673"/>
                          <a:pt x="948432" y="14868"/>
                          <a:pt x="729691" y="18288"/>
                        </a:cubicBezTo>
                        <a:cubicBezTo>
                          <a:pt x="510950" y="21708"/>
                          <a:pt x="264032" y="24354"/>
                          <a:pt x="0" y="18288"/>
                        </a:cubicBezTo>
                        <a:cubicBezTo>
                          <a:pt x="189" y="14288"/>
                          <a:pt x="-703" y="37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4E2BD-A184-822D-817B-6804345A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Межличностное общение: основа социальных связей, развитие личности.</a:t>
            </a:r>
            <a:endParaRPr lang="ru-RU" sz="2000"/>
          </a:p>
          <a:p>
            <a:r>
              <a:rPr lang="ru-RU" sz="2000">
                <a:ea typeface="+mn-lt"/>
                <a:cs typeface="+mn-lt"/>
              </a:rPr>
              <a:t>Массовая коммуникация: влияние на общественное мнение через СМИ.</a:t>
            </a:r>
            <a:endParaRPr lang="ru-RU" sz="2000"/>
          </a:p>
          <a:p>
            <a:r>
              <a:rPr lang="ru-RU" sz="2000">
                <a:ea typeface="+mn-lt"/>
                <a:cs typeface="+mn-lt"/>
              </a:rPr>
              <a:t>Цифровые технологии: сближение двух видов общения.</a:t>
            </a:r>
            <a:endParaRPr lang="ru-RU" sz="2000"/>
          </a:p>
          <a:p>
            <a:r>
              <a:rPr lang="ru-RU" sz="2000">
                <a:ea typeface="+mn-lt"/>
                <a:cs typeface="+mn-lt"/>
              </a:rPr>
              <a:t>Цель: анализ особенностей, функций и влияния на общество.</a:t>
            </a:r>
            <a:endParaRPr lang="ru-RU" sz="2000"/>
          </a:p>
          <a:p>
            <a:endParaRPr lang="ru-RU" sz="2000"/>
          </a:p>
        </p:txBody>
      </p:sp>
      <p:pic>
        <p:nvPicPr>
          <p:cNvPr id="4" name="Рисунок 3" descr="10 альтернатив Пинтерест ✔️ Блог Webpromo">
            <a:extLst>
              <a:ext uri="{FF2B5EF4-FFF2-40B4-BE49-F238E27FC236}">
                <a16:creationId xmlns:a16="http://schemas.microsoft.com/office/drawing/2014/main" id="{D4B7807C-3675-694E-81C7-C0D31219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5" r="1473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424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1B03-CFB5-AD7E-5D76-F72062FA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ru-RU" sz="4300">
                <a:ea typeface="+mj-lt"/>
                <a:cs typeface="+mj-lt"/>
              </a:rPr>
              <a:t>Психология межличностного взаимодействия</a:t>
            </a:r>
            <a:endParaRPr lang="ru-RU" sz="43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Векторы на тему «Навыки Межличностного Общения» — скачивайте бесплатные  векторы высокого качества на Freepik | Freepik">
            <a:extLst>
              <a:ext uri="{FF2B5EF4-FFF2-40B4-BE49-F238E27FC236}">
                <a16:creationId xmlns:a16="http://schemas.microsoft.com/office/drawing/2014/main" id="{0062ED1F-8D68-B6E5-557F-F93B0E61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6" r="14295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458322-C613-FE7B-0785-C8D58BC7C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Когнитивный аспект: интерпретация сигналов (слова, интонация).</a:t>
            </a:r>
            <a:endParaRPr lang="ru-RU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ru-RU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Эмоциональный: «заражение» настроением (смех, грусть).</a:t>
            </a:r>
            <a:endParaRPr lang="ru-RU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ru-RU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Поведенческий: вербальные и невербальные реакции (жесты важнее слов в 85% случаев).</a:t>
            </a:r>
            <a:endParaRPr lang="ru-RU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ru-RU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Роли: ожидания, конфликты, дистанция власти.</a:t>
            </a:r>
            <a:endParaRPr lang="ru-RU" sz="1700">
              <a:solidFill>
                <a:schemeClr val="tx1">
                  <a:alpha val="80000"/>
                </a:schemeClr>
              </a:solidFill>
            </a:endParaRPr>
          </a:p>
          <a:p>
            <a:endParaRPr lang="ru-RU" sz="17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5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Векторы на тему «Навыки Межличностного Общения» — скачивайте бесплатные  векторы высокого качества на Freepik | Freepik">
            <a:extLst>
              <a:ext uri="{FF2B5EF4-FFF2-40B4-BE49-F238E27FC236}">
                <a16:creationId xmlns:a16="http://schemas.microsoft.com/office/drawing/2014/main" id="{B46CB723-28C4-7ED6-35FD-0AB2EAF26A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9" r="12303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80376-CB7F-1225-8CAB-88BC5C20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ru-RU" sz="2400">
                <a:ea typeface="+mj-lt"/>
                <a:cs typeface="+mj-lt"/>
              </a:rPr>
              <a:t>Факторы межличностного общения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D7249-60F8-8E92-DD73-0BE8CCDE5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700">
                <a:ea typeface="+mn-lt"/>
                <a:cs typeface="+mn-lt"/>
              </a:rPr>
              <a:t>Гендер: женщины – эмоциональность, мужчины – прямолинейность.</a:t>
            </a:r>
            <a:endParaRPr lang="ru-RU" sz="1700"/>
          </a:p>
          <a:p>
            <a:r>
              <a:rPr lang="ru-RU" sz="1700">
                <a:ea typeface="+mn-lt"/>
                <a:cs typeface="+mn-lt"/>
              </a:rPr>
              <a:t>Культура: прямой стиль (США) vs косвенный (Япония).</a:t>
            </a:r>
            <a:endParaRPr lang="ru-RU" sz="1700"/>
          </a:p>
          <a:p>
            <a:r>
              <a:rPr lang="ru-RU" sz="1700">
                <a:ea typeface="+mn-lt"/>
                <a:cs typeface="+mn-lt"/>
              </a:rPr>
              <a:t>Невербалика: жесты (Италия – активные, Япония – сдержанные).</a:t>
            </a:r>
            <a:endParaRPr lang="ru-RU" sz="1700"/>
          </a:p>
          <a:p>
            <a:r>
              <a:rPr lang="ru-RU" sz="1700">
                <a:ea typeface="+mn-lt"/>
                <a:cs typeface="+mn-lt"/>
              </a:rPr>
              <a:t>Пространство и время: монохронные (Германия) vs полихронные (Лат. Америка).</a:t>
            </a:r>
            <a:endParaRPr lang="ru-RU" sz="1700"/>
          </a:p>
        </p:txBody>
      </p:sp>
    </p:spTree>
    <p:extLst>
      <p:ext uri="{BB962C8B-B14F-4D97-AF65-F5344CB8AC3E}">
        <p14:creationId xmlns:p14="http://schemas.microsoft.com/office/powerpoint/2010/main" val="303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3F896-3D5E-8C0A-5D45-1A22C06B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ru-RU" sz="3600">
                <a:ea typeface="+mj-lt"/>
                <a:cs typeface="+mj-lt"/>
              </a:rPr>
              <a:t>Современная массовая коммуникация</a:t>
            </a:r>
            <a:endParaRPr lang="ru-RU" sz="3600"/>
          </a:p>
        </p:txBody>
      </p:sp>
      <p:pic>
        <p:nvPicPr>
          <p:cNvPr id="4" name="Рисунок 3" descr="Массовая Коммуникация Изображения – скачать бесплатно на Freepik">
            <a:extLst>
              <a:ext uri="{FF2B5EF4-FFF2-40B4-BE49-F238E27FC236}">
                <a16:creationId xmlns:a16="http://schemas.microsoft.com/office/drawing/2014/main" id="{41B9AFB0-9ACC-F4B4-D2AD-9A4AC959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731" b="1150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41466BF-49B0-43D6-09DF-7B83287D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Отправители: СМИ, блогеры, «просьюмеры».</a:t>
            </a:r>
            <a:endParaRPr lang="ru-RU" sz="1800"/>
          </a:p>
          <a:p>
            <a:r>
              <a:rPr lang="ru-RU" sz="1800">
                <a:ea typeface="+mn-lt"/>
                <a:cs typeface="+mn-lt"/>
              </a:rPr>
              <a:t>Каналы: от газет до соцсетей и метавселенных.</a:t>
            </a:r>
            <a:endParaRPr lang="ru-RU" sz="1800"/>
          </a:p>
          <a:p>
            <a:r>
              <a:rPr lang="ru-RU" sz="1800">
                <a:ea typeface="+mn-lt"/>
                <a:cs typeface="+mn-lt"/>
              </a:rPr>
              <a:t>Содержание: мультимедиа, мемы, краткость сообщений.</a:t>
            </a:r>
            <a:endParaRPr lang="ru-RU" sz="1800"/>
          </a:p>
          <a:p>
            <a:r>
              <a:rPr lang="ru-RU" sz="1800">
                <a:ea typeface="+mn-lt"/>
                <a:cs typeface="+mn-lt"/>
              </a:rPr>
              <a:t>Экономика: реклама (626 млрд $ в 2023), концентрация медиа.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67659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480D0-A245-9360-DCC3-A5D5B231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ru-RU" sz="3400">
                <a:ea typeface="+mj-lt"/>
                <a:cs typeface="+mj-lt"/>
              </a:rPr>
              <a:t>Технологии в массовой коммуникации</a:t>
            </a:r>
            <a:endParaRPr lang="ru-RU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0D506-4A11-323D-3EDE-2313DFA7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ИИ: «фильтрующий пузырь», deepfake (рост в 5 раз к 2023).</a:t>
            </a:r>
            <a:endParaRPr lang="ru-RU" sz="1800"/>
          </a:p>
          <a:p>
            <a:r>
              <a:rPr lang="ru-RU" sz="1800">
                <a:ea typeface="+mn-lt"/>
                <a:cs typeface="+mn-lt"/>
              </a:rPr>
              <a:t>Регулирование: свобода слова (ЕС) vs цензура (авторитарные режимы).</a:t>
            </a:r>
            <a:endParaRPr lang="ru-RU" sz="1800"/>
          </a:p>
          <a:p>
            <a:r>
              <a:rPr lang="ru-RU" sz="1800">
                <a:ea typeface="+mn-lt"/>
                <a:cs typeface="+mn-lt"/>
              </a:rPr>
              <a:t>Функции: информирование, социализация, влияние на политику.</a:t>
            </a:r>
            <a:endParaRPr lang="ru-RU" sz="1800"/>
          </a:p>
          <a:p>
            <a:r>
              <a:rPr lang="ru-RU" sz="1800">
                <a:ea typeface="+mn-lt"/>
                <a:cs typeface="+mn-lt"/>
              </a:rPr>
              <a:t>Проблемы: дезинформация, зависимость.</a:t>
            </a:r>
            <a:endParaRPr lang="ru-RU" sz="1800"/>
          </a:p>
        </p:txBody>
      </p:sp>
      <p:pic>
        <p:nvPicPr>
          <p:cNvPr id="4" name="Рисунок 3" descr="Массовая Коммуникация Изображения – скачать бесплатно на Freepik">
            <a:extLst>
              <a:ext uri="{FF2B5EF4-FFF2-40B4-BE49-F238E27FC236}">
                <a16:creationId xmlns:a16="http://schemas.microsoft.com/office/drawing/2014/main" id="{068B9F9B-9589-1D16-1979-127B2E3F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378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041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33EB9-6F8C-FA75-E89C-447556CD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>
                <a:solidFill>
                  <a:schemeClr val="bg1"/>
                </a:solidFill>
                <a:ea typeface="+mj-lt"/>
                <a:cs typeface="+mj-lt"/>
              </a:rPr>
              <a:t>Межличностное vs Массовая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BBB9E-F931-3B51-94DD-9FD1E104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solidFill>
                  <a:schemeClr val="bg1"/>
                </a:solidFill>
                <a:ea typeface="+mn-lt"/>
                <a:cs typeface="+mn-lt"/>
              </a:rPr>
              <a:t>Межличностное: гибкость, эмоции, индивидуальность.</a:t>
            </a:r>
            <a:endParaRPr lang="ru-RU" sz="2000">
              <a:solidFill>
                <a:schemeClr val="bg1"/>
              </a:solidFill>
            </a:endParaRPr>
          </a:p>
          <a:p>
            <a:r>
              <a:rPr lang="ru-RU" sz="2000">
                <a:solidFill>
                  <a:schemeClr val="bg1"/>
                </a:solidFill>
                <a:ea typeface="+mn-lt"/>
                <a:cs typeface="+mn-lt"/>
              </a:rPr>
              <a:t>Массовая: масштаб, стандарты, охват аудитории.</a:t>
            </a:r>
            <a:endParaRPr lang="ru-RU" sz="2000">
              <a:solidFill>
                <a:schemeClr val="bg1"/>
              </a:solidFill>
            </a:endParaRPr>
          </a:p>
          <a:p>
            <a:r>
              <a:rPr lang="ru-RU" sz="2000">
                <a:solidFill>
                  <a:schemeClr val="bg1"/>
                </a:solidFill>
                <a:ea typeface="+mn-lt"/>
                <a:cs typeface="+mn-lt"/>
              </a:rPr>
              <a:t>Вербальное: 7% смысла, невербальное: до 93%.</a:t>
            </a:r>
            <a:endParaRPr lang="ru-RU" sz="2000">
              <a:solidFill>
                <a:schemeClr val="bg1"/>
              </a:solidFill>
            </a:endParaRPr>
          </a:p>
          <a:p>
            <a:r>
              <a:rPr lang="ru-RU" sz="2000">
                <a:solidFill>
                  <a:schemeClr val="bg1"/>
                </a:solidFill>
                <a:ea typeface="+mn-lt"/>
                <a:cs typeface="+mn-lt"/>
              </a:rPr>
              <a:t>Цифровизация: видеозвонки и чаты как гибрид.</a:t>
            </a:r>
            <a:endParaRPr lang="ru-RU" sz="2000">
              <a:solidFill>
                <a:schemeClr val="bg1"/>
              </a:solidFill>
            </a:endParaRPr>
          </a:p>
        </p:txBody>
      </p:sp>
      <p:pic>
        <p:nvPicPr>
          <p:cNvPr id="5" name="Рисунок 4" descr="Векторы на тему «Общественное Мнение» — скачивайте бесплатные векторы  высокого качества на Freepik | Freepik">
            <a:extLst>
              <a:ext uri="{FF2B5EF4-FFF2-40B4-BE49-F238E27FC236}">
                <a16:creationId xmlns:a16="http://schemas.microsoft.com/office/drawing/2014/main" id="{6668B95C-5090-47FA-D5C4-1170A6C6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247" y="369913"/>
            <a:ext cx="2784532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значок цвета Rgb для межличностного общения Иллюстрация вектора -  иллюстрации насчитывающей контакт, иллюстрация: 227648727">
            <a:extLst>
              <a:ext uri="{FF2B5EF4-FFF2-40B4-BE49-F238E27FC236}">
                <a16:creationId xmlns:a16="http://schemas.microsoft.com/office/drawing/2014/main" id="{BBB1E9E1-58F6-5E18-B4CB-6F5CA99C9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8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Молекулярные механизмы взаимодействий пептидов с ДНК – Эпигенетическая  регуляция">
            <a:extLst>
              <a:ext uri="{FF2B5EF4-FFF2-40B4-BE49-F238E27FC236}">
                <a16:creationId xmlns:a16="http://schemas.microsoft.com/office/drawing/2014/main" id="{F4EAE8C2-57E3-0613-F73A-8521C74E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FE874-94F4-FF8F-EFF3-6AEC32CB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Синтез коммуникаций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07DC3-DF42-E2DE-30E2-4162B554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Компоненты: коммуникативный (обмен), интерактивный (взаимодействие), перцептивный (восприятие).</a:t>
            </a:r>
            <a:endParaRPr lang="ru-RU" sz="2000"/>
          </a:p>
          <a:p>
            <a:r>
              <a:rPr lang="ru-RU" sz="2000">
                <a:ea typeface="+mn-lt"/>
                <a:cs typeface="+mn-lt"/>
              </a:rPr>
              <a:t>Обратная связь и контекст: ключ к эффективности.</a:t>
            </a:r>
            <a:endParaRPr lang="ru-RU" sz="2000"/>
          </a:p>
          <a:p>
            <a:r>
              <a:rPr lang="ru-RU" sz="2000">
                <a:ea typeface="+mn-lt"/>
                <a:cs typeface="+mn-lt"/>
              </a:rPr>
              <a:t>Цифровые платформы: новые формы взаимодействия.</a:t>
            </a:r>
            <a:endParaRPr lang="ru-RU" sz="2000"/>
          </a:p>
          <a:p>
            <a:r>
              <a:rPr lang="ru-RU" sz="2000">
                <a:ea typeface="+mn-lt"/>
                <a:cs typeface="+mn-lt"/>
              </a:rPr>
              <a:t>Баланс: технологии + живое общение.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51501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43C69-44C3-67AC-44B5-59C2AC65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Тенденции коммуникации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04D6D-53F7-2218-47F9-45EE6C51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900">
                <a:ea typeface="+mn-lt"/>
                <a:cs typeface="+mn-lt"/>
              </a:rPr>
              <a:t>Деформация связей: изоляция, конфликты, недоверие.</a:t>
            </a:r>
            <a:endParaRPr lang="ru-RU" sz="1900"/>
          </a:p>
          <a:p>
            <a:r>
              <a:rPr lang="ru-RU" sz="1900">
                <a:ea typeface="+mn-lt"/>
                <a:cs typeface="+mn-lt"/>
              </a:rPr>
              <a:t>Факторы: неравенство, технологии, кризис ценностей.</a:t>
            </a:r>
            <a:endParaRPr lang="ru-RU" sz="1900"/>
          </a:p>
          <a:p>
            <a:r>
              <a:rPr lang="ru-RU" sz="1900">
                <a:ea typeface="+mn-lt"/>
                <a:cs typeface="+mn-lt"/>
              </a:rPr>
              <a:t>Решения: медиаграмотность, программы поддержки, эмпатия.</a:t>
            </a:r>
            <a:endParaRPr lang="ru-RU" sz="1900"/>
          </a:p>
          <a:p>
            <a:r>
              <a:rPr lang="ru-RU" sz="1900">
                <a:ea typeface="+mn-lt"/>
                <a:cs typeface="+mn-lt"/>
              </a:rPr>
              <a:t>Прогноз: персонализация, виртуальная реальность.</a:t>
            </a:r>
            <a:endParaRPr lang="ru-RU" sz="1900"/>
          </a:p>
        </p:txBody>
      </p:sp>
      <p:pic>
        <p:nvPicPr>
          <p:cNvPr id="4" name="Рисунок 3" descr="Векторы на тему «Коммуникация» — скачивайте бесплатные векторы высокого  качества на Freepik | Freepik">
            <a:extLst>
              <a:ext uri="{FF2B5EF4-FFF2-40B4-BE49-F238E27FC236}">
                <a16:creationId xmlns:a16="http://schemas.microsoft.com/office/drawing/2014/main" id="{1801F036-FACF-AC89-CF5C-A547EFFA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701833"/>
            <a:ext cx="6155141" cy="54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25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422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Тема Office</vt:lpstr>
      <vt:lpstr>Особенности межличностного общения и массовая коммуникация</vt:lpstr>
      <vt:lpstr>Значение коммуникации в обществе</vt:lpstr>
      <vt:lpstr>Психология межличностного взаимодействия</vt:lpstr>
      <vt:lpstr>Факторы межличностного общения</vt:lpstr>
      <vt:lpstr>Современная массовая коммуникация</vt:lpstr>
      <vt:lpstr>Технологии в массовой коммуникации</vt:lpstr>
      <vt:lpstr>Межличностное vs Массовая</vt:lpstr>
      <vt:lpstr>Синтез коммуникаций</vt:lpstr>
      <vt:lpstr>Тенденции коммуникации</vt:lpstr>
      <vt:lpstr>Итоги исследования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VeX EveryOne</cp:lastModifiedBy>
  <cp:revision>82</cp:revision>
  <dcterms:created xsi:type="dcterms:W3CDTF">2025-04-07T14:38:23Z</dcterms:created>
  <dcterms:modified xsi:type="dcterms:W3CDTF">2025-04-07T19:12:52Z</dcterms:modified>
</cp:coreProperties>
</file>