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EFC49A6-7D69-431C-5812-2A4C77C87BCE}"/>
              </a:ext>
            </a:extLst>
          </p:cNvPr>
          <p:cNvSpPr/>
          <p:nvPr/>
        </p:nvSpPr>
        <p:spPr>
          <a:xfrm>
            <a:off x="593935" y="3039899"/>
            <a:ext cx="4243536" cy="32861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: шеврон 13">
            <a:extLst>
              <a:ext uri="{FF2B5EF4-FFF2-40B4-BE49-F238E27FC236}">
                <a16:creationId xmlns:a16="http://schemas.microsoft.com/office/drawing/2014/main" id="{9B0F0234-7086-AF9E-FF05-13401ACB86DA}"/>
              </a:ext>
            </a:extLst>
          </p:cNvPr>
          <p:cNvSpPr/>
          <p:nvPr/>
        </p:nvSpPr>
        <p:spPr>
          <a:xfrm>
            <a:off x="5196841" y="1158862"/>
            <a:ext cx="3422659" cy="1477328"/>
          </a:xfrm>
          <a:prstGeom prst="chevron">
            <a:avLst/>
          </a:prstGeom>
          <a:gradFill>
            <a:gsLst>
              <a:gs pos="100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Стрелка: шеврон 12">
            <a:extLst>
              <a:ext uri="{FF2B5EF4-FFF2-40B4-BE49-F238E27FC236}">
                <a16:creationId xmlns:a16="http://schemas.microsoft.com/office/drawing/2014/main" id="{E2CD3C7D-7E9F-DBAE-A92A-AEC1E8DF36A1}"/>
              </a:ext>
            </a:extLst>
          </p:cNvPr>
          <p:cNvSpPr/>
          <p:nvPr/>
        </p:nvSpPr>
        <p:spPr>
          <a:xfrm>
            <a:off x="2281084" y="1158844"/>
            <a:ext cx="3422659" cy="1477328"/>
          </a:xfrm>
          <a:prstGeom prst="chevron">
            <a:avLst/>
          </a:prstGeom>
          <a:gradFill>
            <a:gsLst>
              <a:gs pos="100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Стрелка: пятиугольник 10">
            <a:extLst>
              <a:ext uri="{FF2B5EF4-FFF2-40B4-BE49-F238E27FC236}">
                <a16:creationId xmlns:a16="http://schemas.microsoft.com/office/drawing/2014/main" id="{30EDE382-87ED-25B0-002F-BF0EC5A32DDC}"/>
              </a:ext>
            </a:extLst>
          </p:cNvPr>
          <p:cNvSpPr/>
          <p:nvPr/>
        </p:nvSpPr>
        <p:spPr>
          <a:xfrm>
            <a:off x="457200" y="1170932"/>
            <a:ext cx="2349911" cy="1465258"/>
          </a:xfrm>
          <a:prstGeom prst="homePlate">
            <a:avLst/>
          </a:prstGeom>
          <a:gradFill>
            <a:gsLst>
              <a:gs pos="100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: пятиугольник 9">
            <a:extLst>
              <a:ext uri="{FF2B5EF4-FFF2-40B4-BE49-F238E27FC236}">
                <a16:creationId xmlns:a16="http://schemas.microsoft.com/office/drawing/2014/main" id="{A3CED8DE-750B-4FBF-548C-A487D05900C4}"/>
              </a:ext>
            </a:extLst>
          </p:cNvPr>
          <p:cNvSpPr/>
          <p:nvPr/>
        </p:nvSpPr>
        <p:spPr>
          <a:xfrm>
            <a:off x="466409" y="347692"/>
            <a:ext cx="8323630" cy="646331"/>
          </a:xfrm>
          <a:prstGeom prst="homePlate">
            <a:avLst/>
          </a:prstGeom>
          <a:gradFill>
            <a:gsLst>
              <a:gs pos="100000">
                <a:schemeClr val="tx2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039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400" b="1">
                <a:solidFill>
                  <a:srgbClr val="003366"/>
                </a:solidFill>
              </a:defRPr>
            </a:pPr>
            <a:r>
              <a:rPr sz="2200" dirty="0" err="1">
                <a:solidFill>
                  <a:schemeClr val="bg1"/>
                </a:solidFill>
              </a:rPr>
              <a:t>Маркетинговый</a:t>
            </a:r>
            <a:r>
              <a:rPr sz="2200" dirty="0">
                <a:solidFill>
                  <a:schemeClr val="bg1"/>
                </a:solidFill>
              </a:rPr>
              <a:t> </a:t>
            </a:r>
            <a:r>
              <a:rPr sz="2200" dirty="0" err="1">
                <a:solidFill>
                  <a:schemeClr val="bg1"/>
                </a:solidFill>
              </a:rPr>
              <a:t>план</a:t>
            </a:r>
            <a:r>
              <a:rPr sz="2200" dirty="0">
                <a:solidFill>
                  <a:schemeClr val="bg1"/>
                </a:solidFill>
              </a:rPr>
              <a:t>: </a:t>
            </a:r>
            <a:r>
              <a:rPr sz="2200" dirty="0" err="1">
                <a:solidFill>
                  <a:schemeClr val="bg1"/>
                </a:solidFill>
              </a:rPr>
              <a:t>Продвижение</a:t>
            </a:r>
            <a:r>
              <a:rPr sz="2200" dirty="0">
                <a:solidFill>
                  <a:schemeClr val="bg1"/>
                </a:solidFill>
              </a:rPr>
              <a:t> ИТ-</a:t>
            </a:r>
            <a:r>
              <a:rPr sz="2200" dirty="0" err="1">
                <a:solidFill>
                  <a:schemeClr val="bg1"/>
                </a:solidFill>
              </a:rPr>
              <a:t>сервисов</a:t>
            </a:r>
            <a:r>
              <a:rPr sz="2200" dirty="0">
                <a:solidFill>
                  <a:schemeClr val="bg1"/>
                </a:solidFill>
              </a:rPr>
              <a:t> </a:t>
            </a:r>
            <a:r>
              <a:rPr sz="2200" dirty="0" err="1">
                <a:solidFill>
                  <a:schemeClr val="bg1"/>
                </a:solidFill>
              </a:rPr>
              <a:t>компании</a:t>
            </a:r>
            <a:r>
              <a:rPr sz="2200" dirty="0">
                <a:solidFill>
                  <a:schemeClr val="bg1"/>
                </a:solidFill>
              </a:rPr>
              <a:t> </a:t>
            </a:r>
            <a:r>
              <a:rPr sz="2200" dirty="0" err="1">
                <a:solidFill>
                  <a:schemeClr val="bg1"/>
                </a:solidFill>
              </a:rPr>
              <a:t>Stels</a:t>
            </a:r>
            <a:endParaRPr sz="2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158862"/>
            <a:ext cx="182388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1">
                <a:solidFill>
                  <a:srgbClr val="0066CC"/>
                </a:solidFill>
              </a:defRPr>
            </a:pPr>
            <a:r>
              <a:rPr dirty="0" err="1"/>
              <a:t>Камания</a:t>
            </a:r>
            <a:r>
              <a:rPr dirty="0"/>
              <a:t> 1: </a:t>
            </a:r>
            <a:r>
              <a:rPr dirty="0" err="1"/>
              <a:t>Привлечение</a:t>
            </a:r>
            <a:r>
              <a:rPr dirty="0"/>
              <a:t> </a:t>
            </a:r>
            <a:r>
              <a:rPr dirty="0" err="1"/>
              <a:t>лидов</a:t>
            </a:r>
            <a:r>
              <a:rPr dirty="0"/>
              <a:t> в ИТ-</a:t>
            </a:r>
            <a:r>
              <a:rPr dirty="0" err="1"/>
              <a:t>службу</a:t>
            </a:r>
            <a:r>
              <a:rPr dirty="0"/>
              <a:t> </a:t>
            </a:r>
            <a:r>
              <a:rPr dirty="0" err="1"/>
              <a:t>через</a:t>
            </a:r>
            <a:r>
              <a:rPr dirty="0"/>
              <a:t> Landing Page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7728" y="3421984"/>
            <a:ext cx="49711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rPr lang="ru-RU" sz="2000" b="1" dirty="0"/>
              <a:t>Кампания 1</a:t>
            </a:r>
            <a:r>
              <a:rPr lang="en-US" sz="2000" b="1" dirty="0"/>
              <a:t>:</a:t>
            </a:r>
            <a:r>
              <a:rPr lang="en-US" dirty="0"/>
              <a:t> </a:t>
            </a:r>
          </a:p>
          <a:p>
            <a:pPr>
              <a:defRPr sz="1400"/>
            </a:pPr>
            <a:r>
              <a:rPr dirty="0"/>
              <a:t>1.1 </a:t>
            </a:r>
            <a:r>
              <a:rPr dirty="0" err="1"/>
              <a:t>Презентация</a:t>
            </a:r>
            <a:r>
              <a:rPr dirty="0"/>
              <a:t> ИТ-</a:t>
            </a:r>
            <a:r>
              <a:rPr dirty="0" err="1"/>
              <a:t>продуктов</a:t>
            </a:r>
            <a:r>
              <a:rPr dirty="0"/>
              <a:t> и </a:t>
            </a:r>
            <a:r>
              <a:rPr dirty="0" err="1"/>
              <a:t>решений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сайте</a:t>
            </a:r>
            <a:endParaRPr lang="ru-RU" dirty="0"/>
          </a:p>
          <a:p>
            <a:pPr>
              <a:defRPr sz="1400"/>
            </a:pPr>
            <a:r>
              <a:rPr lang="ru-RU" dirty="0"/>
              <a:t>1.2 Рассылка </a:t>
            </a:r>
            <a:r>
              <a:rPr lang="ru-RU" dirty="0" err="1"/>
              <a:t>Landing</a:t>
            </a:r>
            <a:r>
              <a:rPr lang="ru-RU" dirty="0"/>
              <a:t> Page по целевым сегментам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3769" y="4246903"/>
            <a:ext cx="4233702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rPr lang="ru-RU" sz="2000" b="1" dirty="0"/>
              <a:t>Кампания </a:t>
            </a:r>
            <a:r>
              <a:rPr lang="en-US" sz="2000" b="1" dirty="0"/>
              <a:t>2:</a:t>
            </a:r>
            <a:r>
              <a:rPr lang="en-US" dirty="0"/>
              <a:t> </a:t>
            </a:r>
          </a:p>
          <a:p>
            <a:pPr>
              <a:defRPr sz="1400"/>
            </a:pPr>
            <a:r>
              <a:rPr lang="ru-RU" dirty="0"/>
              <a:t>2.1 Подготовка презентационных материалов</a:t>
            </a:r>
          </a:p>
          <a:p>
            <a:pPr>
              <a:defRPr sz="1400"/>
            </a:pPr>
            <a:r>
              <a:rPr lang="ru-RU" dirty="0"/>
              <a:t>2</a:t>
            </a:r>
            <a:r>
              <a:rPr dirty="0"/>
              <a:t>.</a:t>
            </a:r>
            <a:r>
              <a:rPr lang="ru-RU" dirty="0"/>
              <a:t>2</a:t>
            </a:r>
            <a:r>
              <a:rPr dirty="0"/>
              <a:t> </a:t>
            </a:r>
            <a:r>
              <a:rPr dirty="0" err="1"/>
              <a:t>Проведение</a:t>
            </a:r>
            <a:r>
              <a:rPr dirty="0"/>
              <a:t> </a:t>
            </a:r>
            <a:r>
              <a:rPr dirty="0" err="1"/>
              <a:t>вебинара</a:t>
            </a:r>
            <a:r>
              <a:rPr dirty="0"/>
              <a:t> «</a:t>
            </a:r>
            <a:r>
              <a:rPr dirty="0" err="1"/>
              <a:t>Как</a:t>
            </a:r>
            <a:r>
              <a:rPr dirty="0"/>
              <a:t> </a:t>
            </a:r>
            <a:r>
              <a:rPr dirty="0" err="1"/>
              <a:t>мы</a:t>
            </a:r>
            <a:r>
              <a:rPr dirty="0"/>
              <a:t> </a:t>
            </a:r>
            <a:r>
              <a:rPr dirty="0" err="1"/>
              <a:t>решаем</a:t>
            </a:r>
            <a:r>
              <a:rPr dirty="0"/>
              <a:t> ИТ-</a:t>
            </a:r>
            <a:r>
              <a:rPr dirty="0" err="1"/>
              <a:t>проблемы</a:t>
            </a:r>
            <a:r>
              <a:rPr dirty="0"/>
              <a:t> </a:t>
            </a:r>
            <a:r>
              <a:rPr dirty="0" err="1"/>
              <a:t>бизнеса</a:t>
            </a:r>
            <a:r>
              <a:rPr dirty="0"/>
              <a:t>»</a:t>
            </a:r>
            <a:endParaRPr lang="ru-RU" dirty="0"/>
          </a:p>
          <a:p>
            <a:pPr>
              <a:defRPr sz="1400"/>
            </a:pPr>
            <a:endParaRPr dirty="0"/>
          </a:p>
        </p:txBody>
      </p:sp>
      <p:sp>
        <p:nvSpPr>
          <p:cNvPr id="8" name="TextBox 7"/>
          <p:cNvSpPr txBox="1"/>
          <p:nvPr/>
        </p:nvSpPr>
        <p:spPr>
          <a:xfrm>
            <a:off x="2975292" y="1158835"/>
            <a:ext cx="234991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1">
                <a:solidFill>
                  <a:srgbClr val="0066CC"/>
                </a:solidFill>
              </a:defRPr>
            </a:pPr>
            <a:r>
              <a:rPr dirty="0" err="1"/>
              <a:t>Кампания</a:t>
            </a:r>
            <a:r>
              <a:rPr dirty="0"/>
              <a:t> 2: </a:t>
            </a:r>
            <a:r>
              <a:rPr dirty="0" err="1"/>
              <a:t>Организация</a:t>
            </a:r>
            <a:r>
              <a:rPr dirty="0"/>
              <a:t> </a:t>
            </a:r>
            <a:r>
              <a:rPr dirty="0" err="1"/>
              <a:t>онлайн-конференции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действующих</a:t>
            </a:r>
            <a:r>
              <a:rPr dirty="0"/>
              <a:t> </a:t>
            </a:r>
            <a:r>
              <a:rPr dirty="0" err="1"/>
              <a:t>клиентов</a:t>
            </a:r>
            <a:endParaRPr dirty="0"/>
          </a:p>
        </p:txBody>
      </p:sp>
      <p:sp>
        <p:nvSpPr>
          <p:cNvPr id="9" name="TextBox 8"/>
          <p:cNvSpPr txBox="1"/>
          <p:nvPr/>
        </p:nvSpPr>
        <p:spPr>
          <a:xfrm>
            <a:off x="6005746" y="1259992"/>
            <a:ext cx="24963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1">
                <a:solidFill>
                  <a:srgbClr val="0066CC"/>
                </a:solidFill>
              </a:defRPr>
            </a:pPr>
            <a:r>
              <a:rPr dirty="0" err="1"/>
              <a:t>Кампания</a:t>
            </a:r>
            <a:r>
              <a:rPr dirty="0"/>
              <a:t> 3: Укрепление </a:t>
            </a:r>
            <a:r>
              <a:rPr dirty="0" err="1"/>
              <a:t>имиджа</a:t>
            </a:r>
            <a:r>
              <a:rPr dirty="0"/>
              <a:t> </a:t>
            </a:r>
            <a:r>
              <a:rPr dirty="0" err="1"/>
              <a:t>Stels</a:t>
            </a:r>
            <a:r>
              <a:rPr dirty="0"/>
              <a:t> </a:t>
            </a:r>
            <a:r>
              <a:rPr dirty="0" err="1"/>
              <a:t>через</a:t>
            </a:r>
            <a:r>
              <a:rPr dirty="0"/>
              <a:t> </a:t>
            </a:r>
            <a:r>
              <a:rPr dirty="0" err="1"/>
              <a:t>кейсы</a:t>
            </a:r>
            <a:r>
              <a:rPr dirty="0"/>
              <a:t> </a:t>
            </a:r>
            <a:r>
              <a:rPr dirty="0" err="1"/>
              <a:t>успешных</a:t>
            </a:r>
            <a:r>
              <a:rPr dirty="0"/>
              <a:t> </a:t>
            </a:r>
            <a:r>
              <a:rPr dirty="0" err="1"/>
              <a:t>проектов</a:t>
            </a:r>
            <a:endParaRPr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6D556D-B3D4-A9D0-F074-56095096B036}"/>
              </a:ext>
            </a:extLst>
          </p:cNvPr>
          <p:cNvSpPr txBox="1"/>
          <p:nvPr/>
        </p:nvSpPr>
        <p:spPr>
          <a:xfrm>
            <a:off x="593934" y="305966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Мероприятия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4907AC0A-0682-43FA-A033-513C6BCC9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728" y="5279596"/>
            <a:ext cx="4306529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b="1" dirty="0"/>
              <a:t>Кампания </a:t>
            </a:r>
            <a:r>
              <a:rPr lang="en-US" sz="2000" b="1" dirty="0"/>
              <a:t>3:</a:t>
            </a:r>
            <a:r>
              <a:rPr lang="en-US" sz="2000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3.1 Публикации в профильных СМИ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3.2 Продвижение через соцсети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3.3 Запуск рекламной кампании в Google и Яндекс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93</Words>
  <Application>Microsoft Office PowerPoint</Application>
  <PresentationFormat>Экран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VeX EveryOne</dc:creator>
  <cp:keywords/>
  <dc:description>generated using python-pptx</dc:description>
  <cp:lastModifiedBy>VeX EveryOne</cp:lastModifiedBy>
  <cp:revision>3</cp:revision>
  <dcterms:created xsi:type="dcterms:W3CDTF">2013-01-27T09:14:16Z</dcterms:created>
  <dcterms:modified xsi:type="dcterms:W3CDTF">2025-04-24T11:58:52Z</dcterms:modified>
  <cp:category/>
</cp:coreProperties>
</file>