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04C21BAE-6866-4C7A-A7EC-C1B2E572D5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Что такое познание?">
            <a:extLst>
              <a:ext uri="{FF2B5EF4-FFF2-40B4-BE49-F238E27FC236}">
                <a16:creationId xmlns:a16="http://schemas.microsoft.com/office/drawing/2014/main" id="{B5E75864-1060-F479-60A3-33DAC7A23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45" r="7755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3" name="Freeform: Shape 1032">
            <a:extLst>
              <a:ext uri="{FF2B5EF4-FFF2-40B4-BE49-F238E27FC236}">
                <a16:creationId xmlns:a16="http://schemas.microsoft.com/office/drawing/2014/main" id="{7E7D0C94-08B4-48AE-8813-CC4D60294F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2924" y="609600"/>
            <a:ext cx="4029076" cy="5513767"/>
          </a:xfrm>
          <a:custGeom>
            <a:avLst/>
            <a:gdLst>
              <a:gd name="connsiteX0" fmla="*/ 0 w 5372101"/>
              <a:gd name="connsiteY0" fmla="*/ 0 h 5513767"/>
              <a:gd name="connsiteX1" fmla="*/ 5372101 w 5372101"/>
              <a:gd name="connsiteY1" fmla="*/ 0 h 5513767"/>
              <a:gd name="connsiteX2" fmla="*/ 5372101 w 5372101"/>
              <a:gd name="connsiteY2" fmla="*/ 5513767 h 5513767"/>
              <a:gd name="connsiteX3" fmla="*/ 5363126 w 5372101"/>
              <a:gd name="connsiteY3" fmla="*/ 5512835 h 5513767"/>
              <a:gd name="connsiteX4" fmla="*/ 5316714 w 5372101"/>
              <a:gd name="connsiteY4" fmla="*/ 5491247 h 5513767"/>
              <a:gd name="connsiteX5" fmla="*/ 5198331 w 5372101"/>
              <a:gd name="connsiteY5" fmla="*/ 5470092 h 5513767"/>
              <a:gd name="connsiteX6" fmla="*/ 5150428 w 5372101"/>
              <a:gd name="connsiteY6" fmla="*/ 5472506 h 5513767"/>
              <a:gd name="connsiteX7" fmla="*/ 5085506 w 5372101"/>
              <a:gd name="connsiteY7" fmla="*/ 5468851 h 5513767"/>
              <a:gd name="connsiteX8" fmla="*/ 4968663 w 5372101"/>
              <a:gd name="connsiteY8" fmla="*/ 5470487 h 5513767"/>
              <a:gd name="connsiteX9" fmla="*/ 4815623 w 5372101"/>
              <a:gd name="connsiteY9" fmla="*/ 5458622 h 5513767"/>
              <a:gd name="connsiteX10" fmla="*/ 4716679 w 5372101"/>
              <a:gd name="connsiteY10" fmla="*/ 5405365 h 5513767"/>
              <a:gd name="connsiteX11" fmla="*/ 4704891 w 5372101"/>
              <a:gd name="connsiteY11" fmla="*/ 5411529 h 5513767"/>
              <a:gd name="connsiteX12" fmla="*/ 4630496 w 5372101"/>
              <a:gd name="connsiteY12" fmla="*/ 5396532 h 5513767"/>
              <a:gd name="connsiteX13" fmla="*/ 4506964 w 5372101"/>
              <a:gd name="connsiteY13" fmla="*/ 5396685 h 5513767"/>
              <a:gd name="connsiteX14" fmla="*/ 4427135 w 5372101"/>
              <a:gd name="connsiteY14" fmla="*/ 5358585 h 5513767"/>
              <a:gd name="connsiteX15" fmla="*/ 4028338 w 5372101"/>
              <a:gd name="connsiteY15" fmla="*/ 5313494 h 5513767"/>
              <a:gd name="connsiteX16" fmla="*/ 4015367 w 5372101"/>
              <a:gd name="connsiteY16" fmla="*/ 5320766 h 5513767"/>
              <a:gd name="connsiteX17" fmla="*/ 4002837 w 5372101"/>
              <a:gd name="connsiteY17" fmla="*/ 5322294 h 5513767"/>
              <a:gd name="connsiteX18" fmla="*/ 3997650 w 5372101"/>
              <a:gd name="connsiteY18" fmla="*/ 5329513 h 5513767"/>
              <a:gd name="connsiteX19" fmla="*/ 3991991 w 5372101"/>
              <a:gd name="connsiteY19" fmla="*/ 5331908 h 5513767"/>
              <a:gd name="connsiteX20" fmla="*/ 3925210 w 5372101"/>
              <a:gd name="connsiteY20" fmla="*/ 5319395 h 5513767"/>
              <a:gd name="connsiteX21" fmla="*/ 3837014 w 5372101"/>
              <a:gd name="connsiteY21" fmla="*/ 5289023 h 5513767"/>
              <a:gd name="connsiteX22" fmla="*/ 3798765 w 5372101"/>
              <a:gd name="connsiteY22" fmla="*/ 5299431 h 5513767"/>
              <a:gd name="connsiteX23" fmla="*/ 3792144 w 5372101"/>
              <a:gd name="connsiteY23" fmla="*/ 5301616 h 5513767"/>
              <a:gd name="connsiteX24" fmla="*/ 3766249 w 5372101"/>
              <a:gd name="connsiteY24" fmla="*/ 5301869 h 5513767"/>
              <a:gd name="connsiteX25" fmla="*/ 3718651 w 5372101"/>
              <a:gd name="connsiteY25" fmla="*/ 5320541 h 5513767"/>
              <a:gd name="connsiteX26" fmla="*/ 3671207 w 5372101"/>
              <a:gd name="connsiteY26" fmla="*/ 5318046 h 5513767"/>
              <a:gd name="connsiteX27" fmla="*/ 3446863 w 5372101"/>
              <a:gd name="connsiteY27" fmla="*/ 5294348 h 5513767"/>
              <a:gd name="connsiteX28" fmla="*/ 3312000 w 5372101"/>
              <a:gd name="connsiteY28" fmla="*/ 5286923 h 5513767"/>
              <a:gd name="connsiteX29" fmla="*/ 3259756 w 5372101"/>
              <a:gd name="connsiteY29" fmla="*/ 5294712 h 5513767"/>
              <a:gd name="connsiteX30" fmla="*/ 3187481 w 5372101"/>
              <a:gd name="connsiteY30" fmla="*/ 5298457 h 5513767"/>
              <a:gd name="connsiteX31" fmla="*/ 3124115 w 5372101"/>
              <a:gd name="connsiteY31" fmla="*/ 5294626 h 5513767"/>
              <a:gd name="connsiteX32" fmla="*/ 3099907 w 5372101"/>
              <a:gd name="connsiteY32" fmla="*/ 5302443 h 5513767"/>
              <a:gd name="connsiteX33" fmla="*/ 3017494 w 5372101"/>
              <a:gd name="connsiteY33" fmla="*/ 5301439 h 5513767"/>
              <a:gd name="connsiteX34" fmla="*/ 3010848 w 5372101"/>
              <a:gd name="connsiteY34" fmla="*/ 5307225 h 5513767"/>
              <a:gd name="connsiteX35" fmla="*/ 2994286 w 5372101"/>
              <a:gd name="connsiteY35" fmla="*/ 5309060 h 5513767"/>
              <a:gd name="connsiteX36" fmla="*/ 2988160 w 5372101"/>
              <a:gd name="connsiteY36" fmla="*/ 5310041 h 5513767"/>
              <a:gd name="connsiteX37" fmla="*/ 2984260 w 5372101"/>
              <a:gd name="connsiteY37" fmla="*/ 5307528 h 5513767"/>
              <a:gd name="connsiteX38" fmla="*/ 2979127 w 5372101"/>
              <a:gd name="connsiteY38" fmla="*/ 5308389 h 5513767"/>
              <a:gd name="connsiteX39" fmla="*/ 2978660 w 5372101"/>
              <a:gd name="connsiteY39" fmla="*/ 5311563 h 5513767"/>
              <a:gd name="connsiteX40" fmla="*/ 2946326 w 5372101"/>
              <a:gd name="connsiteY40" fmla="*/ 5316745 h 5513767"/>
              <a:gd name="connsiteX41" fmla="*/ 2713134 w 5372101"/>
              <a:gd name="connsiteY41" fmla="*/ 5331381 h 5513767"/>
              <a:gd name="connsiteX42" fmla="*/ 2352072 w 5372101"/>
              <a:gd name="connsiteY42" fmla="*/ 5342761 h 5513767"/>
              <a:gd name="connsiteX43" fmla="*/ 2260922 w 5372101"/>
              <a:gd name="connsiteY43" fmla="*/ 5328122 h 5513767"/>
              <a:gd name="connsiteX44" fmla="*/ 2178497 w 5372101"/>
              <a:gd name="connsiteY44" fmla="*/ 5351065 h 5513767"/>
              <a:gd name="connsiteX45" fmla="*/ 2034408 w 5372101"/>
              <a:gd name="connsiteY45" fmla="*/ 5307958 h 5513767"/>
              <a:gd name="connsiteX46" fmla="*/ 1831505 w 5372101"/>
              <a:gd name="connsiteY46" fmla="*/ 5312691 h 5513767"/>
              <a:gd name="connsiteX47" fmla="*/ 1710387 w 5372101"/>
              <a:gd name="connsiteY47" fmla="*/ 5308705 h 5513767"/>
              <a:gd name="connsiteX48" fmla="*/ 1664816 w 5372101"/>
              <a:gd name="connsiteY48" fmla="*/ 5296479 h 5513767"/>
              <a:gd name="connsiteX49" fmla="*/ 1600883 w 5372101"/>
              <a:gd name="connsiteY49" fmla="*/ 5286607 h 5513767"/>
              <a:gd name="connsiteX50" fmla="*/ 1488397 w 5372101"/>
              <a:gd name="connsiteY50" fmla="*/ 5260898 h 5513767"/>
              <a:gd name="connsiteX51" fmla="*/ 1336670 w 5372101"/>
              <a:gd name="connsiteY51" fmla="*/ 5240770 h 5513767"/>
              <a:gd name="connsiteX52" fmla="*/ 1224297 w 5372101"/>
              <a:gd name="connsiteY52" fmla="*/ 5271845 h 5513767"/>
              <a:gd name="connsiteX53" fmla="*/ 1214830 w 5372101"/>
              <a:gd name="connsiteY53" fmla="*/ 5263450 h 5513767"/>
              <a:gd name="connsiteX54" fmla="*/ 1138181 w 5372101"/>
              <a:gd name="connsiteY54" fmla="*/ 5262590 h 5513767"/>
              <a:gd name="connsiteX55" fmla="*/ 943575 w 5372101"/>
              <a:gd name="connsiteY55" fmla="*/ 5290808 h 5513767"/>
              <a:gd name="connsiteX56" fmla="*/ 529813 w 5372101"/>
              <a:gd name="connsiteY56" fmla="*/ 5218555 h 5513767"/>
              <a:gd name="connsiteX57" fmla="*/ 519546 w 5372101"/>
              <a:gd name="connsiteY57" fmla="*/ 5208845 h 5513767"/>
              <a:gd name="connsiteX58" fmla="*/ 507906 w 5372101"/>
              <a:gd name="connsiteY58" fmla="*/ 5204779 h 5513767"/>
              <a:gd name="connsiteX59" fmla="*/ 505153 w 5372101"/>
              <a:gd name="connsiteY59" fmla="*/ 5196726 h 5513767"/>
              <a:gd name="connsiteX60" fmla="*/ 500429 w 5372101"/>
              <a:gd name="connsiteY60" fmla="*/ 5193241 h 5513767"/>
              <a:gd name="connsiteX61" fmla="*/ 431923 w 5372101"/>
              <a:gd name="connsiteY61" fmla="*/ 5191553 h 5513767"/>
              <a:gd name="connsiteX62" fmla="*/ 337115 w 5372101"/>
              <a:gd name="connsiteY62" fmla="*/ 5202714 h 5513767"/>
              <a:gd name="connsiteX63" fmla="*/ 303383 w 5372101"/>
              <a:gd name="connsiteY63" fmla="*/ 5184750 h 5513767"/>
              <a:gd name="connsiteX64" fmla="*/ 297664 w 5372101"/>
              <a:gd name="connsiteY64" fmla="*/ 5181269 h 5513767"/>
              <a:gd name="connsiteX65" fmla="*/ 272701 w 5372101"/>
              <a:gd name="connsiteY65" fmla="*/ 5175678 h 5513767"/>
              <a:gd name="connsiteX66" fmla="*/ 268242 w 5372101"/>
              <a:gd name="connsiteY66" fmla="*/ 5163678 h 5513767"/>
              <a:gd name="connsiteX67" fmla="*/ 232517 w 5372101"/>
              <a:gd name="connsiteY67" fmla="*/ 5147792 h 5513767"/>
              <a:gd name="connsiteX68" fmla="*/ 185851 w 5372101"/>
              <a:gd name="connsiteY68" fmla="*/ 5140408 h 5513767"/>
              <a:gd name="connsiteX69" fmla="*/ 20337 w 5372101"/>
              <a:gd name="connsiteY69" fmla="*/ 5113040 h 5513767"/>
              <a:gd name="connsiteX70" fmla="*/ 0 w 5372101"/>
              <a:gd name="connsiteY70" fmla="*/ 5112243 h 551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372101" h="5513767">
                <a:moveTo>
                  <a:pt x="0" y="0"/>
                </a:moveTo>
                <a:lnTo>
                  <a:pt x="5372101" y="0"/>
                </a:lnTo>
                <a:lnTo>
                  <a:pt x="5372101" y="5513767"/>
                </a:lnTo>
                <a:lnTo>
                  <a:pt x="5363126" y="5512835"/>
                </a:lnTo>
                <a:cubicBezTo>
                  <a:pt x="5345779" y="5509071"/>
                  <a:pt x="5329767" y="5502649"/>
                  <a:pt x="5316714" y="5491247"/>
                </a:cubicBezTo>
                <a:cubicBezTo>
                  <a:pt x="5295689" y="5478131"/>
                  <a:pt x="5219502" y="5459909"/>
                  <a:pt x="5198331" y="5470092"/>
                </a:cubicBezTo>
                <a:cubicBezTo>
                  <a:pt x="5181052" y="5469102"/>
                  <a:pt x="5165047" y="5459569"/>
                  <a:pt x="5150428" y="5472506"/>
                </a:cubicBezTo>
                <a:cubicBezTo>
                  <a:pt x="5129562" y="5487248"/>
                  <a:pt x="5088050" y="5445894"/>
                  <a:pt x="5085506" y="5468851"/>
                </a:cubicBezTo>
                <a:cubicBezTo>
                  <a:pt x="5055692" y="5440170"/>
                  <a:pt x="5006122" y="5469577"/>
                  <a:pt x="4968663" y="5470487"/>
                </a:cubicBezTo>
                <a:cubicBezTo>
                  <a:pt x="4947085" y="5444049"/>
                  <a:pt x="4889767" y="5472037"/>
                  <a:pt x="4815623" y="5458622"/>
                </a:cubicBezTo>
                <a:cubicBezTo>
                  <a:pt x="4792418" y="5428488"/>
                  <a:pt x="4765548" y="5449887"/>
                  <a:pt x="4716679" y="5405365"/>
                </a:cubicBezTo>
                <a:cubicBezTo>
                  <a:pt x="4713235" y="5407807"/>
                  <a:pt x="4709266" y="5409883"/>
                  <a:pt x="4704891" y="5411529"/>
                </a:cubicBezTo>
                <a:cubicBezTo>
                  <a:pt x="4679473" y="5421092"/>
                  <a:pt x="4646164" y="5414379"/>
                  <a:pt x="4630496" y="5396532"/>
                </a:cubicBezTo>
                <a:cubicBezTo>
                  <a:pt x="4590205" y="5365061"/>
                  <a:pt x="4548419" y="5412094"/>
                  <a:pt x="4506964" y="5396685"/>
                </a:cubicBezTo>
                <a:lnTo>
                  <a:pt x="4427135" y="5358585"/>
                </a:lnTo>
                <a:cubicBezTo>
                  <a:pt x="4319267" y="5308575"/>
                  <a:pt x="4152341" y="5340956"/>
                  <a:pt x="4028338" y="5313494"/>
                </a:cubicBezTo>
                <a:lnTo>
                  <a:pt x="4015367" y="5320766"/>
                </a:lnTo>
                <a:lnTo>
                  <a:pt x="4002837" y="5322294"/>
                </a:lnTo>
                <a:lnTo>
                  <a:pt x="3997650" y="5329513"/>
                </a:lnTo>
                <a:lnTo>
                  <a:pt x="3991991" y="5331908"/>
                </a:lnTo>
                <a:cubicBezTo>
                  <a:pt x="3969659" y="5338581"/>
                  <a:pt x="3978880" y="5316131"/>
                  <a:pt x="3925210" y="5319395"/>
                </a:cubicBezTo>
                <a:cubicBezTo>
                  <a:pt x="3947765" y="5277139"/>
                  <a:pt x="3837331" y="5338342"/>
                  <a:pt x="3837014" y="5289023"/>
                </a:cubicBezTo>
                <a:cubicBezTo>
                  <a:pt x="3824001" y="5291376"/>
                  <a:pt x="3811407" y="5295212"/>
                  <a:pt x="3798765" y="5299431"/>
                </a:cubicBezTo>
                <a:lnTo>
                  <a:pt x="3792144" y="5301616"/>
                </a:lnTo>
                <a:lnTo>
                  <a:pt x="3766249" y="5301869"/>
                </a:lnTo>
                <a:lnTo>
                  <a:pt x="3718651" y="5320541"/>
                </a:lnTo>
                <a:cubicBezTo>
                  <a:pt x="3703968" y="5321892"/>
                  <a:pt x="3688308" y="5321427"/>
                  <a:pt x="3671207" y="5318046"/>
                </a:cubicBezTo>
                <a:cubicBezTo>
                  <a:pt x="3616458" y="5288532"/>
                  <a:pt x="3514048" y="5333307"/>
                  <a:pt x="3446863" y="5294348"/>
                </a:cubicBezTo>
                <a:cubicBezTo>
                  <a:pt x="3420930" y="5283822"/>
                  <a:pt x="3333157" y="5274511"/>
                  <a:pt x="3312000" y="5286923"/>
                </a:cubicBezTo>
                <a:cubicBezTo>
                  <a:pt x="3292759" y="5287903"/>
                  <a:pt x="3273112" y="5280334"/>
                  <a:pt x="3259756" y="5294712"/>
                </a:cubicBezTo>
                <a:cubicBezTo>
                  <a:pt x="3239905" y="5311572"/>
                  <a:pt x="3185410" y="5275588"/>
                  <a:pt x="3187481" y="5298457"/>
                </a:cubicBezTo>
                <a:cubicBezTo>
                  <a:pt x="3168018" y="5286036"/>
                  <a:pt x="3146200" y="5288458"/>
                  <a:pt x="3124115" y="5294626"/>
                </a:cubicBezTo>
                <a:lnTo>
                  <a:pt x="3099907" y="5302443"/>
                </a:lnTo>
                <a:lnTo>
                  <a:pt x="3017494" y="5301439"/>
                </a:lnTo>
                <a:lnTo>
                  <a:pt x="3010848" y="5307225"/>
                </a:lnTo>
                <a:lnTo>
                  <a:pt x="2994286" y="5309060"/>
                </a:lnTo>
                <a:lnTo>
                  <a:pt x="2988160" y="5310041"/>
                </a:lnTo>
                <a:lnTo>
                  <a:pt x="2984260" y="5307528"/>
                </a:lnTo>
                <a:cubicBezTo>
                  <a:pt x="2981957" y="5306419"/>
                  <a:pt x="2980273" y="5306402"/>
                  <a:pt x="2979127" y="5308389"/>
                </a:cubicBezTo>
                <a:cubicBezTo>
                  <a:pt x="2978971" y="5309447"/>
                  <a:pt x="2978816" y="5310505"/>
                  <a:pt x="2978660" y="5311563"/>
                </a:cubicBezTo>
                <a:lnTo>
                  <a:pt x="2946326" y="5316745"/>
                </a:lnTo>
                <a:lnTo>
                  <a:pt x="2713134" y="5331381"/>
                </a:lnTo>
                <a:cubicBezTo>
                  <a:pt x="2610698" y="5372328"/>
                  <a:pt x="2466037" y="5325762"/>
                  <a:pt x="2352072" y="5342761"/>
                </a:cubicBezTo>
                <a:cubicBezTo>
                  <a:pt x="2293501" y="5293708"/>
                  <a:pt x="2324138" y="5338538"/>
                  <a:pt x="2260922" y="5328122"/>
                </a:cubicBezTo>
                <a:cubicBezTo>
                  <a:pt x="2275681" y="5372347"/>
                  <a:pt x="2185007" y="5301703"/>
                  <a:pt x="2178497" y="5351065"/>
                </a:cubicBezTo>
                <a:cubicBezTo>
                  <a:pt x="2133294" y="5337229"/>
                  <a:pt x="2097074" y="5300208"/>
                  <a:pt x="2034408" y="5307958"/>
                </a:cubicBezTo>
                <a:cubicBezTo>
                  <a:pt x="1981894" y="5332879"/>
                  <a:pt x="1896288" y="5279365"/>
                  <a:pt x="1831505" y="5312691"/>
                </a:cubicBezTo>
                <a:cubicBezTo>
                  <a:pt x="1807063" y="5321035"/>
                  <a:pt x="1727674" y="5322925"/>
                  <a:pt x="1710387" y="5308705"/>
                </a:cubicBezTo>
                <a:cubicBezTo>
                  <a:pt x="1693367" y="5306094"/>
                  <a:pt x="1674901" y="5312009"/>
                  <a:pt x="1664816" y="5296479"/>
                </a:cubicBezTo>
                <a:cubicBezTo>
                  <a:pt x="1649255" y="5277912"/>
                  <a:pt x="1596152" y="5309335"/>
                  <a:pt x="1600883" y="5286607"/>
                </a:cubicBezTo>
                <a:cubicBezTo>
                  <a:pt x="1563066" y="5308189"/>
                  <a:pt x="1524339" y="5269513"/>
                  <a:pt x="1488397" y="5260898"/>
                </a:cubicBezTo>
                <a:cubicBezTo>
                  <a:pt x="1459246" y="5282011"/>
                  <a:pt x="1412580" y="5243108"/>
                  <a:pt x="1336670" y="5240770"/>
                </a:cubicBezTo>
                <a:cubicBezTo>
                  <a:pt x="1304792" y="5265122"/>
                  <a:pt x="1285508" y="5238878"/>
                  <a:pt x="1224297" y="5271845"/>
                </a:cubicBezTo>
                <a:cubicBezTo>
                  <a:pt x="1221731" y="5268771"/>
                  <a:pt x="1218543" y="5265944"/>
                  <a:pt x="1214830" y="5263450"/>
                </a:cubicBezTo>
                <a:cubicBezTo>
                  <a:pt x="1193241" y="5248952"/>
                  <a:pt x="1158925" y="5248567"/>
                  <a:pt x="1138181" y="5262590"/>
                </a:cubicBezTo>
                <a:lnTo>
                  <a:pt x="943575" y="5290808"/>
                </a:lnTo>
                <a:cubicBezTo>
                  <a:pt x="823587" y="5316899"/>
                  <a:pt x="658340" y="5217603"/>
                  <a:pt x="529813" y="5218555"/>
                </a:cubicBezTo>
                <a:lnTo>
                  <a:pt x="519546" y="5208845"/>
                </a:lnTo>
                <a:lnTo>
                  <a:pt x="507906" y="5204779"/>
                </a:lnTo>
                <a:lnTo>
                  <a:pt x="505153" y="5196726"/>
                </a:lnTo>
                <a:lnTo>
                  <a:pt x="500429" y="5193241"/>
                </a:lnTo>
                <a:cubicBezTo>
                  <a:pt x="480923" y="5182176"/>
                  <a:pt x="482807" y="5205793"/>
                  <a:pt x="431923" y="5191553"/>
                </a:cubicBezTo>
                <a:cubicBezTo>
                  <a:pt x="440499" y="5237077"/>
                  <a:pt x="352872" y="5155083"/>
                  <a:pt x="337115" y="5202714"/>
                </a:cubicBezTo>
                <a:cubicBezTo>
                  <a:pt x="325265" y="5197752"/>
                  <a:pt x="314288" y="5191441"/>
                  <a:pt x="303383" y="5184750"/>
                </a:cubicBezTo>
                <a:lnTo>
                  <a:pt x="297664" y="5181269"/>
                </a:lnTo>
                <a:lnTo>
                  <a:pt x="272701" y="5175678"/>
                </a:lnTo>
                <a:lnTo>
                  <a:pt x="268242" y="5163678"/>
                </a:lnTo>
                <a:lnTo>
                  <a:pt x="232517" y="5147792"/>
                </a:lnTo>
                <a:cubicBezTo>
                  <a:pt x="218741" y="5143453"/>
                  <a:pt x="203450" y="5140668"/>
                  <a:pt x="185851" y="5140408"/>
                </a:cubicBezTo>
                <a:cubicBezTo>
                  <a:pt x="139207" y="5153337"/>
                  <a:pt x="79723" y="5120316"/>
                  <a:pt x="20337" y="5113040"/>
                </a:cubicBezTo>
                <a:lnTo>
                  <a:pt x="0" y="5112243"/>
                </a:lnTo>
                <a:close/>
              </a:path>
            </a:pathLst>
          </a:custGeom>
          <a:ln>
            <a:noFill/>
          </a:ln>
          <a:effectLst>
            <a:outerShdw blurRad="25400" dist="12700" dir="3000000" algn="tl" rotWithShape="0">
              <a:prstClr val="black">
                <a:alpha val="2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8356" y="1071350"/>
            <a:ext cx="3581372" cy="133938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900" b="1"/>
              <a:t>Границы человеческого познания</a:t>
            </a:r>
          </a:p>
        </p:txBody>
      </p:sp>
      <p:sp>
        <p:nvSpPr>
          <p:cNvPr id="1035" name="Rectangle 6">
            <a:extLst>
              <a:ext uri="{FF2B5EF4-FFF2-40B4-BE49-F238E27FC236}">
                <a16:creationId xmlns:a16="http://schemas.microsoft.com/office/drawing/2014/main" id="{F0C518C2-0AA4-470C-87B9-9CBF428FBA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23499" y="399531"/>
            <a:ext cx="1280813" cy="428984"/>
          </a:xfrm>
          <a:custGeom>
            <a:avLst/>
            <a:gdLst>
              <a:gd name="connsiteX0" fmla="*/ 0 w 2142503"/>
              <a:gd name="connsiteY0" fmla="*/ 0 h 571500"/>
              <a:gd name="connsiteX1" fmla="*/ 2142503 w 2142503"/>
              <a:gd name="connsiteY1" fmla="*/ 0 h 571500"/>
              <a:gd name="connsiteX2" fmla="*/ 2142503 w 2142503"/>
              <a:gd name="connsiteY2" fmla="*/ 571500 h 571500"/>
              <a:gd name="connsiteX3" fmla="*/ 0 w 2142503"/>
              <a:gd name="connsiteY3" fmla="*/ 571500 h 571500"/>
              <a:gd name="connsiteX4" fmla="*/ 0 w 2142503"/>
              <a:gd name="connsiteY4" fmla="*/ 0 h 571500"/>
              <a:gd name="connsiteX0" fmla="*/ 0 w 2142503"/>
              <a:gd name="connsiteY0" fmla="*/ 0 h 582145"/>
              <a:gd name="connsiteX1" fmla="*/ 2142503 w 2142503"/>
              <a:gd name="connsiteY1" fmla="*/ 0 h 582145"/>
              <a:gd name="connsiteX2" fmla="*/ 2142503 w 2142503"/>
              <a:gd name="connsiteY2" fmla="*/ 571500 h 582145"/>
              <a:gd name="connsiteX3" fmla="*/ 2050917 w 2142503"/>
              <a:gd name="connsiteY3" fmla="*/ 582088 h 582145"/>
              <a:gd name="connsiteX4" fmla="*/ 0 w 2142503"/>
              <a:gd name="connsiteY4" fmla="*/ 571500 h 582145"/>
              <a:gd name="connsiteX5" fmla="*/ 0 w 2142503"/>
              <a:gd name="connsiteY5" fmla="*/ 0 h 582145"/>
              <a:gd name="connsiteX0" fmla="*/ 0 w 2159832"/>
              <a:gd name="connsiteY0" fmla="*/ 0 h 582145"/>
              <a:gd name="connsiteX1" fmla="*/ 2142503 w 2159832"/>
              <a:gd name="connsiteY1" fmla="*/ 0 h 582145"/>
              <a:gd name="connsiteX2" fmla="*/ 2159829 w 2159832"/>
              <a:gd name="connsiteY2" fmla="*/ 96526 h 582145"/>
              <a:gd name="connsiteX3" fmla="*/ 2142503 w 2159832"/>
              <a:gd name="connsiteY3" fmla="*/ 571500 h 582145"/>
              <a:gd name="connsiteX4" fmla="*/ 2050917 w 2159832"/>
              <a:gd name="connsiteY4" fmla="*/ 582088 h 582145"/>
              <a:gd name="connsiteX5" fmla="*/ 0 w 2159832"/>
              <a:gd name="connsiteY5" fmla="*/ 571500 h 582145"/>
              <a:gd name="connsiteX6" fmla="*/ 0 w 2159832"/>
              <a:gd name="connsiteY6" fmla="*/ 0 h 582145"/>
              <a:gd name="connsiteX0" fmla="*/ 0 w 2159832"/>
              <a:gd name="connsiteY0" fmla="*/ 12386 h 594531"/>
              <a:gd name="connsiteX1" fmla="*/ 67826 w 2159832"/>
              <a:gd name="connsiteY1" fmla="*/ 0 h 594531"/>
              <a:gd name="connsiteX2" fmla="*/ 2142503 w 2159832"/>
              <a:gd name="connsiteY2" fmla="*/ 12386 h 594531"/>
              <a:gd name="connsiteX3" fmla="*/ 2159829 w 2159832"/>
              <a:gd name="connsiteY3" fmla="*/ 108912 h 594531"/>
              <a:gd name="connsiteX4" fmla="*/ 2142503 w 2159832"/>
              <a:gd name="connsiteY4" fmla="*/ 583886 h 594531"/>
              <a:gd name="connsiteX5" fmla="*/ 2050917 w 2159832"/>
              <a:gd name="connsiteY5" fmla="*/ 594474 h 594531"/>
              <a:gd name="connsiteX6" fmla="*/ 0 w 2159832"/>
              <a:gd name="connsiteY6" fmla="*/ 583886 h 594531"/>
              <a:gd name="connsiteX7" fmla="*/ 0 w 2159832"/>
              <a:gd name="connsiteY7" fmla="*/ 12386 h 594531"/>
              <a:gd name="connsiteX0" fmla="*/ 0 w 2168908"/>
              <a:gd name="connsiteY0" fmla="*/ 26000 h 594531"/>
              <a:gd name="connsiteX1" fmla="*/ 76902 w 2168908"/>
              <a:gd name="connsiteY1" fmla="*/ 0 h 594531"/>
              <a:gd name="connsiteX2" fmla="*/ 2151579 w 2168908"/>
              <a:gd name="connsiteY2" fmla="*/ 12386 h 594531"/>
              <a:gd name="connsiteX3" fmla="*/ 2168905 w 2168908"/>
              <a:gd name="connsiteY3" fmla="*/ 108912 h 594531"/>
              <a:gd name="connsiteX4" fmla="*/ 2151579 w 2168908"/>
              <a:gd name="connsiteY4" fmla="*/ 583886 h 594531"/>
              <a:gd name="connsiteX5" fmla="*/ 2059993 w 2168908"/>
              <a:gd name="connsiteY5" fmla="*/ 594474 h 594531"/>
              <a:gd name="connsiteX6" fmla="*/ 9076 w 2168908"/>
              <a:gd name="connsiteY6" fmla="*/ 583886 h 594531"/>
              <a:gd name="connsiteX7" fmla="*/ 0 w 2168908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5393 w 2174301"/>
              <a:gd name="connsiteY0" fmla="*/ 26000 h 594531"/>
              <a:gd name="connsiteX1" fmla="*/ 82295 w 2174301"/>
              <a:gd name="connsiteY1" fmla="*/ 0 h 594531"/>
              <a:gd name="connsiteX2" fmla="*/ 2156972 w 2174301"/>
              <a:gd name="connsiteY2" fmla="*/ 12386 h 594531"/>
              <a:gd name="connsiteX3" fmla="*/ 2174298 w 2174301"/>
              <a:gd name="connsiteY3" fmla="*/ 108912 h 594531"/>
              <a:gd name="connsiteX4" fmla="*/ 2156972 w 2174301"/>
              <a:gd name="connsiteY4" fmla="*/ 583886 h 594531"/>
              <a:gd name="connsiteX5" fmla="*/ 2065386 w 2174301"/>
              <a:gd name="connsiteY5" fmla="*/ 594474 h 594531"/>
              <a:gd name="connsiteX6" fmla="*/ 14469 w 2174301"/>
              <a:gd name="connsiteY6" fmla="*/ 583886 h 594531"/>
              <a:gd name="connsiteX7" fmla="*/ 5393 w 2174301"/>
              <a:gd name="connsiteY7" fmla="*/ 26000 h 594531"/>
              <a:gd name="connsiteX0" fmla="*/ 147197 w 2316105"/>
              <a:gd name="connsiteY0" fmla="*/ 26000 h 594531"/>
              <a:gd name="connsiteX1" fmla="*/ 224099 w 2316105"/>
              <a:gd name="connsiteY1" fmla="*/ 0 h 594531"/>
              <a:gd name="connsiteX2" fmla="*/ 2298776 w 2316105"/>
              <a:gd name="connsiteY2" fmla="*/ 12386 h 594531"/>
              <a:gd name="connsiteX3" fmla="*/ 2316102 w 2316105"/>
              <a:gd name="connsiteY3" fmla="*/ 108912 h 594531"/>
              <a:gd name="connsiteX4" fmla="*/ 2298776 w 2316105"/>
              <a:gd name="connsiteY4" fmla="*/ 583886 h 594531"/>
              <a:gd name="connsiteX5" fmla="*/ 2207190 w 2316105"/>
              <a:gd name="connsiteY5" fmla="*/ 594474 h 594531"/>
              <a:gd name="connsiteX6" fmla="*/ 156273 w 2316105"/>
              <a:gd name="connsiteY6" fmla="*/ 583886 h 594531"/>
              <a:gd name="connsiteX7" fmla="*/ 142416 w 2316105"/>
              <a:gd name="connsiteY7" fmla="*/ 235975 h 594531"/>
              <a:gd name="connsiteX8" fmla="*/ 147197 w 2316105"/>
              <a:gd name="connsiteY8" fmla="*/ 26000 h 594531"/>
              <a:gd name="connsiteX0" fmla="*/ 154684 w 2323592"/>
              <a:gd name="connsiteY0" fmla="*/ 26000 h 594531"/>
              <a:gd name="connsiteX1" fmla="*/ 231586 w 2323592"/>
              <a:gd name="connsiteY1" fmla="*/ 0 h 594531"/>
              <a:gd name="connsiteX2" fmla="*/ 2306263 w 2323592"/>
              <a:gd name="connsiteY2" fmla="*/ 12386 h 594531"/>
              <a:gd name="connsiteX3" fmla="*/ 2323589 w 2323592"/>
              <a:gd name="connsiteY3" fmla="*/ 108912 h 594531"/>
              <a:gd name="connsiteX4" fmla="*/ 2306263 w 2323592"/>
              <a:gd name="connsiteY4" fmla="*/ 583886 h 594531"/>
              <a:gd name="connsiteX5" fmla="*/ 2214677 w 2323592"/>
              <a:gd name="connsiteY5" fmla="*/ 594474 h 594531"/>
              <a:gd name="connsiteX6" fmla="*/ 163760 w 2323592"/>
              <a:gd name="connsiteY6" fmla="*/ 583886 h 594531"/>
              <a:gd name="connsiteX7" fmla="*/ 158979 w 2323592"/>
              <a:gd name="connsiteY7" fmla="*/ 403879 h 594531"/>
              <a:gd name="connsiteX8" fmla="*/ 149903 w 2323592"/>
              <a:gd name="connsiteY8" fmla="*/ 235975 h 594531"/>
              <a:gd name="connsiteX9" fmla="*/ 154684 w 2323592"/>
              <a:gd name="connsiteY9" fmla="*/ 26000 h 594531"/>
              <a:gd name="connsiteX0" fmla="*/ 13665 w 2182573"/>
              <a:gd name="connsiteY0" fmla="*/ 26000 h 594531"/>
              <a:gd name="connsiteX1" fmla="*/ 90567 w 2182573"/>
              <a:gd name="connsiteY1" fmla="*/ 0 h 594531"/>
              <a:gd name="connsiteX2" fmla="*/ 2165244 w 2182573"/>
              <a:gd name="connsiteY2" fmla="*/ 12386 h 594531"/>
              <a:gd name="connsiteX3" fmla="*/ 2182570 w 2182573"/>
              <a:gd name="connsiteY3" fmla="*/ 108912 h 594531"/>
              <a:gd name="connsiteX4" fmla="*/ 2165244 w 2182573"/>
              <a:gd name="connsiteY4" fmla="*/ 583886 h 594531"/>
              <a:gd name="connsiteX5" fmla="*/ 2073658 w 2182573"/>
              <a:gd name="connsiteY5" fmla="*/ 594474 h 594531"/>
              <a:gd name="connsiteX6" fmla="*/ 22741 w 2182573"/>
              <a:gd name="connsiteY6" fmla="*/ 583886 h 594531"/>
              <a:gd name="connsiteX7" fmla="*/ 17960 w 2182573"/>
              <a:gd name="connsiteY7" fmla="*/ 403879 h 594531"/>
              <a:gd name="connsiteX8" fmla="*/ 8884 w 2182573"/>
              <a:gd name="connsiteY8" fmla="*/ 235975 h 594531"/>
              <a:gd name="connsiteX9" fmla="*/ 13665 w 2182573"/>
              <a:gd name="connsiteY9" fmla="*/ 26000 h 594531"/>
              <a:gd name="connsiteX0" fmla="*/ 13665 w 2202120"/>
              <a:gd name="connsiteY0" fmla="*/ 26000 h 594531"/>
              <a:gd name="connsiteX1" fmla="*/ 90567 w 2202120"/>
              <a:gd name="connsiteY1" fmla="*/ 0 h 594531"/>
              <a:gd name="connsiteX2" fmla="*/ 2165244 w 2202120"/>
              <a:gd name="connsiteY2" fmla="*/ 12386 h 594531"/>
              <a:gd name="connsiteX3" fmla="*/ 2182570 w 2202120"/>
              <a:gd name="connsiteY3" fmla="*/ 108912 h 594531"/>
              <a:gd name="connsiteX4" fmla="*/ 2192471 w 2202120"/>
              <a:gd name="connsiteY4" fmla="*/ 583886 h 594531"/>
              <a:gd name="connsiteX5" fmla="*/ 2073658 w 2202120"/>
              <a:gd name="connsiteY5" fmla="*/ 594474 h 594531"/>
              <a:gd name="connsiteX6" fmla="*/ 22741 w 2202120"/>
              <a:gd name="connsiteY6" fmla="*/ 583886 h 594531"/>
              <a:gd name="connsiteX7" fmla="*/ 17960 w 2202120"/>
              <a:gd name="connsiteY7" fmla="*/ 403879 h 594531"/>
              <a:gd name="connsiteX8" fmla="*/ 8884 w 2202120"/>
              <a:gd name="connsiteY8" fmla="*/ 235975 h 594531"/>
              <a:gd name="connsiteX9" fmla="*/ 13665 w 2202120"/>
              <a:gd name="connsiteY9" fmla="*/ 26000 h 594531"/>
              <a:gd name="connsiteX0" fmla="*/ 13665 w 2202036"/>
              <a:gd name="connsiteY0" fmla="*/ 26000 h 594531"/>
              <a:gd name="connsiteX1" fmla="*/ 90567 w 2202036"/>
              <a:gd name="connsiteY1" fmla="*/ 0 h 594531"/>
              <a:gd name="connsiteX2" fmla="*/ 2165244 w 2202036"/>
              <a:gd name="connsiteY2" fmla="*/ 12386 h 594531"/>
              <a:gd name="connsiteX3" fmla="*/ 2182570 w 2202036"/>
              <a:gd name="connsiteY3" fmla="*/ 108912 h 594531"/>
              <a:gd name="connsiteX4" fmla="*/ 2191645 w 2202036"/>
              <a:gd name="connsiteY4" fmla="*/ 422031 h 594531"/>
              <a:gd name="connsiteX5" fmla="*/ 2192471 w 2202036"/>
              <a:gd name="connsiteY5" fmla="*/ 583886 h 594531"/>
              <a:gd name="connsiteX6" fmla="*/ 2073658 w 2202036"/>
              <a:gd name="connsiteY6" fmla="*/ 594474 h 594531"/>
              <a:gd name="connsiteX7" fmla="*/ 22741 w 2202036"/>
              <a:gd name="connsiteY7" fmla="*/ 583886 h 594531"/>
              <a:gd name="connsiteX8" fmla="*/ 17960 w 2202036"/>
              <a:gd name="connsiteY8" fmla="*/ 403879 h 594531"/>
              <a:gd name="connsiteX9" fmla="*/ 8884 w 2202036"/>
              <a:gd name="connsiteY9" fmla="*/ 235975 h 594531"/>
              <a:gd name="connsiteX10" fmla="*/ 13665 w 2202036"/>
              <a:gd name="connsiteY10" fmla="*/ 26000 h 594531"/>
              <a:gd name="connsiteX0" fmla="*/ 142254 w 2330625"/>
              <a:gd name="connsiteY0" fmla="*/ 26000 h 594531"/>
              <a:gd name="connsiteX1" fmla="*/ 219156 w 2330625"/>
              <a:gd name="connsiteY1" fmla="*/ 0 h 594531"/>
              <a:gd name="connsiteX2" fmla="*/ 2293833 w 2330625"/>
              <a:gd name="connsiteY2" fmla="*/ 12386 h 594531"/>
              <a:gd name="connsiteX3" fmla="*/ 2311159 w 2330625"/>
              <a:gd name="connsiteY3" fmla="*/ 108912 h 594531"/>
              <a:gd name="connsiteX4" fmla="*/ 2320234 w 2330625"/>
              <a:gd name="connsiteY4" fmla="*/ 422031 h 594531"/>
              <a:gd name="connsiteX5" fmla="*/ 2321060 w 2330625"/>
              <a:gd name="connsiteY5" fmla="*/ 583886 h 594531"/>
              <a:gd name="connsiteX6" fmla="*/ 2202247 w 2330625"/>
              <a:gd name="connsiteY6" fmla="*/ 594474 h 594531"/>
              <a:gd name="connsiteX7" fmla="*/ 151330 w 2330625"/>
              <a:gd name="connsiteY7" fmla="*/ 583886 h 594531"/>
              <a:gd name="connsiteX8" fmla="*/ 155624 w 2330625"/>
              <a:gd name="connsiteY8" fmla="*/ 512790 h 594531"/>
              <a:gd name="connsiteX9" fmla="*/ 146549 w 2330625"/>
              <a:gd name="connsiteY9" fmla="*/ 403879 h 594531"/>
              <a:gd name="connsiteX10" fmla="*/ 137473 w 2330625"/>
              <a:gd name="connsiteY10" fmla="*/ 235975 h 594531"/>
              <a:gd name="connsiteX11" fmla="*/ 142254 w 2330625"/>
              <a:gd name="connsiteY11" fmla="*/ 26000 h 594531"/>
              <a:gd name="connsiteX0" fmla="*/ 13413 w 2201784"/>
              <a:gd name="connsiteY0" fmla="*/ 26000 h 594531"/>
              <a:gd name="connsiteX1" fmla="*/ 90315 w 2201784"/>
              <a:gd name="connsiteY1" fmla="*/ 0 h 594531"/>
              <a:gd name="connsiteX2" fmla="*/ 2164992 w 2201784"/>
              <a:gd name="connsiteY2" fmla="*/ 12386 h 594531"/>
              <a:gd name="connsiteX3" fmla="*/ 2182318 w 2201784"/>
              <a:gd name="connsiteY3" fmla="*/ 108912 h 594531"/>
              <a:gd name="connsiteX4" fmla="*/ 2191393 w 2201784"/>
              <a:gd name="connsiteY4" fmla="*/ 422031 h 594531"/>
              <a:gd name="connsiteX5" fmla="*/ 2192219 w 2201784"/>
              <a:gd name="connsiteY5" fmla="*/ 583886 h 594531"/>
              <a:gd name="connsiteX6" fmla="*/ 2073406 w 2201784"/>
              <a:gd name="connsiteY6" fmla="*/ 594474 h 594531"/>
              <a:gd name="connsiteX7" fmla="*/ 22489 w 2201784"/>
              <a:gd name="connsiteY7" fmla="*/ 583886 h 594531"/>
              <a:gd name="connsiteX8" fmla="*/ 26783 w 2201784"/>
              <a:gd name="connsiteY8" fmla="*/ 512790 h 594531"/>
              <a:gd name="connsiteX9" fmla="*/ 17708 w 2201784"/>
              <a:gd name="connsiteY9" fmla="*/ 403879 h 594531"/>
              <a:gd name="connsiteX10" fmla="*/ 8632 w 2201784"/>
              <a:gd name="connsiteY10" fmla="*/ 235975 h 594531"/>
              <a:gd name="connsiteX11" fmla="*/ 13413 w 2201784"/>
              <a:gd name="connsiteY11" fmla="*/ 26000 h 594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01784" h="594531">
                <a:moveTo>
                  <a:pt x="13413" y="26000"/>
                </a:moveTo>
                <a:cubicBezTo>
                  <a:pt x="37534" y="24897"/>
                  <a:pt x="66194" y="1103"/>
                  <a:pt x="90315" y="0"/>
                </a:cubicBezTo>
                <a:lnTo>
                  <a:pt x="2164992" y="12386"/>
                </a:lnTo>
                <a:cubicBezTo>
                  <a:pt x="2164717" y="43049"/>
                  <a:pt x="2182593" y="78249"/>
                  <a:pt x="2182318" y="108912"/>
                </a:cubicBezTo>
                <a:cubicBezTo>
                  <a:pt x="2188231" y="177186"/>
                  <a:pt x="2189743" y="342869"/>
                  <a:pt x="2191393" y="422031"/>
                </a:cubicBezTo>
                <a:cubicBezTo>
                  <a:pt x="2193043" y="501193"/>
                  <a:pt x="2213396" y="555146"/>
                  <a:pt x="2192219" y="583886"/>
                </a:cubicBezTo>
                <a:cubicBezTo>
                  <a:pt x="2172279" y="582877"/>
                  <a:pt x="2093346" y="595483"/>
                  <a:pt x="2073406" y="594474"/>
                </a:cubicBezTo>
                <a:lnTo>
                  <a:pt x="22489" y="583886"/>
                </a:lnTo>
                <a:cubicBezTo>
                  <a:pt x="5849" y="592962"/>
                  <a:pt x="27580" y="542791"/>
                  <a:pt x="26783" y="512790"/>
                </a:cubicBezTo>
                <a:cubicBezTo>
                  <a:pt x="25986" y="482789"/>
                  <a:pt x="18464" y="450015"/>
                  <a:pt x="17708" y="403879"/>
                </a:cubicBezTo>
                <a:cubicBezTo>
                  <a:pt x="16952" y="357743"/>
                  <a:pt x="-14855" y="308787"/>
                  <a:pt x="8632" y="235975"/>
                </a:cubicBezTo>
                <a:cubicBezTo>
                  <a:pt x="7119" y="142994"/>
                  <a:pt x="-201" y="65329"/>
                  <a:pt x="13413" y="26000"/>
                </a:cubicBezTo>
                <a:close/>
              </a:path>
            </a:pathLst>
          </a:custGeom>
          <a:solidFill>
            <a:srgbClr val="D9D4D0">
              <a:alpha val="60000"/>
            </a:srgbClr>
          </a:solidFill>
          <a:ln>
            <a:noFill/>
          </a:ln>
          <a:effectLst>
            <a:softEdge rad="63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1989" y="2547257"/>
            <a:ext cx="3343834" cy="3109740"/>
          </a:xfrm>
        </p:spPr>
        <p:txBody>
          <a:bodyPr anchor="ctr">
            <a:normAutofit/>
          </a:bodyPr>
          <a:lstStyle/>
          <a:p>
            <a:r>
              <a:rPr lang="ru-RU" sz="1700"/>
              <a:t>Границы человеческого познания — одна из центральных тем философии.</a:t>
            </a:r>
          </a:p>
          <a:p>
            <a:r>
              <a:rPr lang="ru-RU" sz="1700"/>
              <a:t>Познание ограничено возможностями чувств и мышления.</a:t>
            </a:r>
          </a:p>
          <a:p>
            <a:r>
              <a:rPr lang="ru-RU" sz="1700"/>
              <a:t>Философы задаются вопросом: есть ли вещи, которые мы в принципе не можем познать?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C5E6CFF1-2F42-4E10-9A97-F116F46F53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Что такое ограниченность мышления и возможно ли её преодолеть? | Психология  | ШколаЖизни.ру">
            <a:extLst>
              <a:ext uri="{FF2B5EF4-FFF2-40B4-BE49-F238E27FC236}">
                <a16:creationId xmlns:a16="http://schemas.microsoft.com/office/drawing/2014/main" id="{BEF27814-5163-F1E7-4E01-C7FE14C092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000" r="1" b="1"/>
          <a:stretch/>
        </p:blipFill>
        <p:spPr bwMode="auto">
          <a:xfrm>
            <a:off x="20" y="1"/>
            <a:ext cx="9143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49" y="1065862"/>
            <a:ext cx="4539716" cy="4726276"/>
          </a:xfrm>
        </p:spPr>
        <p:txBody>
          <a:bodyPr>
            <a:normAutofit/>
          </a:bodyPr>
          <a:lstStyle/>
          <a:p>
            <a:pPr algn="r">
              <a:lnSpc>
                <a:spcPct val="90000"/>
              </a:lnSpc>
            </a:pPr>
            <a:r>
              <a:rPr lang="ru-RU" b="1">
                <a:ln w="22225">
                  <a:solidFill>
                    <a:srgbClr val="FFFFFF"/>
                  </a:solidFill>
                </a:ln>
                <a:noFill/>
              </a:rPr>
              <a:t>Ограниченность восприятия и мышления</a:t>
            </a:r>
          </a:p>
        </p:txBody>
      </p: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96A8629B-8289-498B-939B-1CA0C1061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09674" y="2286000"/>
            <a:ext cx="0" cy="228600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50980" y="1065862"/>
            <a:ext cx="2895002" cy="4726276"/>
          </a:xfrm>
        </p:spPr>
        <p:txBody>
          <a:bodyPr anchor="ctr">
            <a:normAutofit/>
          </a:bodyPr>
          <a:lstStyle/>
          <a:p>
            <a:r>
              <a:rPr lang="ru-RU" sz="1700">
                <a:solidFill>
                  <a:srgbClr val="FFFFFF"/>
                </a:solidFill>
              </a:rPr>
              <a:t>Человеческие чувства и разум не дают полной картины реальности.</a:t>
            </a:r>
          </a:p>
          <a:p>
            <a:r>
              <a:rPr lang="ru-RU" sz="1700">
                <a:solidFill>
                  <a:srgbClr val="FFFFFF"/>
                </a:solidFill>
              </a:rPr>
              <a:t>Некоторые явления остаются вне нашего восприятия.</a:t>
            </a:r>
          </a:p>
          <a:p>
            <a:r>
              <a:rPr lang="ru-RU" sz="1700">
                <a:solidFill>
                  <a:srgbClr val="FFFFFF"/>
                </a:solidFill>
              </a:rPr>
              <a:t>Существуют ли объекты, которые навсегда останутся непознаваемыми?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D009D6D5-DAC2-4A8B-A17A-E206B9012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370" y="792411"/>
            <a:ext cx="3938487" cy="180730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3700" b="1" dirty="0"/>
              <a:t>Философские подходы к непознаваемому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70" y="3727493"/>
            <a:ext cx="3464715" cy="2002729"/>
          </a:xfrm>
        </p:spPr>
        <p:txBody>
          <a:bodyPr>
            <a:normAutofit lnSpcReduction="10000"/>
          </a:bodyPr>
          <a:lstStyle/>
          <a:p>
            <a:r>
              <a:rPr lang="ru-RU" sz="1700" dirty="0"/>
              <a:t>Иммануил Кант: мы познаём не сами вещи, а их явления.</a:t>
            </a:r>
          </a:p>
          <a:p>
            <a:r>
              <a:rPr lang="ru-RU" sz="1700" dirty="0"/>
              <a:t>Ноумены — объекты вне пределов восприятия.</a:t>
            </a:r>
          </a:p>
          <a:p>
            <a:r>
              <a:rPr lang="ru-RU" sz="1700" dirty="0"/>
              <a:t>Хайдеггер: бытие не поддаётся полному рациональному осмыслению.</a:t>
            </a:r>
          </a:p>
        </p:txBody>
      </p:sp>
      <p:pic>
        <p:nvPicPr>
          <p:cNvPr id="3074" name="Picture 2" descr="Философия и наука: взаимодействие или противостояние - Сетевое издание СМИ  «Научно образовательная политика»">
            <a:extLst>
              <a:ext uri="{FF2B5EF4-FFF2-40B4-BE49-F238E27FC236}">
                <a16:creationId xmlns:a16="http://schemas.microsoft.com/office/drawing/2014/main" id="{0531CBF3-4C85-09A3-BACF-17B375D92A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512" r="20278"/>
          <a:stretch/>
        </p:blipFill>
        <p:spPr bwMode="auto">
          <a:xfrm>
            <a:off x="4671911" y="10"/>
            <a:ext cx="4472089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15050" y="1128094"/>
            <a:ext cx="2575635" cy="1415270"/>
          </a:xfrm>
        </p:spPr>
        <p:txBody>
          <a:bodyPr anchor="t">
            <a:normAutofit/>
          </a:bodyPr>
          <a:lstStyle/>
          <a:p>
            <a:r>
              <a:rPr lang="ru-RU" sz="2800" b="1"/>
              <a:t>Наука, язык и границы познания</a:t>
            </a:r>
          </a:p>
        </p:txBody>
      </p:sp>
      <p:pic>
        <p:nvPicPr>
          <p:cNvPr id="4098" name="Picture 2" descr="Язык. Познание. Коммуникация">
            <a:extLst>
              <a:ext uri="{FF2B5EF4-FFF2-40B4-BE49-F238E27FC236}">
                <a16:creationId xmlns:a16="http://schemas.microsoft.com/office/drawing/2014/main" id="{ECB32486-B93D-D2CF-9C77-F3EEA71B6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70" r="21563"/>
          <a:stretch/>
        </p:blipFill>
        <p:spPr bwMode="auto">
          <a:xfrm>
            <a:off x="-7414" y="10"/>
            <a:ext cx="5679453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103" name="Straight Connector 4102">
            <a:extLst>
              <a:ext uri="{FF2B5EF4-FFF2-40B4-BE49-F238E27FC236}">
                <a16:creationId xmlns:a16="http://schemas.microsoft.com/office/drawing/2014/main" id="{249EDD1B-F94D-B4E6-ACAA-566B9A26F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149542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15050" y="2543364"/>
            <a:ext cx="2575635" cy="3599019"/>
          </a:xfrm>
        </p:spPr>
        <p:txBody>
          <a:bodyPr>
            <a:normAutofit/>
          </a:bodyPr>
          <a:lstStyle/>
          <a:p>
            <a:r>
              <a:rPr lang="ru-RU" sz="1700" dirty="0"/>
              <a:t>Наука расширяет горизонты знания, но тоже сталкивается с пределами.</a:t>
            </a:r>
          </a:p>
          <a:p>
            <a:r>
              <a:rPr lang="ru-RU" sz="1700" dirty="0"/>
              <a:t>Людвиг Витгенштейн: границы языка — это границы мира.</a:t>
            </a:r>
          </a:p>
          <a:p>
            <a:r>
              <a:rPr lang="ru-RU" sz="1700" dirty="0"/>
              <a:t>Некоторые вещи невозможно выразить словами.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59 phrases to help you set boundaries - PR Daily">
            <a:extLst>
              <a:ext uri="{FF2B5EF4-FFF2-40B4-BE49-F238E27FC236}">
                <a16:creationId xmlns:a16="http://schemas.microsoft.com/office/drawing/2014/main" id="{07764C70-5612-4996-DE8F-1FDB4C2272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9" r="22683" b="-1"/>
          <a:stretch/>
        </p:blipFill>
        <p:spPr bwMode="auto">
          <a:xfrm>
            <a:off x="1891767" y="10"/>
            <a:ext cx="725223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9" name="Rectangle 5128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2866641" cy="1899912"/>
          </a:xfrm>
        </p:spPr>
        <p:txBody>
          <a:bodyPr>
            <a:normAutofit/>
          </a:bodyPr>
          <a:lstStyle/>
          <a:p>
            <a:r>
              <a:rPr lang="ru-RU" sz="3500" b="1"/>
              <a:t>Вывод: границы как вызов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434201"/>
            <a:ext cx="2866641" cy="3742762"/>
          </a:xfrm>
        </p:spPr>
        <p:txBody>
          <a:bodyPr>
            <a:normAutofit/>
          </a:bodyPr>
          <a:lstStyle/>
          <a:p>
            <a:r>
              <a:rPr lang="ru-RU" sz="1700"/>
              <a:t>Возможно, есть непознаваемое, но это не повод сдаваться.</a:t>
            </a:r>
          </a:p>
          <a:p>
            <a:r>
              <a:rPr lang="ru-RU" sz="1700"/>
              <a:t>Пределы познания стимулируют развитие науки и философии.</a:t>
            </a:r>
          </a:p>
          <a:p>
            <a:r>
              <a:rPr lang="ru-RU" sz="1700"/>
              <a:t>Границы — это направление для движения вперёд.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164</Words>
  <Application>Microsoft Office PowerPoint</Application>
  <PresentationFormat>Экран (4:3)</PresentationFormat>
  <Paragraphs>20</Paragraphs>
  <Slides>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Границы человеческого познания</vt:lpstr>
      <vt:lpstr>Ограниченность восприятия и мышления</vt:lpstr>
      <vt:lpstr>Философские подходы к непознаваемому</vt:lpstr>
      <vt:lpstr>Наука, язык и границы познания</vt:lpstr>
      <vt:lpstr>Вывод: границы как вызов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VeX EveryOne</dc:creator>
  <cp:keywords/>
  <dc:description>generated using python-pptx</dc:description>
  <cp:lastModifiedBy>VeX EveryOne</cp:lastModifiedBy>
  <cp:revision>2</cp:revision>
  <dcterms:created xsi:type="dcterms:W3CDTF">2013-01-27T09:14:16Z</dcterms:created>
  <dcterms:modified xsi:type="dcterms:W3CDTF">2025-04-22T11:13:59Z</dcterms:modified>
  <cp:category/>
</cp:coreProperties>
</file>