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3" r:id="rId4"/>
    <p:sldId id="295" r:id="rId5"/>
    <p:sldId id="309" r:id="rId6"/>
    <p:sldId id="310" r:id="rId7"/>
    <p:sldId id="308" r:id="rId8"/>
    <p:sldId id="311" r:id="rId9"/>
    <p:sldId id="27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88560" autoAdjust="0"/>
  </p:normalViewPr>
  <p:slideViewPr>
    <p:cSldViewPr snapToGrid="0">
      <p:cViewPr varScale="1">
        <p:scale>
          <a:sx n="140" d="100"/>
          <a:sy n="140" d="100"/>
        </p:scale>
        <p:origin x="9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C4239-F7CE-4007-9659-6B3321B82BEC}" type="datetimeFigureOut">
              <a:rPr lang="ru-RU" smtClean="0"/>
              <a:t>вс 27.04.25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087C7-F456-4363-8B4B-5FEAD9161C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64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087C7-F456-4363-8B4B-5FEAD9161C9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09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9A7FA-5773-88F7-296C-049910EE6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AEE62B-71E1-8F98-2F93-5E74CBB7E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5B14E1-1E14-B515-6230-7D5ED718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27.04.25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C5C4A7-222D-DA3D-5DFE-32499F48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363EDE-2C15-D255-420A-A3B7FCB4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40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6DA6D-5FF5-5395-BFA4-D6A78533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C115B4-6D56-D5FA-A4DC-05C6758A0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49ED8E-C8D1-62DC-641F-45DE2E7E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27.04.25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AC3F4A-C7B4-8117-4071-C28CE157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066853-E6C2-3B8C-77F2-2779FD30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7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2E057C-B853-31B6-65C5-A71A02053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FE209F-3482-995C-A39F-EA4DE56C2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3B1EC8-66FB-6670-A67D-9631BFC1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27.04.25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BB2AD-35AA-498D-6669-227F1269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100DFB-06FB-C501-4B94-51F11D31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75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E0335-84A1-06BD-D4D0-22F9C152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3AD8C4-5FF3-5744-969C-914213809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713D2F-4200-BBF9-6FB2-88C6F6FF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27.04.25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EFF0A8-9136-1336-81E3-5751DFEC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1F43A-6F5D-A982-2876-9B3228F0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89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F7424-67D4-477E-30F4-735D7FBF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4A2D58-EBB7-31F9-8249-F785C00B3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9AD1BA-EC25-B9E3-D77F-ACF4FD61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27.04.25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6DCDD3-50E8-223D-F884-3657B0CC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9E9E01-4874-7B25-06D4-C02F4057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05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4ACAD-0CBA-2DE3-73E9-B57158B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5019D3-5907-716A-099B-42B4C3401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FF9AC2-10B0-FFF7-8287-CD8DB5BCD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419E1C-6CC6-1851-E840-5EAB7A3E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27.04.25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FFA14C-B0EE-B960-CE22-E1086EA4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B51858-1ECB-907D-4B48-2811AB21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58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BF15C-4945-9155-B926-B1D7065A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6B0510-B753-3300-33EC-CF3B1BB1C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B75580-2402-6D28-B542-D737FF1AD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BCA0DD-27E4-AB4B-5882-A04F6149E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9F2799-064C-88F5-83E6-A8186684A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6B1E95-EDC2-6D97-240D-B29B40A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27.04.25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009213-6BD4-B39B-FC80-B862BCF1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84EE74-83F7-A337-3FC9-C767EA5D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478B9-F3FC-E5AE-328E-F6A9096A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87172A-785E-B138-84A7-565079E7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27.04.25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362C85-E62E-1390-9775-7FECE46B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11A300-530B-D881-D33C-19DCBE09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41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A8BC1B-C549-38B2-8055-4A1BFC2F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27.04.25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A85547-A9E0-EE2F-1325-4B14304C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ED9657-F031-FB21-D3F3-E2C28D87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5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41564-4AA6-DE50-E155-0E27891C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31BAFE-0B1C-4FE2-7AC9-A1DFBCF45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5483F4-15DC-6381-C255-B50499F9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4C9D6E-5B89-F241-CF80-99FCDDC0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27.04.25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3BC5A9-6B51-7028-EA1E-E1F95D8E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8DD425-6DD3-50F5-6EEA-C8DF6271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39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B25AC-AFC0-460C-E962-B878C3E7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6E00F4-24DF-C95F-B34A-061CD0045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699F5E-BB63-A2DD-42C0-190C11A61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492C5B-5C20-FB80-D361-E10924BE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вс 27.04.25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818766-CF97-DBAE-966F-5BC91967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FBAC2B-A30C-28C6-BF7F-59933978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27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440F7-1F77-AAFF-211E-5F6BB575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281B7F-28E0-A1C6-BB9A-410CF5D74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0EA6D8-B92B-0C75-734B-78FDD4B38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1744B-C440-D945-B2AD-69A0E3577F1F}" type="datetimeFigureOut">
              <a:rPr lang="ru-RU" smtClean="0"/>
              <a:t>вс 27.04.25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ECFEC0-C7A7-72B2-3154-E4E4E2221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B33F9D-CE57-83B4-460B-036C24DDF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20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41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0832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Практическое занятие №7</a:t>
            </a:r>
            <a:br>
              <a:rPr lang="ru-RU" dirty="0"/>
            </a:br>
            <a:r>
              <a:rPr lang="ru-RU" dirty="0"/>
              <a:t>Диаграмма развертывания</a:t>
            </a:r>
            <a:br>
              <a:rPr lang="ru-RU" dirty="0"/>
            </a:br>
            <a:r>
              <a:rPr lang="en-US" b="1" dirty="0"/>
              <a:t>Deployment diagram</a:t>
            </a:r>
            <a:br>
              <a:rPr lang="ru-RU" b="1" dirty="0"/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CA469-73F6-44F2-BBB7-C15F8FB3FE8C}"/>
              </a:ext>
            </a:extLst>
          </p:cNvPr>
          <p:cNvSpPr txBox="1"/>
          <p:nvPr/>
        </p:nvSpPr>
        <p:spPr>
          <a:xfrm>
            <a:off x="838200" y="3429000"/>
            <a:ext cx="71463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Структура практического занятия:</a:t>
            </a:r>
          </a:p>
          <a:p>
            <a:br>
              <a:rPr lang="ru-RU" sz="2400" dirty="0"/>
            </a:br>
            <a:r>
              <a:rPr lang="ru-RU" sz="2400" dirty="0"/>
              <a:t>1. Разбор теоретического материала</a:t>
            </a:r>
          </a:p>
          <a:p>
            <a:r>
              <a:rPr lang="ru-RU" sz="2400" dirty="0"/>
              <a:t>2. Построение примера</a:t>
            </a:r>
          </a:p>
          <a:p>
            <a:r>
              <a:rPr lang="ru-RU" sz="2400" dirty="0"/>
              <a:t>3. Построение диаграмм по персональному варианту</a:t>
            </a:r>
          </a:p>
        </p:txBody>
      </p:sp>
    </p:spTree>
    <p:extLst>
      <p:ext uri="{BB962C8B-B14F-4D97-AF65-F5344CB8AC3E}">
        <p14:creationId xmlns:p14="http://schemas.microsoft.com/office/powerpoint/2010/main" val="27169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"/>
            <a:ext cx="10515600" cy="1325563"/>
          </a:xfrm>
        </p:spPr>
        <p:txBody>
          <a:bodyPr/>
          <a:lstStyle/>
          <a:p>
            <a:r>
              <a:rPr lang="ru-RU" dirty="0"/>
              <a:t>Типы </a:t>
            </a:r>
            <a:r>
              <a:rPr lang="en-US" dirty="0"/>
              <a:t>UML</a:t>
            </a:r>
            <a:r>
              <a:rPr lang="ru-RU" dirty="0"/>
              <a:t>-диаграмм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B7D2A3-710B-4ABE-B367-68EE25DF8692}"/>
              </a:ext>
            </a:extLst>
          </p:cNvPr>
          <p:cNvSpPr/>
          <p:nvPr/>
        </p:nvSpPr>
        <p:spPr>
          <a:xfrm>
            <a:off x="1022350" y="1387476"/>
            <a:ext cx="47117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Структурные диаграммы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C2BDBA3-FD73-48E5-BA1A-EA87BD8E6E80}"/>
              </a:ext>
            </a:extLst>
          </p:cNvPr>
          <p:cNvSpPr/>
          <p:nvPr/>
        </p:nvSpPr>
        <p:spPr>
          <a:xfrm>
            <a:off x="1022350" y="252412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композитной структуры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20944D2-7124-47FA-B3FC-902CA29A42D2}"/>
              </a:ext>
            </a:extLst>
          </p:cNvPr>
          <p:cNvSpPr/>
          <p:nvPr/>
        </p:nvSpPr>
        <p:spPr>
          <a:xfrm>
            <a:off x="3409950" y="2524127"/>
            <a:ext cx="2324100" cy="1066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развертывания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ADE69E4-B3F3-4F8D-9024-5AA3BC780D47}"/>
              </a:ext>
            </a:extLst>
          </p:cNvPr>
          <p:cNvSpPr/>
          <p:nvPr/>
        </p:nvSpPr>
        <p:spPr>
          <a:xfrm>
            <a:off x="3409950" y="366077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пакетов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72B4C5E-5A7C-4C48-A9E4-8A275CDB580C}"/>
              </a:ext>
            </a:extLst>
          </p:cNvPr>
          <p:cNvSpPr/>
          <p:nvPr/>
        </p:nvSpPr>
        <p:spPr>
          <a:xfrm>
            <a:off x="3409950" y="479742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профилей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B28E55F-CD3E-4872-B8CF-8EFD0E6554E3}"/>
              </a:ext>
            </a:extLst>
          </p:cNvPr>
          <p:cNvSpPr/>
          <p:nvPr/>
        </p:nvSpPr>
        <p:spPr>
          <a:xfrm>
            <a:off x="1022350" y="479742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объектов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D4CBBC3-F8CC-4920-850B-5B6ED6213E51}"/>
              </a:ext>
            </a:extLst>
          </p:cNvPr>
          <p:cNvSpPr/>
          <p:nvPr/>
        </p:nvSpPr>
        <p:spPr>
          <a:xfrm>
            <a:off x="1022350" y="3660777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классов (и классов анализа)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B388A25-B721-408C-BD6D-F13C04A8D648}"/>
              </a:ext>
            </a:extLst>
          </p:cNvPr>
          <p:cNvSpPr/>
          <p:nvPr/>
        </p:nvSpPr>
        <p:spPr>
          <a:xfrm>
            <a:off x="1022350" y="5934077"/>
            <a:ext cx="4711700" cy="7270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компонентов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8E2392D-5AEE-4623-9677-7949E3A53B72}"/>
              </a:ext>
            </a:extLst>
          </p:cNvPr>
          <p:cNvSpPr/>
          <p:nvPr/>
        </p:nvSpPr>
        <p:spPr>
          <a:xfrm>
            <a:off x="6965950" y="180975"/>
            <a:ext cx="47117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Диаграммы поведения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F914347-EFA1-4CAD-906B-A1926BB6B832}"/>
              </a:ext>
            </a:extLst>
          </p:cNvPr>
          <p:cNvSpPr/>
          <p:nvPr/>
        </p:nvSpPr>
        <p:spPr>
          <a:xfrm>
            <a:off x="6965950" y="1317626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96C3B7C-E1F5-4CA1-B7CB-5228335CF47A}"/>
              </a:ext>
            </a:extLst>
          </p:cNvPr>
          <p:cNvSpPr/>
          <p:nvPr/>
        </p:nvSpPr>
        <p:spPr>
          <a:xfrm>
            <a:off x="9353550" y="1317626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деятельности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C38C6A8-C58E-47BD-B042-E455B113B039}"/>
              </a:ext>
            </a:extLst>
          </p:cNvPr>
          <p:cNvSpPr/>
          <p:nvPr/>
        </p:nvSpPr>
        <p:spPr>
          <a:xfrm>
            <a:off x="6965950" y="2454276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состояний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F8C3339-5CDC-4FB4-BF5E-A488DC7553A5}"/>
              </a:ext>
            </a:extLst>
          </p:cNvPr>
          <p:cNvSpPr/>
          <p:nvPr/>
        </p:nvSpPr>
        <p:spPr>
          <a:xfrm>
            <a:off x="9353550" y="2454276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последовательности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F160BCF-3F7C-4074-9598-4CF6BE59AB24}"/>
              </a:ext>
            </a:extLst>
          </p:cNvPr>
          <p:cNvSpPr/>
          <p:nvPr/>
        </p:nvSpPr>
        <p:spPr>
          <a:xfrm>
            <a:off x="6965950" y="3590926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коммуникации (кооперации)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3FDD4E3-C9D4-482F-8C2B-2C2D8264994E}"/>
              </a:ext>
            </a:extLst>
          </p:cNvPr>
          <p:cNvSpPr/>
          <p:nvPr/>
        </p:nvSpPr>
        <p:spPr>
          <a:xfrm>
            <a:off x="6965950" y="4727576"/>
            <a:ext cx="2324100" cy="1066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синхронизации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3E73E81-3763-43CC-AC07-BD7A34BCB367}"/>
              </a:ext>
            </a:extLst>
          </p:cNvPr>
          <p:cNvSpPr/>
          <p:nvPr/>
        </p:nvSpPr>
        <p:spPr>
          <a:xfrm>
            <a:off x="6965950" y="5864226"/>
            <a:ext cx="2324100" cy="7270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обзора взаимодействий</a:t>
            </a:r>
          </a:p>
        </p:txBody>
      </p:sp>
    </p:spTree>
    <p:extLst>
      <p:ext uri="{BB962C8B-B14F-4D97-AF65-F5344CB8AC3E}">
        <p14:creationId xmlns:p14="http://schemas.microsoft.com/office/powerpoint/2010/main" val="241867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Диаграмма развертывания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A0F1C-5EE8-4643-9400-A4170E492498}"/>
              </a:ext>
            </a:extLst>
          </p:cNvPr>
          <p:cNvSpPr txBox="1"/>
          <p:nvPr/>
        </p:nvSpPr>
        <p:spPr>
          <a:xfrm>
            <a:off x="421182" y="1391264"/>
            <a:ext cx="110292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Диаграмма развертывания – это тип UML-диаграммы, которая показывает архитектуру исполнения системы, включая такие узлы, как аппаратные или программные среды исполнения, а также промежуточное программное обеспечение, соединяющее их.</a:t>
            </a:r>
          </a:p>
          <a:p>
            <a:r>
              <a:rPr lang="ru-RU" dirty="0"/>
              <a:t>Диаграммы развертывания обычно используются для визуализации физического аппаратного и программного обеспечения системы. Используя его, вы можете понять, как система будет физически развернута на аппаратном обеспечении.</a:t>
            </a:r>
          </a:p>
        </p:txBody>
      </p:sp>
      <p:pic>
        <p:nvPicPr>
          <p:cNvPr id="1026" name="Picture 2" descr="UML диаграммы: виды и типы, что такое, примеры и применение, создание">
            <a:extLst>
              <a:ext uri="{FF2B5EF4-FFF2-40B4-BE49-F238E27FC236}">
                <a16:creationId xmlns:a16="http://schemas.microsoft.com/office/drawing/2014/main" id="{F9CCE433-A5D4-4882-B035-463F0A52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4" y="3581370"/>
            <a:ext cx="8434316" cy="269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20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Основные элементы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A0F1C-5EE8-4643-9400-A4170E492498}"/>
              </a:ext>
            </a:extLst>
          </p:cNvPr>
          <p:cNvSpPr txBox="1"/>
          <p:nvPr/>
        </p:nvSpPr>
        <p:spPr>
          <a:xfrm>
            <a:off x="421183" y="1391264"/>
            <a:ext cx="77128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Узел</a:t>
            </a:r>
          </a:p>
          <a:p>
            <a:r>
              <a:rPr lang="ru-RU" dirty="0"/>
              <a:t>Узел, представленный в виде куба, представляет собой физическую сущность, которая выполняет одну или несколько компонентов, подсистем или исполняемых файлов. Узел может быть аппаратным или программным элементом.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A23BD5A-AD32-4DBD-8A0C-DA761B2F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067" y="1591765"/>
            <a:ext cx="2095500" cy="107632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92564B6-701F-4BA4-AD81-C7B67BA9A890}"/>
              </a:ext>
            </a:extLst>
          </p:cNvPr>
          <p:cNvSpPr/>
          <p:nvPr/>
        </p:nvSpPr>
        <p:spPr>
          <a:xfrm>
            <a:off x="482598" y="39894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404243"/>
                </a:solidFill>
                <a:latin typeface="Inter"/>
              </a:rPr>
              <a:t>Артефакт</a:t>
            </a:r>
          </a:p>
          <a:p>
            <a:r>
              <a:rPr lang="ru-RU" dirty="0">
                <a:solidFill>
                  <a:srgbClr val="404243"/>
                </a:solidFill>
                <a:latin typeface="Inter"/>
              </a:rPr>
              <a:t>Артефакты – это конкретные элементы, которые вызваны процессом разработки. Примерами артефактов являются библиотеки, архивы, конфигурационные файлы, исполняемые файлы и т.д.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AD8DCB-502A-4B47-B637-1E57E1F28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112" y="4220737"/>
            <a:ext cx="24288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Связи</a:t>
            </a:r>
          </a:p>
        </p:txBody>
      </p:sp>
      <p:pic>
        <p:nvPicPr>
          <p:cNvPr id="2050" name="Picture 2" descr="Путь связи - обозначения схемы развертывания ">
            <a:extLst>
              <a:ext uri="{FF2B5EF4-FFF2-40B4-BE49-F238E27FC236}">
                <a16:creationId xmlns:a16="http://schemas.microsoft.com/office/drawing/2014/main" id="{C5F440F9-33AF-4249-8CC0-F63710ACD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717" y="4381926"/>
            <a:ext cx="465772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A4E9C56-8116-462D-813B-51A973BB3BC2}"/>
              </a:ext>
            </a:extLst>
          </p:cNvPr>
          <p:cNvSpPr/>
          <p:nvPr/>
        </p:nvSpPr>
        <p:spPr>
          <a:xfrm>
            <a:off x="1303717" y="216740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404243"/>
                </a:solidFill>
                <a:latin typeface="Inter"/>
              </a:rPr>
              <a:t>Коммуникационная ассоциация -  представлена сплошной линией между двумя узлами. Он показывает путь связи между узлами.</a:t>
            </a:r>
            <a:br>
              <a:rPr lang="ru-RU" dirty="0">
                <a:solidFill>
                  <a:srgbClr val="404243"/>
                </a:solidFill>
                <a:latin typeface="Inter"/>
              </a:rPr>
            </a:br>
            <a:br>
              <a:rPr lang="ru-RU" dirty="0">
                <a:solidFill>
                  <a:srgbClr val="404243"/>
                </a:solidFill>
                <a:latin typeface="Inter"/>
              </a:rPr>
            </a:br>
            <a:r>
              <a:rPr lang="ru-RU" dirty="0">
                <a:solidFill>
                  <a:srgbClr val="404243"/>
                </a:solidFill>
                <a:latin typeface="Inter"/>
              </a:rPr>
              <a:t>Обычно указывается протокол и/или способ связи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277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9CE16D-0895-4BF8-B3F5-D37CDA477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41" y="1835624"/>
            <a:ext cx="7856634" cy="420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1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82C57A-4043-4F86-A0CC-06CD773DB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18" y="1473958"/>
            <a:ext cx="6498900" cy="494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0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сделать вам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F11D640F-4352-4C77-BE4B-89C4AD05E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06" y="2434651"/>
            <a:ext cx="8704143" cy="2458071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ru-RU" sz="1800" dirty="0"/>
              <a:t>Сформировать требования к развёртыванию системы: сервера компании/виртуальные машины/облако</a:t>
            </a:r>
          </a:p>
          <a:p>
            <a:pPr marL="742950" indent="-742950">
              <a:buAutoNum type="arabicPeriod"/>
            </a:pPr>
            <a:r>
              <a:rPr lang="ru-RU" sz="1800" dirty="0"/>
              <a:t>Построить диаграмму развертывания по своему персональному варианту</a:t>
            </a:r>
          </a:p>
          <a:p>
            <a:pPr marL="742950" indent="-742950">
              <a:buAutoNum type="arabicPeriod"/>
            </a:pPr>
            <a:r>
              <a:rPr lang="ru-RU" sz="1800" dirty="0"/>
              <a:t>На диаграмме развертывания специфицировать компоненты – указав узлы их развертывания.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742950" indent="-742950">
              <a:buAutoNum type="arabicPeriod"/>
            </a:pP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2092698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238</Words>
  <Application>Microsoft Office PowerPoint</Application>
  <PresentationFormat>Широкоэкранный</PresentationFormat>
  <Paragraphs>40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Inter</vt:lpstr>
      <vt:lpstr>Тема Office</vt:lpstr>
      <vt:lpstr>Презентация PowerPoint</vt:lpstr>
      <vt:lpstr>Практическое занятие №7 Диаграмма развертывания Deployment diagram </vt:lpstr>
      <vt:lpstr>Типы UML-диаграмм</vt:lpstr>
      <vt:lpstr>Диаграмма развертывания</vt:lpstr>
      <vt:lpstr>Основные элементы</vt:lpstr>
      <vt:lpstr>Связи</vt:lpstr>
      <vt:lpstr>Пример</vt:lpstr>
      <vt:lpstr>Пример</vt:lpstr>
      <vt:lpstr>Что нужно сделать вам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Ярослав Акатьев</cp:lastModifiedBy>
  <cp:revision>53</cp:revision>
  <dcterms:created xsi:type="dcterms:W3CDTF">2025-01-14T16:36:25Z</dcterms:created>
  <dcterms:modified xsi:type="dcterms:W3CDTF">2025-04-27T17:31:13Z</dcterms:modified>
</cp:coreProperties>
</file>