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71" r:id="rId9"/>
    <p:sldId id="263" r:id="rId10"/>
    <p:sldId id="274" r:id="rId11"/>
    <p:sldId id="27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2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51E0D-9B06-4F08-95EE-1C4AE02D56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4EC7BC-DF5B-4251-A093-903719CA0D1F}">
      <dgm:prSet/>
      <dgm:spPr/>
      <dgm:t>
        <a:bodyPr/>
        <a:lstStyle/>
        <a:p>
          <a:pPr>
            <a:defRPr cap="all"/>
          </a:pPr>
          <a:r>
            <a:rPr lang="en-US"/>
            <a:t>Анализ процессов</a:t>
          </a:r>
        </a:p>
      </dgm:t>
    </dgm:pt>
    <dgm:pt modelId="{2E213B8A-6A37-4014-BDEB-3FA793714F58}" type="parTrans" cxnId="{A04B779F-9596-4DBE-9061-581291112AD0}">
      <dgm:prSet/>
      <dgm:spPr/>
      <dgm:t>
        <a:bodyPr/>
        <a:lstStyle/>
        <a:p>
          <a:endParaRPr lang="en-US"/>
        </a:p>
      </dgm:t>
    </dgm:pt>
    <dgm:pt modelId="{CAF252E5-7A65-49DA-B300-BA97FEF93E29}" type="sibTrans" cxnId="{A04B779F-9596-4DBE-9061-581291112AD0}">
      <dgm:prSet/>
      <dgm:spPr/>
      <dgm:t>
        <a:bodyPr/>
        <a:lstStyle/>
        <a:p>
          <a:endParaRPr lang="en-US"/>
        </a:p>
      </dgm:t>
    </dgm:pt>
    <dgm:pt modelId="{31FCD5C4-CF0D-41E8-885D-20CEFAE75AA9}">
      <dgm:prSet/>
      <dgm:spPr/>
      <dgm:t>
        <a:bodyPr/>
        <a:lstStyle/>
        <a:p>
          <a:pPr>
            <a:defRPr cap="all"/>
          </a:pPr>
          <a:r>
            <a:rPr lang="en-US"/>
            <a:t>Сбор требований</a:t>
          </a:r>
        </a:p>
      </dgm:t>
    </dgm:pt>
    <dgm:pt modelId="{835B04D5-AAEB-450F-921F-CB6C668DD656}" type="parTrans" cxnId="{13476407-FC2F-43D8-9812-EFBA97B166F7}">
      <dgm:prSet/>
      <dgm:spPr/>
      <dgm:t>
        <a:bodyPr/>
        <a:lstStyle/>
        <a:p>
          <a:endParaRPr lang="en-US"/>
        </a:p>
      </dgm:t>
    </dgm:pt>
    <dgm:pt modelId="{DAA9F4E1-C5D0-4F0F-BC6A-87A81BE48B77}" type="sibTrans" cxnId="{13476407-FC2F-43D8-9812-EFBA97B166F7}">
      <dgm:prSet/>
      <dgm:spPr/>
      <dgm:t>
        <a:bodyPr/>
        <a:lstStyle/>
        <a:p>
          <a:endParaRPr lang="en-US"/>
        </a:p>
      </dgm:t>
    </dgm:pt>
    <dgm:pt modelId="{673889B2-CA41-4528-B4CB-33A9A6D0DF6C}">
      <dgm:prSet/>
      <dgm:spPr/>
      <dgm:t>
        <a:bodyPr/>
        <a:lstStyle/>
        <a:p>
          <a:pPr>
            <a:defRPr cap="all"/>
          </a:pPr>
          <a:r>
            <a:rPr lang="en-US"/>
            <a:t>UML моделирование</a:t>
          </a:r>
        </a:p>
      </dgm:t>
    </dgm:pt>
    <dgm:pt modelId="{005F47B0-CD3E-4A71-8803-350E76DDA686}" type="parTrans" cxnId="{3C171550-F84C-4197-9B84-F5172D974FEC}">
      <dgm:prSet/>
      <dgm:spPr/>
      <dgm:t>
        <a:bodyPr/>
        <a:lstStyle/>
        <a:p>
          <a:endParaRPr lang="en-US"/>
        </a:p>
      </dgm:t>
    </dgm:pt>
    <dgm:pt modelId="{F34A17B7-D69E-4E04-B66B-286FDF5AB769}" type="sibTrans" cxnId="{3C171550-F84C-4197-9B84-F5172D974FEC}">
      <dgm:prSet/>
      <dgm:spPr/>
      <dgm:t>
        <a:bodyPr/>
        <a:lstStyle/>
        <a:p>
          <a:endParaRPr lang="en-US"/>
        </a:p>
      </dgm:t>
    </dgm:pt>
    <dgm:pt modelId="{2E6E5CB9-AD2E-41DE-ACE9-E47DC5A66616}" type="pres">
      <dgm:prSet presAssocID="{87B51E0D-9B06-4F08-95EE-1C4AE02D56DB}" presName="root" presStyleCnt="0">
        <dgm:presLayoutVars>
          <dgm:dir/>
          <dgm:resizeHandles val="exact"/>
        </dgm:presLayoutVars>
      </dgm:prSet>
      <dgm:spPr/>
    </dgm:pt>
    <dgm:pt modelId="{AE5C73F8-ECD9-4371-BF85-B97831B2C79F}" type="pres">
      <dgm:prSet presAssocID="{E24EC7BC-DF5B-4251-A093-903719CA0D1F}" presName="compNode" presStyleCnt="0"/>
      <dgm:spPr/>
    </dgm:pt>
    <dgm:pt modelId="{CD58CFF3-FACB-49E2-9361-BCDB123ACBEF}" type="pres">
      <dgm:prSet presAssocID="{E24EC7BC-DF5B-4251-A093-903719CA0D1F}" presName="iconBgRect" presStyleLbl="bgShp" presStyleIdx="0" presStyleCnt="3"/>
      <dgm:spPr/>
    </dgm:pt>
    <dgm:pt modelId="{5EAFF020-FC65-4551-8CFB-81A9CC9A13C9}" type="pres">
      <dgm:prSet presAssocID="{E24EC7BC-DF5B-4251-A093-903719CA0D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79BA52D-62F1-48B3-BFC6-16A041B3B620}" type="pres">
      <dgm:prSet presAssocID="{E24EC7BC-DF5B-4251-A093-903719CA0D1F}" presName="spaceRect" presStyleCnt="0"/>
      <dgm:spPr/>
    </dgm:pt>
    <dgm:pt modelId="{CB37F230-2625-49A3-91F8-B177618BA42B}" type="pres">
      <dgm:prSet presAssocID="{E24EC7BC-DF5B-4251-A093-903719CA0D1F}" presName="textRect" presStyleLbl="revTx" presStyleIdx="0" presStyleCnt="3">
        <dgm:presLayoutVars>
          <dgm:chMax val="1"/>
          <dgm:chPref val="1"/>
        </dgm:presLayoutVars>
      </dgm:prSet>
      <dgm:spPr/>
    </dgm:pt>
    <dgm:pt modelId="{E9F1986D-B53F-4C1D-B2CD-09333BAB9CA1}" type="pres">
      <dgm:prSet presAssocID="{CAF252E5-7A65-49DA-B300-BA97FEF93E29}" presName="sibTrans" presStyleCnt="0"/>
      <dgm:spPr/>
    </dgm:pt>
    <dgm:pt modelId="{2F59BB62-43F2-4363-BCB2-1CFE548314B3}" type="pres">
      <dgm:prSet presAssocID="{31FCD5C4-CF0D-41E8-885D-20CEFAE75AA9}" presName="compNode" presStyleCnt="0"/>
      <dgm:spPr/>
    </dgm:pt>
    <dgm:pt modelId="{31570E20-CE0D-425B-8766-FB04B01A22B3}" type="pres">
      <dgm:prSet presAssocID="{31FCD5C4-CF0D-41E8-885D-20CEFAE75AA9}" presName="iconBgRect" presStyleLbl="bgShp" presStyleIdx="1" presStyleCnt="3"/>
      <dgm:spPr/>
    </dgm:pt>
    <dgm:pt modelId="{FE45CC18-D4DF-4D0C-8888-BA3C24431F8D}" type="pres">
      <dgm:prSet presAssocID="{31FCD5C4-CF0D-41E8-885D-20CEFAE75A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рандаш"/>
        </a:ext>
      </dgm:extLst>
    </dgm:pt>
    <dgm:pt modelId="{0B948B70-891A-43CC-A7F3-8AD23EF213D6}" type="pres">
      <dgm:prSet presAssocID="{31FCD5C4-CF0D-41E8-885D-20CEFAE75AA9}" presName="spaceRect" presStyleCnt="0"/>
      <dgm:spPr/>
    </dgm:pt>
    <dgm:pt modelId="{9326E220-E45A-4022-A743-4BF3CAA16D48}" type="pres">
      <dgm:prSet presAssocID="{31FCD5C4-CF0D-41E8-885D-20CEFAE75AA9}" presName="textRect" presStyleLbl="revTx" presStyleIdx="1" presStyleCnt="3">
        <dgm:presLayoutVars>
          <dgm:chMax val="1"/>
          <dgm:chPref val="1"/>
        </dgm:presLayoutVars>
      </dgm:prSet>
      <dgm:spPr/>
    </dgm:pt>
    <dgm:pt modelId="{A90DD78A-7B3A-484F-9A93-E66E3C2F5148}" type="pres">
      <dgm:prSet presAssocID="{DAA9F4E1-C5D0-4F0F-BC6A-87A81BE48B77}" presName="sibTrans" presStyleCnt="0"/>
      <dgm:spPr/>
    </dgm:pt>
    <dgm:pt modelId="{8E8F4970-EE37-49D6-B123-37B19B270D54}" type="pres">
      <dgm:prSet presAssocID="{673889B2-CA41-4528-B4CB-33A9A6D0DF6C}" presName="compNode" presStyleCnt="0"/>
      <dgm:spPr/>
    </dgm:pt>
    <dgm:pt modelId="{C10E9547-261D-4D34-8ABE-262BC62D0557}" type="pres">
      <dgm:prSet presAssocID="{673889B2-CA41-4528-B4CB-33A9A6D0DF6C}" presName="iconBgRect" presStyleLbl="bgShp" presStyleIdx="2" presStyleCnt="3"/>
      <dgm:spPr/>
    </dgm:pt>
    <dgm:pt modelId="{643F7DE1-706D-4046-9D78-D66A779F161F}" type="pres">
      <dgm:prSet presAssocID="{673889B2-CA41-4528-B4CB-33A9A6D0DF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Шестеренки"/>
        </a:ext>
      </dgm:extLst>
    </dgm:pt>
    <dgm:pt modelId="{451892D1-4D19-4A98-998D-3FAEE1E257B2}" type="pres">
      <dgm:prSet presAssocID="{673889B2-CA41-4528-B4CB-33A9A6D0DF6C}" presName="spaceRect" presStyleCnt="0"/>
      <dgm:spPr/>
    </dgm:pt>
    <dgm:pt modelId="{96B5D69C-A6C8-4FF6-9087-004480E734F3}" type="pres">
      <dgm:prSet presAssocID="{673889B2-CA41-4528-B4CB-33A9A6D0DF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3476407-FC2F-43D8-9812-EFBA97B166F7}" srcId="{87B51E0D-9B06-4F08-95EE-1C4AE02D56DB}" destId="{31FCD5C4-CF0D-41E8-885D-20CEFAE75AA9}" srcOrd="1" destOrd="0" parTransId="{835B04D5-AAEB-450F-921F-CB6C668DD656}" sibTransId="{DAA9F4E1-C5D0-4F0F-BC6A-87A81BE48B77}"/>
    <dgm:cxn modelId="{54238221-91F4-4EE6-9B24-E9ED78A94C53}" type="presOf" srcId="{31FCD5C4-CF0D-41E8-885D-20CEFAE75AA9}" destId="{9326E220-E45A-4022-A743-4BF3CAA16D48}" srcOrd="0" destOrd="0" presId="urn:microsoft.com/office/officeart/2018/5/layout/IconCircleLabelList"/>
    <dgm:cxn modelId="{3C171550-F84C-4197-9B84-F5172D974FEC}" srcId="{87B51E0D-9B06-4F08-95EE-1C4AE02D56DB}" destId="{673889B2-CA41-4528-B4CB-33A9A6D0DF6C}" srcOrd="2" destOrd="0" parTransId="{005F47B0-CD3E-4A71-8803-350E76DDA686}" sibTransId="{F34A17B7-D69E-4E04-B66B-286FDF5AB769}"/>
    <dgm:cxn modelId="{2D80A888-8FDD-4B61-BE7A-B9EAA293474F}" type="presOf" srcId="{673889B2-CA41-4528-B4CB-33A9A6D0DF6C}" destId="{96B5D69C-A6C8-4FF6-9087-004480E734F3}" srcOrd="0" destOrd="0" presId="urn:microsoft.com/office/officeart/2018/5/layout/IconCircleLabelList"/>
    <dgm:cxn modelId="{924F3990-8915-4F25-84ED-03ABB59F1700}" type="presOf" srcId="{E24EC7BC-DF5B-4251-A093-903719CA0D1F}" destId="{CB37F230-2625-49A3-91F8-B177618BA42B}" srcOrd="0" destOrd="0" presId="urn:microsoft.com/office/officeart/2018/5/layout/IconCircleLabelList"/>
    <dgm:cxn modelId="{34520A96-822D-44AE-A4B7-081204158045}" type="presOf" srcId="{87B51E0D-9B06-4F08-95EE-1C4AE02D56DB}" destId="{2E6E5CB9-AD2E-41DE-ACE9-E47DC5A66616}" srcOrd="0" destOrd="0" presId="urn:microsoft.com/office/officeart/2018/5/layout/IconCircleLabelList"/>
    <dgm:cxn modelId="{A04B779F-9596-4DBE-9061-581291112AD0}" srcId="{87B51E0D-9B06-4F08-95EE-1C4AE02D56DB}" destId="{E24EC7BC-DF5B-4251-A093-903719CA0D1F}" srcOrd="0" destOrd="0" parTransId="{2E213B8A-6A37-4014-BDEB-3FA793714F58}" sibTransId="{CAF252E5-7A65-49DA-B300-BA97FEF93E29}"/>
    <dgm:cxn modelId="{4B816C3B-4389-4E04-A184-35C423F9B575}" type="presParOf" srcId="{2E6E5CB9-AD2E-41DE-ACE9-E47DC5A66616}" destId="{AE5C73F8-ECD9-4371-BF85-B97831B2C79F}" srcOrd="0" destOrd="0" presId="urn:microsoft.com/office/officeart/2018/5/layout/IconCircleLabelList"/>
    <dgm:cxn modelId="{E77EC331-9493-4FF9-AB8F-C3833416B91A}" type="presParOf" srcId="{AE5C73F8-ECD9-4371-BF85-B97831B2C79F}" destId="{CD58CFF3-FACB-49E2-9361-BCDB123ACBEF}" srcOrd="0" destOrd="0" presId="urn:microsoft.com/office/officeart/2018/5/layout/IconCircleLabelList"/>
    <dgm:cxn modelId="{0B603827-4A99-4C62-8606-0F8CA9041A89}" type="presParOf" srcId="{AE5C73F8-ECD9-4371-BF85-B97831B2C79F}" destId="{5EAFF020-FC65-4551-8CFB-81A9CC9A13C9}" srcOrd="1" destOrd="0" presId="urn:microsoft.com/office/officeart/2018/5/layout/IconCircleLabelList"/>
    <dgm:cxn modelId="{D8C56A32-6504-4BEB-A2CE-EC6B94FBD480}" type="presParOf" srcId="{AE5C73F8-ECD9-4371-BF85-B97831B2C79F}" destId="{879BA52D-62F1-48B3-BFC6-16A041B3B620}" srcOrd="2" destOrd="0" presId="urn:microsoft.com/office/officeart/2018/5/layout/IconCircleLabelList"/>
    <dgm:cxn modelId="{C8903F5F-6DE8-47DE-9838-5B07B5B0D67C}" type="presParOf" srcId="{AE5C73F8-ECD9-4371-BF85-B97831B2C79F}" destId="{CB37F230-2625-49A3-91F8-B177618BA42B}" srcOrd="3" destOrd="0" presId="urn:microsoft.com/office/officeart/2018/5/layout/IconCircleLabelList"/>
    <dgm:cxn modelId="{331F68C1-AF7D-4D09-85D6-CBEC2B8CA712}" type="presParOf" srcId="{2E6E5CB9-AD2E-41DE-ACE9-E47DC5A66616}" destId="{E9F1986D-B53F-4C1D-B2CD-09333BAB9CA1}" srcOrd="1" destOrd="0" presId="urn:microsoft.com/office/officeart/2018/5/layout/IconCircleLabelList"/>
    <dgm:cxn modelId="{D0DE20CD-F97F-4D4D-A5C5-D457642967FB}" type="presParOf" srcId="{2E6E5CB9-AD2E-41DE-ACE9-E47DC5A66616}" destId="{2F59BB62-43F2-4363-BCB2-1CFE548314B3}" srcOrd="2" destOrd="0" presId="urn:microsoft.com/office/officeart/2018/5/layout/IconCircleLabelList"/>
    <dgm:cxn modelId="{B4DFFDFF-DD89-437F-B6F0-B2E9D38C6199}" type="presParOf" srcId="{2F59BB62-43F2-4363-BCB2-1CFE548314B3}" destId="{31570E20-CE0D-425B-8766-FB04B01A22B3}" srcOrd="0" destOrd="0" presId="urn:microsoft.com/office/officeart/2018/5/layout/IconCircleLabelList"/>
    <dgm:cxn modelId="{463D05FD-B888-4B0D-B01C-B306C55D7D78}" type="presParOf" srcId="{2F59BB62-43F2-4363-BCB2-1CFE548314B3}" destId="{FE45CC18-D4DF-4D0C-8888-BA3C24431F8D}" srcOrd="1" destOrd="0" presId="urn:microsoft.com/office/officeart/2018/5/layout/IconCircleLabelList"/>
    <dgm:cxn modelId="{39D55649-5A8A-4343-AA0D-B744E48FFFC0}" type="presParOf" srcId="{2F59BB62-43F2-4363-BCB2-1CFE548314B3}" destId="{0B948B70-891A-43CC-A7F3-8AD23EF213D6}" srcOrd="2" destOrd="0" presId="urn:microsoft.com/office/officeart/2018/5/layout/IconCircleLabelList"/>
    <dgm:cxn modelId="{50267A73-E2BA-480C-9F94-29F900BF1B90}" type="presParOf" srcId="{2F59BB62-43F2-4363-BCB2-1CFE548314B3}" destId="{9326E220-E45A-4022-A743-4BF3CAA16D48}" srcOrd="3" destOrd="0" presId="urn:microsoft.com/office/officeart/2018/5/layout/IconCircleLabelList"/>
    <dgm:cxn modelId="{B9AB05F9-B75F-45D9-9A3B-ABD68DCEA561}" type="presParOf" srcId="{2E6E5CB9-AD2E-41DE-ACE9-E47DC5A66616}" destId="{A90DD78A-7B3A-484F-9A93-E66E3C2F5148}" srcOrd="3" destOrd="0" presId="urn:microsoft.com/office/officeart/2018/5/layout/IconCircleLabelList"/>
    <dgm:cxn modelId="{A2B299D5-2B51-4A03-B393-573E9AE14CB9}" type="presParOf" srcId="{2E6E5CB9-AD2E-41DE-ACE9-E47DC5A66616}" destId="{8E8F4970-EE37-49D6-B123-37B19B270D54}" srcOrd="4" destOrd="0" presId="urn:microsoft.com/office/officeart/2018/5/layout/IconCircleLabelList"/>
    <dgm:cxn modelId="{E7059E8C-690A-403A-BDD1-284FAB2D9280}" type="presParOf" srcId="{8E8F4970-EE37-49D6-B123-37B19B270D54}" destId="{C10E9547-261D-4D34-8ABE-262BC62D0557}" srcOrd="0" destOrd="0" presId="urn:microsoft.com/office/officeart/2018/5/layout/IconCircleLabelList"/>
    <dgm:cxn modelId="{21CA96E8-CE46-417E-A224-6F7DA2F7B3F3}" type="presParOf" srcId="{8E8F4970-EE37-49D6-B123-37B19B270D54}" destId="{643F7DE1-706D-4046-9D78-D66A779F161F}" srcOrd="1" destOrd="0" presId="urn:microsoft.com/office/officeart/2018/5/layout/IconCircleLabelList"/>
    <dgm:cxn modelId="{395EB1E4-EA1C-40D4-94F7-16DD1CAEE2AE}" type="presParOf" srcId="{8E8F4970-EE37-49D6-B123-37B19B270D54}" destId="{451892D1-4D19-4A98-998D-3FAEE1E257B2}" srcOrd="2" destOrd="0" presId="urn:microsoft.com/office/officeart/2018/5/layout/IconCircleLabelList"/>
    <dgm:cxn modelId="{754D5F02-208E-45C6-99F4-4BB2A545BC8B}" type="presParOf" srcId="{8E8F4970-EE37-49D6-B123-37B19B270D54}" destId="{96B5D69C-A6C8-4FF6-9087-004480E734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8CFF3-FACB-49E2-9361-BCDB123ACBEF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FF020-FC65-4551-8CFB-81A9CC9A13C9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7F230-2625-49A3-91F8-B177618BA42B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Анализ процессов</a:t>
          </a:r>
        </a:p>
      </dsp:txBody>
      <dsp:txXfrm>
        <a:off x="80381" y="2738169"/>
        <a:ext cx="2306250" cy="720000"/>
      </dsp:txXfrm>
    </dsp:sp>
    <dsp:sp modelId="{31570E20-CE0D-425B-8766-FB04B01A22B3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5CC18-D4DF-4D0C-8888-BA3C24431F8D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6E220-E45A-4022-A743-4BF3CAA16D48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Сбор требований</a:t>
          </a:r>
        </a:p>
      </dsp:txBody>
      <dsp:txXfrm>
        <a:off x="2790224" y="2738169"/>
        <a:ext cx="2306250" cy="720000"/>
      </dsp:txXfrm>
    </dsp:sp>
    <dsp:sp modelId="{C10E9547-261D-4D34-8ABE-262BC62D0557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F7DE1-706D-4046-9D78-D66A779F161F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5D69C-A6C8-4FF6-9087-004480E734F3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UML моделирование</a:t>
          </a:r>
        </a:p>
      </dsp:txBody>
      <dsp:txXfrm>
        <a:off x="5500068" y="27381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7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9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51" name="Freeform: Shape 50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52" name="Freeform: Shape 51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53" name="Freeform: Shape 52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300">
                <a:solidFill>
                  <a:schemeClr val="tx2"/>
                </a:solidFill>
              </a:rPr>
              <a:t>Автоматизация обновления цен в аптеке «Апрель»</a:t>
            </a:r>
          </a:p>
        </p:txBody>
      </p:sp>
      <p:pic>
        <p:nvPicPr>
          <p:cNvPr id="4" name="Рисунок 3" descr="Изображение выглядит как Шрифт, логотип, Графика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9C49B19-2A68-0419-C2D2-749A1C36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53" y="788523"/>
            <a:ext cx="2629372" cy="68363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>
                <a:solidFill>
                  <a:schemeClr val="tx2"/>
                </a:solidFill>
              </a:rPr>
              <a:t>Проект по дисциплине «Анализ и концептуальное моделирование систем»</a:t>
            </a:r>
          </a:p>
          <a:p>
            <a:pPr marL="0" indent="0">
              <a:buNone/>
            </a:pPr>
            <a:r>
              <a:rPr lang="ru-RU" sz="1800">
                <a:solidFill>
                  <a:schemeClr val="tx2"/>
                </a:solidFill>
              </a:rPr>
              <a:t>Албахтин И.В., ИНБО-12-23</a:t>
            </a:r>
          </a:p>
        </p:txBody>
      </p:sp>
      <p:pic>
        <p:nvPicPr>
          <p:cNvPr id="31" name="Graphic 30" descr="Контур робота">
            <a:extLst>
              <a:ext uri="{FF2B5EF4-FFF2-40B4-BE49-F238E27FC236}">
                <a16:creationId xmlns:a16="http://schemas.microsoft.com/office/drawing/2014/main" id="{5E53D524-D43E-0295-9F34-481B94723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33727" y="3863170"/>
            <a:ext cx="1996361" cy="19963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3EB26-7F16-A8E2-60C6-420DFAA3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000"/>
              <a:t>Развертывание системы</a:t>
            </a:r>
          </a:p>
        </p:txBody>
      </p:sp>
      <p:pic>
        <p:nvPicPr>
          <p:cNvPr id="7" name="Graphic 6" descr="Сервер">
            <a:extLst>
              <a:ext uri="{FF2B5EF4-FFF2-40B4-BE49-F238E27FC236}">
                <a16:creationId xmlns:a16="http://schemas.microsoft.com/office/drawing/2014/main" id="{FADF4735-7C81-DAA6-DB9E-EC6DFC581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1DDAA-2B45-4F65-2F97-4E662C1D6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ru-RU" sz="1200" b="1"/>
              <a:t>1. Серверная инфраструктура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Web Server</a:t>
            </a:r>
            <a:r>
              <a:rPr lang="en-US" sz="1200"/>
              <a:t> — </a:t>
            </a:r>
            <a:r>
              <a:rPr lang="ru-RU" sz="1200"/>
              <a:t>клиентская часть (</a:t>
            </a:r>
            <a:r>
              <a:rPr lang="en-US" sz="1200"/>
              <a:t>HTML/JS/CSS), </a:t>
            </a:r>
            <a:r>
              <a:rPr lang="ru-RU" sz="1200"/>
              <a:t>порты 80/443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Application Server</a:t>
            </a:r>
            <a:r>
              <a:rPr lang="en-US" sz="1200"/>
              <a:t> — </a:t>
            </a:r>
            <a:r>
              <a:rPr lang="ru-RU" sz="1200"/>
              <a:t>бизнес-логика, </a:t>
            </a:r>
            <a:r>
              <a:rPr lang="en-US" sz="1200"/>
              <a:t>API, Docker/VM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Database Server</a:t>
            </a:r>
            <a:r>
              <a:rPr lang="en-US" sz="1200"/>
              <a:t> — PostgreSQL/MySQL, </a:t>
            </a:r>
            <a:r>
              <a:rPr lang="ru-RU" sz="1200"/>
              <a:t>облако или локально</a:t>
            </a:r>
          </a:p>
          <a:p>
            <a:pPr>
              <a:lnSpc>
                <a:spcPct val="90000"/>
              </a:lnSpc>
              <a:buNone/>
            </a:pPr>
            <a:r>
              <a:rPr lang="ru-RU" sz="1200" b="1"/>
              <a:t>2. Облачные и внешние сервисы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Supplier Node</a:t>
            </a:r>
            <a:r>
              <a:rPr lang="en-US" sz="1200"/>
              <a:t> — </a:t>
            </a:r>
            <a:r>
              <a:rPr lang="ru-RU" sz="1200"/>
              <a:t>прайсы от поставщика (</a:t>
            </a:r>
            <a:r>
              <a:rPr lang="en-US" sz="1200"/>
              <a:t>API, JSON/XML)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Report Generation Service</a:t>
            </a:r>
            <a:r>
              <a:rPr lang="en-US" sz="1200"/>
              <a:t> — </a:t>
            </a:r>
            <a:r>
              <a:rPr lang="ru-RU" sz="1200"/>
              <a:t>аналитика и отчёты (доступ к БД)</a:t>
            </a:r>
          </a:p>
          <a:p>
            <a:pPr>
              <a:lnSpc>
                <a:spcPct val="90000"/>
              </a:lnSpc>
              <a:buNone/>
            </a:pPr>
            <a:r>
              <a:rPr lang="ru-RU" sz="1200" b="1"/>
              <a:t>3. Виртуализация и контейнеризация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200"/>
              <a:t>Поддержка </a:t>
            </a:r>
            <a:r>
              <a:rPr lang="en-US" sz="1200" b="1"/>
              <a:t>VM</a:t>
            </a:r>
            <a:r>
              <a:rPr lang="en-US" sz="1200"/>
              <a:t> </a:t>
            </a:r>
            <a:r>
              <a:rPr lang="ru-RU" sz="1200"/>
              <a:t>и </a:t>
            </a:r>
            <a:r>
              <a:rPr lang="en-US" sz="1200" b="1"/>
              <a:t>Docker + Kubernetes</a:t>
            </a:r>
            <a:endParaRPr lang="en-US" sz="12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200"/>
              <a:t>Использование облаков: </a:t>
            </a:r>
            <a:r>
              <a:rPr lang="en-US" sz="1200" b="1"/>
              <a:t>AWS / Azure / Yandex Cloud</a:t>
            </a:r>
            <a:endParaRPr lang="en-US" sz="1200"/>
          </a:p>
          <a:p>
            <a:pPr>
              <a:lnSpc>
                <a:spcPct val="90000"/>
              </a:lnSpc>
              <a:buNone/>
            </a:pPr>
            <a:r>
              <a:rPr lang="en-US" sz="1200" b="1"/>
              <a:t>4. </a:t>
            </a:r>
            <a:r>
              <a:rPr lang="ru-RU" sz="1200" b="1"/>
              <a:t>Клиентская часть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200"/>
              <a:t>Доступ через браузер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200"/>
              <a:t>Без установки ПО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HTTPS, </a:t>
            </a:r>
            <a:r>
              <a:rPr lang="ru-RU" sz="1200"/>
              <a:t>адаптивный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73580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FB514-6D9C-01DC-EBB6-11906156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Диаграмма развертывания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диаграмма, План, зарисо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9E54F60-5AA7-9AB0-F1E0-2C571EEE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36" y="640080"/>
            <a:ext cx="584253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88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937" y="548640"/>
            <a:ext cx="2700645" cy="5431536"/>
          </a:xfrm>
        </p:spPr>
        <p:txBody>
          <a:bodyPr>
            <a:normAutofit/>
          </a:bodyPr>
          <a:lstStyle/>
          <a:p>
            <a:r>
              <a:rPr lang="ru-RU" sz="4700"/>
              <a:t>Выводы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1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814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900" dirty="0"/>
              <a:t>Разработанная система:</a:t>
            </a:r>
          </a:p>
          <a:p>
            <a:pPr marL="0" indent="0">
              <a:buNone/>
            </a:pPr>
            <a:r>
              <a:rPr lang="ru-RU" sz="1900" dirty="0"/>
              <a:t>- Снижает ошибки</a:t>
            </a:r>
          </a:p>
          <a:p>
            <a:pPr marL="0" indent="0">
              <a:buNone/>
            </a:pPr>
            <a:r>
              <a:rPr lang="ru-RU" sz="1900" dirty="0"/>
              <a:t>- Повышает доверие клиентов</a:t>
            </a:r>
          </a:p>
          <a:p>
            <a:pPr marL="0" indent="0">
              <a:buNone/>
            </a:pPr>
            <a:r>
              <a:rPr lang="ru-RU" sz="1900" dirty="0"/>
              <a:t>- Обеспечивает точную и актуальную информацию</a:t>
            </a:r>
          </a:p>
          <a:p>
            <a:pPr marL="0" indent="0">
              <a:buNone/>
            </a:pPr>
            <a:r>
              <a:rPr lang="ru-RU" sz="1900" dirty="0"/>
              <a:t>- Ускоряет обслуживание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800"/>
              <a:t>Цель проекта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200"/>
              <a:t>Создание системы, автоматически обновляющей цены в аптеке, обеспечивая соответствие между онлайн и оффлайн данными.</a:t>
            </a:r>
          </a:p>
        </p:txBody>
      </p:sp>
      <p:pic>
        <p:nvPicPr>
          <p:cNvPr id="5" name="Рисунок 4" descr="Изображение выглядит как Шрифт, логотип, Графика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F9071E7-6679-0736-FC3E-26DCB816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851278"/>
            <a:ext cx="10917936" cy="2838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459863"/>
            <a:ext cx="7886700" cy="1004594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Задачи проекта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8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1D2265-6F40-AA39-FDC0-57C0DF164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742050"/>
              </p:ext>
            </p:extLst>
          </p:nvPr>
        </p:nvGraphicFramePr>
        <p:xfrm>
          <a:off x="2152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ru-RU" sz="5000"/>
              <a:t>Диаграмма активности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D6E863-98AB-BE35-1881-5661C9C2F3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03" r="-901"/>
          <a:stretch/>
        </p:blipFill>
        <p:spPr>
          <a:xfrm>
            <a:off x="4654296" y="630936"/>
            <a:ext cx="5834573" cy="39136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1200" dirty="0"/>
              <a:t>Отражает процесс: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200" dirty="0"/>
              <a:t>1. Загрузка прайса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200" dirty="0"/>
              <a:t>2. Проверка изменений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200" dirty="0"/>
              <a:t>3. Уведомление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200" dirty="0"/>
              <a:t>4. Подтверждение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1200" dirty="0"/>
              <a:t>5. Обновление базы данных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000"/>
              <a:t>Диаграмма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C1DA70-DEBC-DD8C-6402-A485A95E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83" y="640080"/>
            <a:ext cx="4713274" cy="5577840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Показывает структуру: классы «Товар», «Цена», «Пользователь», «Заказ» и связи между ними.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Используются ассоциации и композиции.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1A2ED-72F7-E044-F42E-41DF04A60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Диаграмма классов анализа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A8385-7C8F-E3EB-C84C-F75351631A87}"/>
              </a:ext>
            </a:extLst>
          </p:cNvPr>
          <p:cNvSpPr txBox="1"/>
          <p:nvPr/>
        </p:nvSpPr>
        <p:spPr>
          <a:xfrm>
            <a:off x="2895601" y="1900826"/>
            <a:ext cx="6396204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9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Диаграмма отражает предметную область без учёта реализации — только ключевые сущности и связи.</a:t>
            </a:r>
            <a:endParaRPr lang="en-US" sz="19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E18862E-6B41-235F-C79B-DEB6941F8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495" y="3067050"/>
            <a:ext cx="9219962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800"/>
              <a:t>Диаграмма последовательности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1D2A73-2E99-3120-DB88-C495C175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8" y="640080"/>
            <a:ext cx="5285003" cy="5577840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Демонстрирует порядок взаимодействия объектов: клиент → система → база данных при бронировании или обновлении цен.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4EDC8-83CA-BE93-F055-862DAC70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Диаграмма состояний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диаграмма, линия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9C1E62D-5BB8-C781-0DDC-EED7AA2F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87772"/>
            <a:ext cx="7214616" cy="44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0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200"/>
              <a:t>Диаграмма компонентов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Отражает архитектуру: веб-сайт, модуль цен, склад, учёт заказов, аутентификация.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Взаимодействие через интерфейсы.</a:t>
            </a:r>
          </a:p>
        </p:txBody>
      </p:sp>
      <p:pic>
        <p:nvPicPr>
          <p:cNvPr id="4" name="Рисунок 3" descr="Изображение выглядит как диаграмма, План, Технический чертеж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9130363-1827-A726-A5AF-25DE9D4C0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44180"/>
            <a:ext cx="6903720" cy="39696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289</Words>
  <Application>Microsoft Office PowerPoint</Application>
  <PresentationFormat>Широкоэкранный</PresentationFormat>
  <Paragraphs>51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Автоматизация обновления цен в аптеке «Апрель»</vt:lpstr>
      <vt:lpstr>Цель проекта</vt:lpstr>
      <vt:lpstr>Задачи проекта</vt:lpstr>
      <vt:lpstr>Диаграмма активности</vt:lpstr>
      <vt:lpstr>Диаграмма классов</vt:lpstr>
      <vt:lpstr>Диаграмма классов анализа</vt:lpstr>
      <vt:lpstr>Диаграмма последовательности</vt:lpstr>
      <vt:lpstr>Диаграмма состояний</vt:lpstr>
      <vt:lpstr>Диаграмма компонентов</vt:lpstr>
      <vt:lpstr>Развертывание системы</vt:lpstr>
      <vt:lpstr>Диаграмма развертывания</vt:lpstr>
      <vt:lpstr>Выводы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VeX EveryOne</dc:creator>
  <cp:keywords/>
  <dc:description>generated using python-pptx</dc:description>
  <cp:lastModifiedBy>VeX EveryOne</cp:lastModifiedBy>
  <cp:revision>5</cp:revision>
  <dcterms:created xsi:type="dcterms:W3CDTF">2013-01-27T09:14:16Z</dcterms:created>
  <dcterms:modified xsi:type="dcterms:W3CDTF">2025-05-19T08:51:36Z</dcterms:modified>
  <cp:category/>
</cp:coreProperties>
</file>