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703" r:id="rId2"/>
    <p:sldId id="710" r:id="rId3"/>
    <p:sldId id="711" r:id="rId4"/>
    <p:sldId id="712" r:id="rId5"/>
    <p:sldId id="713" r:id="rId6"/>
    <p:sldId id="714" r:id="rId7"/>
    <p:sldId id="715" r:id="rId8"/>
    <p:sldId id="704" r:id="rId9"/>
    <p:sldId id="418" r:id="rId10"/>
    <p:sldId id="705" r:id="rId11"/>
    <p:sldId id="436" r:id="rId12"/>
    <p:sldId id="434" r:id="rId13"/>
    <p:sldId id="435" r:id="rId14"/>
    <p:sldId id="437" r:id="rId15"/>
    <p:sldId id="706" r:id="rId16"/>
    <p:sldId id="707" r:id="rId17"/>
    <p:sldId id="708" r:id="rId18"/>
    <p:sldId id="709" r:id="rId19"/>
    <p:sldId id="702" r:id="rId20"/>
    <p:sldId id="278" r:id="rId21"/>
    <p:sldId id="279" r:id="rId22"/>
    <p:sldId id="280" r:id="rId23"/>
    <p:sldId id="281" r:id="rId24"/>
    <p:sldId id="282" r:id="rId25"/>
    <p:sldId id="274" r:id="rId26"/>
    <p:sldId id="283" r:id="rId27"/>
    <p:sldId id="284" r:id="rId28"/>
    <p:sldId id="257" r:id="rId29"/>
    <p:sldId id="258" r:id="rId30"/>
    <p:sldId id="285" r:id="rId31"/>
    <p:sldId id="259" r:id="rId32"/>
    <p:sldId id="260" r:id="rId33"/>
    <p:sldId id="286" r:id="rId34"/>
    <p:sldId id="261" r:id="rId35"/>
    <p:sldId id="287" r:id="rId36"/>
    <p:sldId id="288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атолий Скворцов" initials="АС" lastIdx="1" clrIdx="0">
    <p:extLst>
      <p:ext uri="{19B8F6BF-5375-455C-9EA6-DF929625EA0E}">
        <p15:presenceInfo xmlns:p15="http://schemas.microsoft.com/office/powerpoint/2012/main" userId="Анатолий Скворцо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2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B6D19-F202-49A1-A939-E21C81B1D959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C47D1-A422-49FD-9DB9-0EE4413D6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37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F03F-2B6E-42F7-97FC-A4D7DFE8274C}" type="datetime1">
              <a:rPr lang="ru-RU" smtClean="0"/>
              <a:t>16.10.2024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2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A3A4-A5DC-4345-BA6E-E07975FA24FD}" type="datetime1">
              <a:rPr lang="ru-RU" smtClean="0"/>
              <a:t>16.10.2024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61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FB94-2C76-4CAF-ADCC-7E44B6C864E7}" type="datetime1">
              <a:rPr lang="ru-RU" smtClean="0"/>
              <a:t>16.10.2024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78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8133-2B10-47F2-9CB0-B4E738B8414B}" type="datetime1">
              <a:rPr lang="ru-RU" smtClean="0"/>
              <a:t>16.10.2024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56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032A-C0DB-41C3-8CAA-2CFC2527F92F}" type="datetime1">
              <a:rPr lang="ru-RU" smtClean="0"/>
              <a:t>16.10.2024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05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C6-4CF1-4722-908F-EBB1871C86FF}" type="datetime1">
              <a:rPr lang="ru-RU" smtClean="0"/>
              <a:t>16.10.2024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06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4C33-29F0-43AE-91A9-8EA48876BFA5}" type="datetime1">
              <a:rPr lang="ru-RU" smtClean="0"/>
              <a:t>16.10.2024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60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8EC2-AE71-4348-A70B-F3D5C05E8D70}" type="datetime1">
              <a:rPr lang="ru-RU" smtClean="0"/>
              <a:t>16.10.2024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4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372B-F6C5-4B92-BCB8-2D9587D8CD39}" type="datetime1">
              <a:rPr lang="ru-RU" smtClean="0"/>
              <a:t>16.10.2024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78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634E-7219-4B43-87DD-ACE6CBE89CDE}" type="datetime1">
              <a:rPr lang="ru-RU" smtClean="0"/>
              <a:t>16.10.2024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1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EED2-35CF-44E6-8AAA-0DBC89AF7A86}" type="datetime1">
              <a:rPr lang="ru-RU" smtClean="0"/>
              <a:t>16.10.2024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95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77459-C4FB-499A-A313-C1A603A66CE5}" type="datetime1">
              <a:rPr lang="ru-RU" smtClean="0"/>
              <a:t>16.10.2024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61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7.wdp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9.wdp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1.wdp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7" Type="http://schemas.microsoft.com/office/2007/relationships/hdphoto" Target="../media/hdphoto2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22.wdp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microsoft.com/office/2007/relationships/hdphoto" Target="../media/hdphoto25.wdp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6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7.wdp"/><Relationship Id="rId7" Type="http://schemas.microsoft.com/office/2007/relationships/hdphoto" Target="../media/hdphoto29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microsoft.com/office/2007/relationships/hdphoto" Target="../media/hdphoto28.wdp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30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1.wdp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32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860982"/>
          </a:xfrm>
        </p:spPr>
        <p:txBody>
          <a:bodyPr/>
          <a:lstStyle/>
          <a:p>
            <a:r>
              <a:rPr lang="ru-RU" dirty="0"/>
              <a:t>Структуры и алгоритмы обработки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428999"/>
            <a:ext cx="6858000" cy="2583873"/>
          </a:xfrm>
        </p:spPr>
        <p:txBody>
          <a:bodyPr>
            <a:normAutofit/>
          </a:bodyPr>
          <a:lstStyle/>
          <a:p>
            <a:r>
              <a:rPr lang="ru-RU" dirty="0" smtClean="0"/>
              <a:t>Лекция 2.3:</a:t>
            </a:r>
            <a:endParaRPr lang="ru-RU" dirty="0"/>
          </a:p>
          <a:p>
            <a:r>
              <a:rPr lang="ru-RU" dirty="0" smtClean="0"/>
              <a:t>Поиск в тексте (окончание)</a:t>
            </a:r>
          </a:p>
          <a:p>
            <a:r>
              <a:rPr lang="ru-RU" dirty="0" smtClean="0"/>
              <a:t>Нелинейные </a:t>
            </a:r>
            <a:r>
              <a:rPr lang="ru-RU" dirty="0"/>
              <a:t>структуры. Понятие дерева. Реализация дерева в памяти.</a:t>
            </a:r>
          </a:p>
          <a:p>
            <a:endParaRPr lang="ru-RU" dirty="0"/>
          </a:p>
          <a:p>
            <a:r>
              <a:rPr lang="ru-RU" dirty="0"/>
              <a:t>Рысин М.Л.</a:t>
            </a:r>
          </a:p>
        </p:txBody>
      </p:sp>
    </p:spTree>
    <p:extLst>
      <p:ext uri="{BB962C8B-B14F-4D97-AF65-F5344CB8AC3E}">
        <p14:creationId xmlns:p14="http://schemas.microsoft.com/office/powerpoint/2010/main" val="39209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6202"/>
          </a:xfrm>
        </p:spPr>
        <p:txBody>
          <a:bodyPr/>
          <a:lstStyle/>
          <a:p>
            <a:r>
              <a:rPr lang="ru-RU" dirty="0"/>
              <a:t>Граф </a:t>
            </a:r>
            <a:r>
              <a:rPr lang="en-US" dirty="0"/>
              <a:t>G [R,A] </a:t>
            </a:r>
            <a:r>
              <a:rPr lang="ru-RU" dirty="0"/>
              <a:t>–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21024" y="1691640"/>
            <a:ext cx="5202936" cy="4773167"/>
          </a:xfrm>
        </p:spPr>
        <p:txBody>
          <a:bodyPr>
            <a:normAutofit/>
          </a:bodyPr>
          <a:lstStyle/>
          <a:p>
            <a:r>
              <a:rPr lang="ru-RU" dirty="0"/>
              <a:t>Это совокупность двух множеств –</a:t>
            </a:r>
            <a:r>
              <a:rPr lang="en-US" dirty="0"/>
              <a:t> </a:t>
            </a:r>
            <a:r>
              <a:rPr lang="ru-RU" b="1" dirty="0"/>
              <a:t>вершин</a:t>
            </a:r>
            <a:r>
              <a:rPr lang="ru-RU" dirty="0"/>
              <a:t> </a:t>
            </a:r>
            <a:r>
              <a:rPr lang="en-US" dirty="0"/>
              <a:t>R</a:t>
            </a:r>
            <a:r>
              <a:rPr lang="ru-RU" dirty="0"/>
              <a:t> и </a:t>
            </a:r>
            <a:r>
              <a:rPr lang="ru-RU" b="1" dirty="0"/>
              <a:t>рёбер</a:t>
            </a:r>
            <a:r>
              <a:rPr lang="ru-RU" dirty="0"/>
              <a:t> (в </a:t>
            </a:r>
            <a:r>
              <a:rPr lang="ru-RU" dirty="0" err="1"/>
              <a:t>неориентир</a:t>
            </a:r>
            <a:r>
              <a:rPr lang="ru-RU" dirty="0"/>
              <a:t>.) или </a:t>
            </a:r>
            <a:r>
              <a:rPr lang="ru-RU" b="1" dirty="0"/>
              <a:t>дуг</a:t>
            </a:r>
            <a:r>
              <a:rPr lang="ru-RU" dirty="0"/>
              <a:t> (в ориентир.)</a:t>
            </a:r>
            <a:r>
              <a:rPr lang="en-US" dirty="0"/>
              <a:t> A</a:t>
            </a:r>
            <a:endParaRPr lang="ru-RU" dirty="0"/>
          </a:p>
          <a:p>
            <a:r>
              <a:rPr lang="ru-RU" dirty="0"/>
              <a:t>Граф </a:t>
            </a:r>
            <a:r>
              <a:rPr lang="ru-RU" b="1" dirty="0"/>
              <a:t>моделирует отношения </a:t>
            </a:r>
            <a:r>
              <a:rPr lang="ru-RU" dirty="0"/>
              <a:t>(связи) между вершинами</a:t>
            </a:r>
          </a:p>
          <a:p>
            <a:r>
              <a:rPr lang="ru-RU" dirty="0"/>
              <a:t>Граф – средство моделирования в реальных задачах.</a:t>
            </a:r>
          </a:p>
        </p:txBody>
      </p:sp>
      <p:pic>
        <p:nvPicPr>
          <p:cNvPr id="5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71217"/>
            <a:ext cx="2637010" cy="136245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408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1B960-AB8A-49DA-9139-85491582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структур данных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12FA187-34E5-49D0-A18C-D114F0849B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99139"/>
            <a:ext cx="2887917" cy="1659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395F3FA2-EE94-4809-A195-577A3CD28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79272" y="1825624"/>
            <a:ext cx="4636078" cy="46672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 характеру связи:</a:t>
            </a:r>
          </a:p>
          <a:p>
            <a:r>
              <a:rPr lang="ru-RU" b="1" dirty="0"/>
              <a:t>Линейные</a:t>
            </a:r>
            <a:r>
              <a:rPr lang="ru-RU" dirty="0"/>
              <a:t> – элементы образуют последовательность, цепочку, список (обход узлов линеен)</a:t>
            </a:r>
            <a:br>
              <a:rPr lang="ru-RU" dirty="0"/>
            </a:br>
            <a:r>
              <a:rPr lang="ru-RU" u="sng" dirty="0"/>
              <a:t>Пример</a:t>
            </a:r>
            <a:r>
              <a:rPr lang="ru-RU" dirty="0"/>
              <a:t> – список игроков команды</a:t>
            </a:r>
          </a:p>
          <a:p>
            <a:r>
              <a:rPr lang="ru-RU" b="1" dirty="0"/>
              <a:t>Нелинейные</a:t>
            </a:r>
            <a:r>
              <a:rPr lang="ru-RU" dirty="0"/>
              <a:t> – совокупность элементов без позиционного упорядочения.</a:t>
            </a:r>
          </a:p>
          <a:p>
            <a:pPr marL="268288" lvl="1" indent="0">
              <a:buNone/>
            </a:pPr>
            <a:r>
              <a:rPr lang="ru-RU" sz="2800" u="sng" dirty="0"/>
              <a:t>Пример</a:t>
            </a:r>
            <a:r>
              <a:rPr lang="ru-RU" sz="2800" dirty="0"/>
              <a:t> – структура доменов в пространстве имён </a:t>
            </a:r>
            <a:r>
              <a:rPr lang="en-US" sz="2800" dirty="0"/>
              <a:t>DNS</a:t>
            </a:r>
            <a:r>
              <a:rPr lang="ru-RU" sz="2800" dirty="0"/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6E8AB6-2FCF-44B9-ABA3-1BA81AF7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61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BFB44-E177-4760-B663-9C9B2735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6438"/>
          </a:xfrm>
        </p:spPr>
        <p:txBody>
          <a:bodyPr/>
          <a:lstStyle/>
          <a:p>
            <a:r>
              <a:rPr lang="ru-RU" dirty="0"/>
              <a:t>Структура данных в памяти ЭВМ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E62C72E-C11C-44F3-A415-5D4C18DDC8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32" y="2616933"/>
            <a:ext cx="2249253" cy="1456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997795A4-A34C-45E2-ADF6-4C9248CB2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26327" y="1579418"/>
            <a:ext cx="6040582" cy="4987637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Логическая структура данных располагается в адресуемых </a:t>
            </a:r>
            <a:r>
              <a:rPr lang="ru-RU" b="1" dirty="0"/>
              <a:t>ячейках ОЗУ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b="1" dirty="0"/>
              <a:t>Адрес</a:t>
            </a:r>
            <a:r>
              <a:rPr lang="ru-RU" dirty="0"/>
              <a:t> ячейки – это номер байта, начиная с которого ячейка размещена в памяти</a:t>
            </a:r>
          </a:p>
          <a:p>
            <a:pPr>
              <a:spcBef>
                <a:spcPts val="600"/>
              </a:spcBef>
            </a:pPr>
            <a:r>
              <a:rPr lang="ru-RU" b="1" dirty="0"/>
              <a:t>Структура хранения </a:t>
            </a:r>
            <a:r>
              <a:rPr lang="ru-RU" dirty="0"/>
              <a:t>данных – это </a:t>
            </a:r>
            <a:r>
              <a:rPr lang="ru-RU" b="1" dirty="0"/>
              <a:t>представление</a:t>
            </a:r>
            <a:r>
              <a:rPr lang="ru-RU" dirty="0"/>
              <a:t> логической структуры данных в памяти ЭВМ (машинный образ абстрактной структуры):</a:t>
            </a:r>
          </a:p>
          <a:p>
            <a:pPr lvl="1">
              <a:spcBef>
                <a:spcPts val="600"/>
              </a:spcBef>
            </a:pPr>
            <a:r>
              <a:rPr lang="ru-RU" dirty="0"/>
              <a:t>Статическая   →</a:t>
            </a:r>
          </a:p>
          <a:p>
            <a:pPr lvl="1">
              <a:spcBef>
                <a:spcPts val="600"/>
              </a:spcBef>
            </a:pPr>
            <a:r>
              <a:rPr lang="ru-RU" dirty="0"/>
              <a:t>Динамическая;</a:t>
            </a:r>
          </a:p>
          <a:p>
            <a:pPr>
              <a:spcBef>
                <a:spcPts val="600"/>
              </a:spcBef>
            </a:pPr>
            <a:r>
              <a:rPr lang="ru-RU" dirty="0"/>
              <a:t>Одну и ту же логическую </a:t>
            </a:r>
            <a:r>
              <a:rPr lang="ru-RU" b="1" dirty="0"/>
              <a:t>структуру данных </a:t>
            </a:r>
            <a:r>
              <a:rPr lang="ru-RU" dirty="0"/>
              <a:t>можно представить </a:t>
            </a:r>
            <a:r>
              <a:rPr lang="ru-RU" b="1" dirty="0"/>
              <a:t>разными</a:t>
            </a:r>
            <a:r>
              <a:rPr lang="ru-RU" dirty="0"/>
              <a:t> </a:t>
            </a:r>
            <a:r>
              <a:rPr lang="ru-RU" b="1" dirty="0"/>
              <a:t>структурами хранения</a:t>
            </a:r>
          </a:p>
          <a:p>
            <a:pPr>
              <a:spcBef>
                <a:spcPts val="600"/>
              </a:spcBef>
            </a:pPr>
            <a:r>
              <a:rPr lang="ru-RU" dirty="0"/>
              <a:t>Отражение структуры данных в структуру хранения обеспечивается средствами </a:t>
            </a:r>
            <a:r>
              <a:rPr lang="ru-RU" b="1" dirty="0"/>
              <a:t>ЯВУ</a:t>
            </a:r>
            <a:r>
              <a:rPr lang="ru-RU" dirty="0"/>
              <a:t>.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3C39DD-48B2-4784-ACCD-30CC47FF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69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A416B-7105-4569-8C91-58458DE7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хранения данных: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4417B93-52F8-4696-83B8-D828FB98BC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6" y="2253686"/>
            <a:ext cx="2924412" cy="1893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8652DF4C-0CAD-4469-AC5F-035633DFA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253685"/>
            <a:ext cx="3886200" cy="3923277"/>
          </a:xfrm>
        </p:spPr>
        <p:txBody>
          <a:bodyPr/>
          <a:lstStyle/>
          <a:p>
            <a:r>
              <a:rPr lang="ru-RU" b="1" dirty="0"/>
              <a:t>Статические</a:t>
            </a:r>
            <a:r>
              <a:rPr lang="ru-RU" dirty="0"/>
              <a:t> (определены в коде </a:t>
            </a:r>
            <a:r>
              <a:rPr lang="ru-RU" b="1" dirty="0"/>
              <a:t>на этапе компиляции</a:t>
            </a:r>
            <a:r>
              <a:rPr lang="ru-RU" dirty="0"/>
              <a:t>) </a:t>
            </a:r>
          </a:p>
          <a:p>
            <a:r>
              <a:rPr lang="ru-RU" b="1" dirty="0"/>
              <a:t>Динамические</a:t>
            </a:r>
            <a:r>
              <a:rPr lang="ru-RU" dirty="0"/>
              <a:t> (создаются </a:t>
            </a:r>
            <a:r>
              <a:rPr lang="ru-RU" b="1" dirty="0"/>
              <a:t>на этапе исполнения кода</a:t>
            </a:r>
            <a:r>
              <a:rPr lang="ru-RU" dirty="0"/>
              <a:t>).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1400A5-9D0C-4546-AF15-17930EFA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384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C7F91-6060-40C7-B2CF-89688AC2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хранения данных: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CE2BB7-FD44-4023-B6B2-383283C07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198255"/>
            <a:ext cx="3886200" cy="397870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ru-RU" b="1" dirty="0"/>
              <a:t>Линейные: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b="1" dirty="0"/>
              <a:t>Векторные</a:t>
            </a:r>
            <a:r>
              <a:rPr lang="ru-RU" dirty="0"/>
              <a:t> (вектор, массив)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b="1" dirty="0"/>
              <a:t>Списочные</a:t>
            </a:r>
            <a:r>
              <a:rPr lang="ru-RU" dirty="0"/>
              <a:t> (связанные линейные списки):</a:t>
            </a:r>
          </a:p>
          <a:p>
            <a:pPr lvl="2"/>
            <a:r>
              <a:rPr lang="ru-RU" b="1" dirty="0"/>
              <a:t>Одно-</a:t>
            </a:r>
            <a:r>
              <a:rPr lang="ru-RU" dirty="0"/>
              <a:t> и </a:t>
            </a:r>
            <a:r>
              <a:rPr lang="ru-RU" b="1" dirty="0"/>
              <a:t>двунаправленный</a:t>
            </a:r>
            <a:r>
              <a:rPr lang="ru-RU" dirty="0"/>
              <a:t> списки</a:t>
            </a:r>
          </a:p>
          <a:p>
            <a:pPr lvl="2"/>
            <a:r>
              <a:rPr lang="ru-RU" b="1" dirty="0"/>
              <a:t>Стек</a:t>
            </a:r>
          </a:p>
          <a:p>
            <a:pPr lvl="2"/>
            <a:r>
              <a:rPr lang="ru-RU" b="1" dirty="0"/>
              <a:t>Очередь</a:t>
            </a:r>
          </a:p>
          <a:p>
            <a:pPr lvl="2"/>
            <a:r>
              <a:rPr lang="ru-RU" b="1" dirty="0"/>
              <a:t>Дек</a:t>
            </a:r>
            <a:r>
              <a:rPr lang="ru-RU" dirty="0"/>
              <a:t>;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UcPeriod"/>
            </a:pPr>
            <a:r>
              <a:rPr lang="ru-RU" b="1" dirty="0"/>
              <a:t>Нелинейные. </a:t>
            </a:r>
            <a:r>
              <a:rPr lang="ru-RU" dirty="0"/>
              <a:t>→</a:t>
            </a:r>
            <a:endParaRPr lang="ru-RU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A9D9B6-8B1D-45A8-8588-7AAF8D04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14</a:t>
            </a:fld>
            <a:endParaRPr lang="ru-RU"/>
          </a:p>
        </p:txBody>
      </p:sp>
      <p:pic>
        <p:nvPicPr>
          <p:cNvPr id="9" name="Объект 5">
            <a:extLst>
              <a:ext uri="{FF2B5EF4-FFF2-40B4-BE49-F238E27FC236}">
                <a16:creationId xmlns:a16="http://schemas.microsoft.com/office/drawing/2014/main" id="{A69AF721-8D91-4D60-BEAA-4882FBE93B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55" y="3272239"/>
            <a:ext cx="2857899" cy="147658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475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91390"/>
            <a:ext cx="7886700" cy="1325563"/>
          </a:xfrm>
        </p:spPr>
        <p:txBody>
          <a:bodyPr>
            <a:normAutofit/>
          </a:bodyPr>
          <a:lstStyle/>
          <a:p>
            <a:r>
              <a:rPr lang="ru-RU" sz="3800" dirty="0"/>
              <a:t>Нелинейные структуры данных (1/2)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306824" y="1651888"/>
            <a:ext cx="4535424" cy="470319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Нелинейные структуры позволяют выражать более сложные </a:t>
            </a:r>
            <a:r>
              <a:rPr lang="ru-RU" b="1" dirty="0"/>
              <a:t>отношения</a:t>
            </a:r>
            <a:r>
              <a:rPr lang="ru-RU" dirty="0"/>
              <a:t> между элементами</a:t>
            </a:r>
          </a:p>
          <a:p>
            <a:r>
              <a:rPr lang="ru-RU" dirty="0"/>
              <a:t>Множество </a:t>
            </a:r>
            <a:r>
              <a:rPr lang="ru-RU" b="1" dirty="0"/>
              <a:t>предметных областей</a:t>
            </a:r>
            <a:r>
              <a:rPr lang="ru-RU" dirty="0"/>
              <a:t> описываются нелинейно. Примеры →</a:t>
            </a:r>
          </a:p>
          <a:p>
            <a:r>
              <a:rPr lang="ru-RU" b="1" dirty="0" err="1"/>
              <a:t>Графовые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Деревья и лес</a:t>
            </a:r>
          </a:p>
          <a:p>
            <a:pPr lvl="1"/>
            <a:r>
              <a:rPr lang="ru-RU" dirty="0"/>
              <a:t>Граф (сеть);</a:t>
            </a:r>
          </a:p>
          <a:p>
            <a:r>
              <a:rPr lang="ru-RU" b="1" dirty="0"/>
              <a:t>Теоретико-множественные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Реляционные.</a:t>
            </a:r>
          </a:p>
        </p:txBody>
      </p:sp>
      <p:pic>
        <p:nvPicPr>
          <p:cNvPr id="6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" y="2059337"/>
            <a:ext cx="3277066" cy="2457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98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5034"/>
          </a:xfrm>
        </p:spPr>
        <p:txBody>
          <a:bodyPr>
            <a:normAutofit/>
          </a:bodyPr>
          <a:lstStyle/>
          <a:p>
            <a:r>
              <a:rPr lang="ru-RU" sz="3800" dirty="0"/>
              <a:t>Нелинейные структуры данных (2/2)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04488" y="1627631"/>
            <a:ext cx="4983480" cy="5045885"/>
          </a:xfrm>
        </p:spPr>
        <p:txBody>
          <a:bodyPr>
            <a:normAutofit fontScale="92500" lnSpcReduction="20000"/>
          </a:bodyPr>
          <a:lstStyle/>
          <a:p>
            <a:r>
              <a:rPr lang="ru-RU" u="sng" dirty="0"/>
              <a:t>Примеры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Оглавление книги</a:t>
            </a:r>
          </a:p>
          <a:p>
            <a:pPr lvl="1"/>
            <a:r>
              <a:rPr lang="ru-RU" dirty="0"/>
              <a:t>Файловая система </a:t>
            </a:r>
          </a:p>
          <a:p>
            <a:pPr lvl="1"/>
            <a:r>
              <a:rPr lang="ru-RU" dirty="0"/>
              <a:t>Пространство имён </a:t>
            </a:r>
            <a:r>
              <a:rPr lang="en-US" dirty="0"/>
              <a:t>DNS</a:t>
            </a:r>
          </a:p>
          <a:p>
            <a:pPr lvl="1"/>
            <a:r>
              <a:rPr lang="ru-RU" dirty="0"/>
              <a:t>Логистические схемы (сеть автодорог)</a:t>
            </a:r>
          </a:p>
          <a:p>
            <a:pPr lvl="1"/>
            <a:r>
              <a:rPr lang="ru-RU" dirty="0"/>
              <a:t>Компьютерная сеть (топология)</a:t>
            </a:r>
          </a:p>
          <a:p>
            <a:pPr lvl="1"/>
            <a:r>
              <a:rPr lang="ru-RU" b="1" dirty="0"/>
              <a:t>Организационная структура предприятия</a:t>
            </a:r>
          </a:p>
          <a:p>
            <a:pPr lvl="1"/>
            <a:r>
              <a:rPr lang="ru-RU" dirty="0"/>
              <a:t>Топология микросхем</a:t>
            </a:r>
          </a:p>
          <a:p>
            <a:pPr lvl="1"/>
            <a:r>
              <a:rPr lang="ru-RU" dirty="0"/>
              <a:t>Химические структуры;</a:t>
            </a:r>
          </a:p>
          <a:p>
            <a:r>
              <a:rPr lang="ru-RU" b="1" dirty="0"/>
              <a:t>Способы</a:t>
            </a:r>
            <a:r>
              <a:rPr lang="ru-RU" dirty="0"/>
              <a:t> представления нелинейных структур в памяти:</a:t>
            </a:r>
          </a:p>
          <a:p>
            <a:pPr lvl="1"/>
            <a:r>
              <a:rPr lang="ru-RU" dirty="0"/>
              <a:t>Встроенные типы данных (массивы)</a:t>
            </a:r>
          </a:p>
          <a:p>
            <a:pPr lvl="1"/>
            <a:r>
              <a:rPr lang="ru-RU" dirty="0"/>
              <a:t>Пользовательские типы (на основе указателей).</a:t>
            </a:r>
          </a:p>
        </p:txBody>
      </p:sp>
      <p:pic>
        <p:nvPicPr>
          <p:cNvPr id="5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0257" y="2307939"/>
            <a:ext cx="3294297" cy="2163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79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43F23-92FE-43D7-89A2-9016BB1B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операции над структурами данных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05EE254-33EF-49CE-BFAC-651B772E33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95" y="2675162"/>
            <a:ext cx="3195205" cy="225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EBCEA2DE-3F70-4510-95B1-DCD0F45F5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152073"/>
            <a:ext cx="3886200" cy="4024890"/>
          </a:xfrm>
        </p:spPr>
        <p:txBody>
          <a:bodyPr/>
          <a:lstStyle/>
          <a:p>
            <a:r>
              <a:rPr lang="ru-RU" dirty="0"/>
              <a:t>Получить </a:t>
            </a:r>
            <a:r>
              <a:rPr lang="ru-RU" b="1" dirty="0"/>
              <a:t>доступ</a:t>
            </a:r>
            <a:r>
              <a:rPr lang="ru-RU" dirty="0"/>
              <a:t> к элементу в структуре;</a:t>
            </a:r>
          </a:p>
          <a:p>
            <a:r>
              <a:rPr lang="ru-RU" b="1" dirty="0"/>
              <a:t>Вставить</a:t>
            </a:r>
            <a:r>
              <a:rPr lang="ru-RU" dirty="0"/>
              <a:t> или добавить элемент в структуру;</a:t>
            </a:r>
          </a:p>
          <a:p>
            <a:r>
              <a:rPr lang="ru-RU" b="1" dirty="0"/>
              <a:t>Удалить</a:t>
            </a:r>
            <a:r>
              <a:rPr lang="ru-RU" dirty="0"/>
              <a:t> элемент из структуры;</a:t>
            </a:r>
          </a:p>
          <a:p>
            <a:r>
              <a:rPr lang="ru-RU" b="1" dirty="0"/>
              <a:t>Найти</a:t>
            </a:r>
            <a:r>
              <a:rPr lang="ru-RU" dirty="0"/>
              <a:t> нужный элемент в структуре.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BA1A78-806D-4BDE-B6B7-58FA2F26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402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(иерархия) –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Это связный граф без циклов (</a:t>
            </a:r>
            <a:r>
              <a:rPr lang="ru-RU" b="1" dirty="0"/>
              <a:t>ациклический</a:t>
            </a:r>
            <a:r>
              <a:rPr lang="ru-RU" dirty="0"/>
              <a:t>)</a:t>
            </a:r>
          </a:p>
          <a:p>
            <a:r>
              <a:rPr lang="ru-RU" u="sng" dirty="0"/>
              <a:t>Следствия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Число рёбер всегда на 1 меньше числа вершин</a:t>
            </a:r>
          </a:p>
          <a:p>
            <a:pPr lvl="1"/>
            <a:r>
              <a:rPr lang="ru-RU" dirty="0"/>
              <a:t>Между любой парой вершин всегда есть только один путь;</a:t>
            </a:r>
          </a:p>
          <a:p>
            <a:r>
              <a:rPr lang="ru-RU" b="1" dirty="0"/>
              <a:t>Лес</a:t>
            </a:r>
            <a:r>
              <a:rPr lang="ru-RU" dirty="0"/>
              <a:t> – множество деревьев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(домены </a:t>
            </a:r>
            <a:r>
              <a:rPr lang="en-US" dirty="0"/>
              <a:t>Windows NT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в лесу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5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2" y="2582667"/>
            <a:ext cx="3186093" cy="2135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1013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Иерархическая структура</a:t>
            </a:r>
            <a:r>
              <a:rPr lang="en-US" dirty="0"/>
              <a:t> – </a:t>
            </a:r>
            <a:r>
              <a:rPr lang="ru-RU" dirty="0"/>
              <a:t>терминология: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4240530" cy="4739767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Вершины</a:t>
            </a:r>
            <a:r>
              <a:rPr lang="ru-RU" dirty="0"/>
              <a:t> (узлы, сегменты, записи) – это </a:t>
            </a:r>
            <a:r>
              <a:rPr lang="ru-RU" b="1" dirty="0"/>
              <a:t>элементы данных</a:t>
            </a:r>
            <a:r>
              <a:rPr lang="ru-RU" dirty="0"/>
              <a:t> </a:t>
            </a:r>
            <a:r>
              <a:rPr lang="en-US" b="1" dirty="0"/>
              <a:t>[</a:t>
            </a:r>
            <a:r>
              <a:rPr lang="ru-RU" b="1" dirty="0"/>
              <a:t>+ ссылка(-и)</a:t>
            </a:r>
            <a:r>
              <a:rPr lang="en-US" b="1" dirty="0"/>
              <a:t>]</a:t>
            </a:r>
            <a:endParaRPr lang="ru-RU" b="1" dirty="0"/>
          </a:p>
          <a:p>
            <a:r>
              <a:rPr lang="ru-RU" b="1" dirty="0"/>
              <a:t>Рёбра</a:t>
            </a:r>
            <a:r>
              <a:rPr lang="ru-RU" dirty="0"/>
              <a:t> – отражают </a:t>
            </a:r>
            <a:r>
              <a:rPr lang="ru-RU" b="1" dirty="0"/>
              <a:t>связь </a:t>
            </a:r>
            <a:r>
              <a:rPr lang="ru-RU" dirty="0"/>
              <a:t>«</a:t>
            </a:r>
            <a:r>
              <a:rPr lang="ru-RU" b="1" dirty="0"/>
              <a:t>предок-потомок</a:t>
            </a:r>
            <a:r>
              <a:rPr lang="ru-RU" dirty="0"/>
              <a:t>»</a:t>
            </a:r>
          </a:p>
          <a:p>
            <a:r>
              <a:rPr lang="ru-RU" b="1" dirty="0"/>
              <a:t>Корневой узел </a:t>
            </a:r>
            <a:r>
              <a:rPr lang="ru-RU" dirty="0"/>
              <a:t>– не имеет предка</a:t>
            </a:r>
          </a:p>
          <a:p>
            <a:r>
              <a:rPr lang="ru-RU" b="1" dirty="0"/>
              <a:t>Уровни</a:t>
            </a:r>
          </a:p>
          <a:p>
            <a:r>
              <a:rPr lang="ru-RU" b="1" dirty="0"/>
              <a:t>Братья</a:t>
            </a:r>
            <a:r>
              <a:rPr lang="ru-RU" dirty="0"/>
              <a:t> (близнецы) – узлы, имеющие одного непосредственного предка</a:t>
            </a:r>
          </a:p>
          <a:p>
            <a:r>
              <a:rPr lang="ru-RU" dirty="0"/>
              <a:t>«Дядя-племянник» и </a:t>
            </a:r>
            <a:br>
              <a:rPr lang="ru-RU" dirty="0"/>
            </a:br>
            <a:r>
              <a:rPr lang="ru-RU" dirty="0"/>
              <a:t>«дед-внук»</a:t>
            </a:r>
          </a:p>
          <a:p>
            <a:r>
              <a:rPr lang="ru-RU" b="1" dirty="0"/>
              <a:t>Лист</a:t>
            </a:r>
            <a:r>
              <a:rPr lang="ru-RU" dirty="0"/>
              <a:t> – узел без потомков.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52" y="2518128"/>
            <a:ext cx="4374698" cy="1816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01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E95DD-D7C9-4425-93E7-BEA3B306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Алгоритм Рабина-Карпа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29F9894-F36F-4D74-9DB9-EB2174C7C7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137" y="2305249"/>
            <a:ext cx="3886200" cy="2874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91761108-AC9C-42EC-977A-9482CF978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04013" y="1690688"/>
            <a:ext cx="4398241" cy="4802185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1987 – М. Рабин и Р. Карп</a:t>
            </a:r>
          </a:p>
          <a:p>
            <a:r>
              <a:rPr lang="ru-RU" dirty="0"/>
              <a:t>Алгоритм поиска подстроки с использованием </a:t>
            </a:r>
            <a:r>
              <a:rPr lang="ru-RU" b="1" dirty="0"/>
              <a:t>хеширования</a:t>
            </a:r>
          </a:p>
          <a:p>
            <a:r>
              <a:rPr lang="ru-RU" dirty="0"/>
              <a:t>В худшем случае </a:t>
            </a:r>
            <a:r>
              <a:rPr lang="en-US" b="1" dirty="0"/>
              <a:t>O(</a:t>
            </a:r>
            <a:r>
              <a:rPr lang="en-US" b="1" dirty="0" err="1"/>
              <a:t>n·m</a:t>
            </a:r>
            <a:r>
              <a:rPr lang="en-US" b="1" dirty="0"/>
              <a:t>)</a:t>
            </a:r>
            <a:r>
              <a:rPr lang="en-US" dirty="0"/>
              <a:t>, </a:t>
            </a:r>
            <a:r>
              <a:rPr lang="ru-RU" dirty="0"/>
              <a:t>в лучшем и среднем – до </a:t>
            </a:r>
            <a:r>
              <a:rPr lang="en-US" b="1" dirty="0"/>
              <a:t>O(n)</a:t>
            </a:r>
            <a:endParaRPr lang="ru-RU" b="1" dirty="0"/>
          </a:p>
          <a:p>
            <a:r>
              <a:rPr lang="ru-RU" dirty="0"/>
              <a:t>Главная особенность – способен в среднем за время </a:t>
            </a:r>
            <a:r>
              <a:rPr lang="en-US" b="1" dirty="0"/>
              <a:t>O(n)</a:t>
            </a:r>
            <a:r>
              <a:rPr lang="ru-RU" dirty="0"/>
              <a:t> найти любую из </a:t>
            </a:r>
            <a:r>
              <a:rPr lang="en-US" b="1" dirty="0"/>
              <a:t>k</a:t>
            </a:r>
            <a:r>
              <a:rPr lang="ru-RU" b="1" dirty="0"/>
              <a:t> образцов</a:t>
            </a:r>
            <a:r>
              <a:rPr lang="ru-RU" dirty="0"/>
              <a:t> одинаковой длины независимо от количества </a:t>
            </a:r>
            <a:r>
              <a:rPr lang="en-US" b="1" dirty="0"/>
              <a:t>k</a:t>
            </a:r>
            <a:endParaRPr lang="ru-RU" b="1" dirty="0"/>
          </a:p>
          <a:p>
            <a:r>
              <a:rPr lang="ru-RU" dirty="0"/>
              <a:t>Поэтому используется для поиска не одиночного шаблона, а </a:t>
            </a:r>
            <a:r>
              <a:rPr lang="ru-RU" b="1" dirty="0"/>
              <a:t>множественных шаблонов </a:t>
            </a:r>
            <a:r>
              <a:rPr lang="ru-RU" dirty="0"/>
              <a:t>одинаковой длины</a:t>
            </a:r>
          </a:p>
          <a:p>
            <a:r>
              <a:rPr lang="ru-RU" dirty="0"/>
              <a:t>Пример – поиск плагиата.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40FBDE-989D-4676-9C4A-DAFC8B20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859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5890"/>
          </a:xfrm>
        </p:spPr>
        <p:txBody>
          <a:bodyPr>
            <a:normAutofit fontScale="90000"/>
          </a:bodyPr>
          <a:lstStyle/>
          <a:p>
            <a:r>
              <a:rPr lang="ru-RU" dirty="0"/>
              <a:t>Особенности иерархической организации данных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14850" y="1490472"/>
            <a:ext cx="4400550" cy="5138928"/>
          </a:xfrm>
        </p:spPr>
        <p:txBody>
          <a:bodyPr>
            <a:normAutofit fontScale="92500" lnSpcReduction="10000"/>
          </a:bodyPr>
          <a:lstStyle/>
          <a:p>
            <a:r>
              <a:rPr lang="ru-RU" u="sng" dirty="0"/>
              <a:t>Преимущества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Простота восприятия человеком</a:t>
            </a:r>
          </a:p>
          <a:p>
            <a:pPr lvl="1"/>
            <a:r>
              <a:rPr lang="ru-RU" dirty="0"/>
              <a:t>Высокое быстродействие при транзакционной обработке;</a:t>
            </a:r>
          </a:p>
          <a:p>
            <a:r>
              <a:rPr lang="ru-RU" u="sng" dirty="0"/>
              <a:t>Недостатки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Медленный доступ к данным нижних уровней</a:t>
            </a:r>
          </a:p>
          <a:p>
            <a:pPr lvl="1"/>
            <a:r>
              <a:rPr lang="ru-RU" dirty="0"/>
              <a:t>Склонность к избыточности (если узел должен иметь </a:t>
            </a:r>
            <a:r>
              <a:rPr lang="en-US" dirty="0"/>
              <a:t>&gt;1</a:t>
            </a:r>
            <a:r>
              <a:rPr lang="ru-RU" dirty="0"/>
              <a:t> предка → дублирование дерева → лес)</a:t>
            </a:r>
          </a:p>
          <a:p>
            <a:pPr lvl="1"/>
            <a:r>
              <a:rPr lang="ru-RU" dirty="0"/>
              <a:t>На больших данных требуется индексация элементов.</a:t>
            </a:r>
          </a:p>
        </p:txBody>
      </p:sp>
      <p:pic>
        <p:nvPicPr>
          <p:cNvPr id="5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6" y="2195050"/>
            <a:ext cx="4163044" cy="2733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87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Понятия (1/2)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453128" y="1690690"/>
            <a:ext cx="4178808" cy="486555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Высота дерева </a:t>
            </a:r>
            <a:r>
              <a:rPr lang="ru-RU" dirty="0"/>
              <a:t>– количество </a:t>
            </a:r>
            <a:r>
              <a:rPr lang="ru-RU" b="1" dirty="0"/>
              <a:t>рёбер</a:t>
            </a:r>
            <a:r>
              <a:rPr lang="ru-RU" dirty="0"/>
              <a:t> между корнем и </a:t>
            </a:r>
            <a:r>
              <a:rPr lang="ru-RU" dirty="0" err="1"/>
              <a:t>макс.уровнем</a:t>
            </a:r>
            <a:endParaRPr lang="ru-RU" dirty="0"/>
          </a:p>
          <a:p>
            <a:r>
              <a:rPr lang="ru-RU" b="1" dirty="0"/>
              <a:t>Степень узла </a:t>
            </a:r>
            <a:r>
              <a:rPr lang="ru-RU" dirty="0"/>
              <a:t>– количество непосредственных потомков</a:t>
            </a:r>
          </a:p>
          <a:p>
            <a:r>
              <a:rPr lang="ru-RU" b="1" dirty="0"/>
              <a:t>Степень дерева </a:t>
            </a:r>
            <a:r>
              <a:rPr lang="ru-RU" dirty="0"/>
              <a:t>– </a:t>
            </a:r>
            <a:r>
              <a:rPr lang="ru-RU" dirty="0" err="1"/>
              <a:t>макс.степень</a:t>
            </a:r>
            <a:r>
              <a:rPr lang="ru-RU" dirty="0"/>
              <a:t> его узлов</a:t>
            </a:r>
          </a:p>
          <a:p>
            <a:r>
              <a:rPr lang="ru-RU" b="1" dirty="0"/>
              <a:t>Путь в дереве </a:t>
            </a:r>
            <a:r>
              <a:rPr lang="ru-RU" dirty="0"/>
              <a:t>– последовательность узлов от корня до узла</a:t>
            </a:r>
          </a:p>
          <a:p>
            <a:r>
              <a:rPr lang="ru-RU" b="1" dirty="0"/>
              <a:t>Помеченное</a:t>
            </a:r>
            <a:r>
              <a:rPr lang="ru-RU" dirty="0"/>
              <a:t> дерево – образовано узлами с </a:t>
            </a:r>
            <a:r>
              <a:rPr lang="ru-RU" b="1" dirty="0"/>
              <a:t>метками</a:t>
            </a:r>
            <a:r>
              <a:rPr lang="ru-RU" dirty="0"/>
              <a:t>.</a:t>
            </a:r>
          </a:p>
        </p:txBody>
      </p:sp>
      <p:pic>
        <p:nvPicPr>
          <p:cNvPr id="5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27803"/>
            <a:ext cx="3496163" cy="2343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7077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Понятия (2/2)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70248" y="1690690"/>
            <a:ext cx="4361688" cy="4865558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Длина пути до узла </a:t>
            </a:r>
            <a:r>
              <a:rPr lang="ru-RU" dirty="0"/>
              <a:t>(номер уровня) – количество рёбер от корня до узла</a:t>
            </a:r>
          </a:p>
          <a:p>
            <a:r>
              <a:rPr lang="ru-RU" b="1" dirty="0"/>
              <a:t>Длина пути в дереве </a:t>
            </a:r>
            <a:r>
              <a:rPr lang="ru-RU" dirty="0"/>
              <a:t>– сумма длин всех его рёбер</a:t>
            </a:r>
          </a:p>
          <a:p>
            <a:r>
              <a:rPr lang="ru-RU" b="1" dirty="0"/>
              <a:t>Сбалансированное дерево </a:t>
            </a:r>
            <a:r>
              <a:rPr lang="ru-RU" dirty="0"/>
              <a:t>– высота поддеревьев отличается не более, чем на 1</a:t>
            </a:r>
          </a:p>
          <a:p>
            <a:r>
              <a:rPr lang="ru-RU" b="1" dirty="0"/>
              <a:t>Упорядоченное дерево </a:t>
            </a:r>
            <a:r>
              <a:rPr lang="ru-RU" dirty="0"/>
              <a:t>– если существует определённый порядок перечисления узлов («левый сын» → «правый брат»)</a:t>
            </a:r>
          </a:p>
          <a:p>
            <a:r>
              <a:rPr lang="ru-RU" b="1" dirty="0"/>
              <a:t>Неупорядоченное дерево</a:t>
            </a:r>
            <a:r>
              <a:rPr lang="ru-RU" dirty="0"/>
              <a:t>.</a:t>
            </a:r>
          </a:p>
        </p:txBody>
      </p:sp>
      <p:pic>
        <p:nvPicPr>
          <p:cNvPr id="5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4" y="2472939"/>
            <a:ext cx="3496163" cy="2343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3163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2738"/>
          </a:xfrm>
        </p:spPr>
        <p:txBody>
          <a:bodyPr/>
          <a:lstStyle/>
          <a:p>
            <a:r>
              <a:rPr lang="ru-RU" dirty="0"/>
              <a:t>Дерево типа Т (1/2)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780" y="4286169"/>
            <a:ext cx="3968266" cy="2023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22776" y="1472184"/>
            <a:ext cx="4983481" cy="4992624"/>
          </a:xfrm>
        </p:spPr>
        <p:txBody>
          <a:bodyPr>
            <a:normAutofit fontScale="92500"/>
          </a:bodyPr>
          <a:lstStyle/>
          <a:p>
            <a:r>
              <a:rPr lang="ru-RU" dirty="0"/>
              <a:t>Пусть существуют деревья Т</a:t>
            </a:r>
            <a:r>
              <a:rPr lang="ru-RU" baseline="-25000" dirty="0"/>
              <a:t>1</a:t>
            </a:r>
            <a:r>
              <a:rPr lang="ru-RU" dirty="0"/>
              <a:t>, Т</a:t>
            </a:r>
            <a:r>
              <a:rPr lang="ru-RU" baseline="-25000" dirty="0"/>
              <a:t>2</a:t>
            </a:r>
            <a:r>
              <a:rPr lang="ru-RU" dirty="0"/>
              <a:t>, …, Т</a:t>
            </a:r>
            <a:r>
              <a:rPr lang="en-US" baseline="-25000" dirty="0"/>
              <a:t>k</a:t>
            </a:r>
            <a:r>
              <a:rPr lang="ru-RU" dirty="0"/>
              <a:t> с корнями </a:t>
            </a:r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Тогда можно построить </a:t>
            </a:r>
            <a:r>
              <a:rPr lang="ru-RU" b="1" dirty="0"/>
              <a:t>дерево Т </a:t>
            </a:r>
            <a:r>
              <a:rPr lang="ru-RU" dirty="0"/>
              <a:t>с корнем </a:t>
            </a:r>
            <a:r>
              <a:rPr lang="en-US" dirty="0"/>
              <a:t>n</a:t>
            </a:r>
            <a:r>
              <a:rPr lang="ru-RU" baseline="-25000" dirty="0"/>
              <a:t>0</a:t>
            </a:r>
            <a:r>
              <a:rPr lang="ru-RU" dirty="0"/>
              <a:t>, в котором </a:t>
            </a:r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ru-RU" dirty="0"/>
              <a:t> – его поддеревья.</a:t>
            </a:r>
          </a:p>
          <a:p>
            <a:r>
              <a:rPr lang="en-US" u="sng" dirty="0"/>
              <a:t>Def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b="1" dirty="0"/>
              <a:t>дерево типа Т</a:t>
            </a:r>
            <a:r>
              <a:rPr lang="ru-RU" dirty="0"/>
              <a:t> (рекурсивно):</a:t>
            </a:r>
          </a:p>
          <a:p>
            <a:pPr lvl="1"/>
            <a:r>
              <a:rPr lang="ru-RU" dirty="0"/>
              <a:t>Пустое или</a:t>
            </a:r>
          </a:p>
          <a:p>
            <a:pPr lvl="1"/>
            <a:r>
              <a:rPr lang="ru-RU" dirty="0"/>
              <a:t>Состоит из одного узла </a:t>
            </a:r>
            <a:r>
              <a:rPr lang="en-US" dirty="0"/>
              <a:t>n</a:t>
            </a:r>
            <a:r>
              <a:rPr lang="ru-RU" baseline="-25000" dirty="0"/>
              <a:t>0</a:t>
            </a:r>
            <a:r>
              <a:rPr lang="ru-RU" dirty="0"/>
              <a:t> типа Т</a:t>
            </a:r>
            <a:endParaRPr lang="en-US" dirty="0"/>
          </a:p>
          <a:p>
            <a:pPr lvl="1"/>
            <a:r>
              <a:rPr lang="ru-RU" dirty="0"/>
              <a:t>Состоит из узла </a:t>
            </a:r>
            <a:r>
              <a:rPr lang="en-US" dirty="0"/>
              <a:t>n</a:t>
            </a:r>
            <a:r>
              <a:rPr lang="ru-RU" baseline="-25000" dirty="0"/>
              <a:t>0</a:t>
            </a:r>
            <a:r>
              <a:rPr lang="ru-RU" dirty="0"/>
              <a:t> типа Т, с которым связано конечное число поддеревьев базового типа Т (т.е. Т</a:t>
            </a:r>
            <a:r>
              <a:rPr lang="ru-RU" baseline="-25000" dirty="0"/>
              <a:t>1</a:t>
            </a:r>
            <a:r>
              <a:rPr lang="ru-RU" dirty="0"/>
              <a:t>, Т</a:t>
            </a:r>
            <a:r>
              <a:rPr lang="ru-RU" baseline="-25000" dirty="0"/>
              <a:t>2</a:t>
            </a:r>
            <a:r>
              <a:rPr lang="ru-RU" dirty="0"/>
              <a:t>, …, Т</a:t>
            </a:r>
            <a:r>
              <a:rPr lang="en-US" baseline="-25000" dirty="0"/>
              <a:t>k</a:t>
            </a:r>
            <a:r>
              <a:rPr lang="ru-RU" dirty="0"/>
              <a:t> с корнями </a:t>
            </a:r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ru-RU" dirty="0"/>
              <a:t>).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029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типа Т (2/2)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0" y="2549226"/>
            <a:ext cx="3645410" cy="2369518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b="1" dirty="0"/>
              <a:t>Бинарное</a:t>
            </a:r>
            <a:r>
              <a:rPr lang="ru-RU" dirty="0"/>
              <a:t> (двоичное) </a:t>
            </a:r>
            <a:r>
              <a:rPr lang="ru-RU" b="1" dirty="0"/>
              <a:t>дерево</a:t>
            </a:r>
            <a:r>
              <a:rPr lang="ru-RU" dirty="0"/>
              <a:t>: </a:t>
            </a:r>
            <a:r>
              <a:rPr lang="en-US" dirty="0"/>
              <a:t>k=</a:t>
            </a:r>
            <a:r>
              <a:rPr lang="ru-RU" dirty="0"/>
              <a:t>2 – т.е. каждый узел имеет не более 2 потомков</a:t>
            </a:r>
          </a:p>
          <a:p>
            <a:r>
              <a:rPr lang="en-US" b="1" dirty="0"/>
              <a:t>N-</a:t>
            </a:r>
            <a:r>
              <a:rPr lang="ru-RU" b="1" dirty="0" err="1"/>
              <a:t>арное</a:t>
            </a:r>
            <a:r>
              <a:rPr lang="ru-RU" b="1" dirty="0"/>
              <a:t> дерево</a:t>
            </a:r>
            <a:r>
              <a:rPr lang="ru-RU" dirty="0"/>
              <a:t>: </a:t>
            </a:r>
            <a:r>
              <a:rPr lang="en-US" dirty="0"/>
              <a:t>k=N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3191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14. Реализация дерева в памяти.</a:t>
            </a:r>
          </a:p>
        </p:txBody>
      </p:sp>
    </p:spTree>
    <p:extLst>
      <p:ext uri="{BB962C8B-B14F-4D97-AF65-F5344CB8AC3E}">
        <p14:creationId xmlns:p14="http://schemas.microsoft.com/office/powerpoint/2010/main" val="1529498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0754"/>
          </a:xfrm>
        </p:spPr>
        <p:txBody>
          <a:bodyPr/>
          <a:lstStyle/>
          <a:p>
            <a:r>
              <a:rPr lang="ru-RU" dirty="0"/>
              <a:t>Реализация деревьев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2" y="2249424"/>
            <a:ext cx="3850168" cy="2214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336725" y="1709928"/>
            <a:ext cx="4386651" cy="467258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Можно использовать:</a:t>
            </a:r>
          </a:p>
          <a:p>
            <a:pPr lvl="1"/>
            <a:r>
              <a:rPr lang="ru-RU" b="1" dirty="0"/>
              <a:t>Структуры</a:t>
            </a:r>
            <a:r>
              <a:rPr lang="ru-RU" dirty="0"/>
              <a:t>: массив, линейный список</a:t>
            </a:r>
          </a:p>
          <a:p>
            <a:pPr lvl="1"/>
            <a:r>
              <a:rPr lang="ru-RU" dirty="0"/>
              <a:t>Иерархии на основе </a:t>
            </a:r>
            <a:r>
              <a:rPr lang="ru-RU" b="1" dirty="0"/>
              <a:t>указателей</a:t>
            </a:r>
            <a:r>
              <a:rPr lang="ru-RU" dirty="0"/>
              <a:t>;</a:t>
            </a:r>
          </a:p>
          <a:p>
            <a:r>
              <a:rPr lang="ru-RU" u="sng" dirty="0"/>
              <a:t>Способы</a:t>
            </a:r>
            <a:r>
              <a:rPr lang="ru-RU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Массив</a:t>
            </a:r>
            <a:r>
              <a:rPr lang="ru-RU" dirty="0"/>
              <a:t> родителей  →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Линейный список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Массивы </a:t>
            </a:r>
            <a:r>
              <a:rPr lang="ru-RU" dirty="0"/>
              <a:t>«левых </a:t>
            </a:r>
            <a:r>
              <a:rPr lang="ru-RU" dirty="0" smtClean="0"/>
              <a:t>потомков» </a:t>
            </a:r>
            <a:r>
              <a:rPr lang="ru-RU" dirty="0"/>
              <a:t>и «правых братьев»:</a:t>
            </a:r>
          </a:p>
          <a:p>
            <a:pPr marL="971550" lvl="1" indent="-514350">
              <a:buFont typeface="+mj-lt"/>
              <a:buAutoNum type="alphaUcPeriod"/>
            </a:pPr>
            <a:r>
              <a:rPr lang="ru-RU" dirty="0"/>
              <a:t>На курсоре</a:t>
            </a:r>
          </a:p>
          <a:p>
            <a:pPr marL="971550" lvl="1" indent="-514350">
              <a:buFont typeface="+mj-lt"/>
              <a:buAutoNum type="alphaUcPeriod"/>
            </a:pPr>
            <a:r>
              <a:rPr lang="ru-RU" dirty="0"/>
              <a:t>На таблице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Иерархическая структура с </a:t>
            </a:r>
            <a:r>
              <a:rPr lang="ru-RU" b="1" dirty="0"/>
              <a:t>указателями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740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ru-RU" b="1" dirty="0"/>
              <a:t>Массив</a:t>
            </a:r>
            <a:r>
              <a:rPr lang="ru-RU" dirty="0"/>
              <a:t> родителей (1/2)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650" y="2026793"/>
            <a:ext cx="3886200" cy="1488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565939"/>
          </a:xfrm>
        </p:spPr>
        <p:txBody>
          <a:bodyPr>
            <a:normAutofit fontScale="92500"/>
          </a:bodyPr>
          <a:lstStyle/>
          <a:p>
            <a:r>
              <a:rPr lang="ru-RU" dirty="0"/>
              <a:t>Пусть дано </a:t>
            </a:r>
            <a:r>
              <a:rPr lang="ru-RU" b="1" dirty="0"/>
              <a:t>помеченное</a:t>
            </a:r>
            <a:r>
              <a:rPr lang="ru-RU" dirty="0"/>
              <a:t> дерево, в котором метка – неотрицательное целое число</a:t>
            </a:r>
          </a:p>
          <a:p>
            <a:r>
              <a:rPr lang="ru-RU" dirty="0"/>
              <a:t>Тогда </a:t>
            </a:r>
            <a:r>
              <a:rPr lang="ru-RU" b="1" dirty="0"/>
              <a:t>массив родителей </a:t>
            </a:r>
            <a:r>
              <a:rPr lang="ru-RU" dirty="0"/>
              <a:t>этого дерева: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-1</a:t>
            </a:r>
            <a:r>
              <a:rPr lang="ru-RU" dirty="0"/>
              <a:t> – признак отсутствия узла с такой меткой.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9374" y="4584101"/>
            <a:ext cx="8205251" cy="70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22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198155"/>
            <a:ext cx="7886700" cy="1059741"/>
          </a:xfrm>
        </p:spPr>
        <p:txBody>
          <a:bodyPr/>
          <a:lstStyle/>
          <a:p>
            <a:r>
              <a:rPr lang="ru-RU" dirty="0"/>
              <a:t>1. Массив родителей (2/2)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629841" y="1196142"/>
            <a:ext cx="7886699" cy="497494"/>
          </a:xfrm>
        </p:spPr>
        <p:txBody>
          <a:bodyPr>
            <a:normAutofit/>
          </a:bodyPr>
          <a:lstStyle/>
          <a:p>
            <a:r>
              <a:rPr lang="ru-RU" dirty="0"/>
              <a:t>Способ 1 – отдельные массивы для связей и данных</a:t>
            </a:r>
          </a:p>
        </p:txBody>
      </p:sp>
      <p:sp>
        <p:nvSpPr>
          <p:cNvPr id="12" name="Текст 5"/>
          <p:cNvSpPr>
            <a:spLocks noGrp="1"/>
          </p:cNvSpPr>
          <p:nvPr>
            <p:ph type="body" idx="1"/>
          </p:nvPr>
        </p:nvSpPr>
        <p:spPr>
          <a:xfrm>
            <a:off x="629842" y="3686226"/>
            <a:ext cx="7886698" cy="497494"/>
          </a:xfrm>
        </p:spPr>
        <p:txBody>
          <a:bodyPr>
            <a:normAutofit/>
          </a:bodyPr>
          <a:lstStyle/>
          <a:p>
            <a:r>
              <a:rPr lang="ru-RU" dirty="0"/>
              <a:t>Способ 2 – всё в одной структуре</a:t>
            </a:r>
          </a:p>
        </p:txBody>
      </p:sp>
      <p:pic>
        <p:nvPicPr>
          <p:cNvPr id="17" name="Объект 1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445" y="1838617"/>
            <a:ext cx="4411964" cy="1694595"/>
          </a:xfrm>
          <a:prstGeom prst="rect">
            <a:avLst/>
          </a:prstGeom>
        </p:spPr>
      </p:pic>
      <p:pic>
        <p:nvPicPr>
          <p:cNvPr id="22" name="Объект 21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445" y="4336733"/>
            <a:ext cx="5445352" cy="20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7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использования 1 – </a:t>
            </a:r>
            <a:br>
              <a:rPr lang="ru-RU" dirty="0"/>
            </a:br>
            <a:r>
              <a:rPr lang="ru-RU" dirty="0"/>
              <a:t>поиск «левого </a:t>
            </a:r>
            <a:r>
              <a:rPr lang="ru-RU" dirty="0" smtClean="0"/>
              <a:t>потомка»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 err="1"/>
              <a:t>го</a:t>
            </a:r>
            <a:r>
              <a:rPr lang="ru-RU" dirty="0"/>
              <a:t> узла: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8743" y="2388019"/>
            <a:ext cx="3807797" cy="1584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Объект 7"/>
          <p:cNvSpPr>
            <a:spLocks noGrp="1"/>
          </p:cNvSpPr>
          <p:nvPr>
            <p:ph sz="half" idx="2"/>
          </p:nvPr>
        </p:nvSpPr>
        <p:spPr>
          <a:xfrm>
            <a:off x="4160520" y="2322575"/>
            <a:ext cx="4553712" cy="270662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Здесь нужна </a:t>
            </a:r>
            <a:r>
              <a:rPr lang="ru-RU" b="1" dirty="0"/>
              <a:t>последовательная нумерация </a:t>
            </a:r>
            <a:r>
              <a:rPr lang="ru-RU" dirty="0"/>
              <a:t>узлов в порядке возрастания</a:t>
            </a:r>
          </a:p>
          <a:p>
            <a:r>
              <a:rPr lang="ru-RU" dirty="0"/>
              <a:t>«Левый </a:t>
            </a:r>
            <a:r>
              <a:rPr lang="ru-RU" dirty="0" smtClean="0"/>
              <a:t>потомок» </a:t>
            </a:r>
            <a:r>
              <a:rPr lang="ru-RU" dirty="0"/>
              <a:t>узла 2 – это первый элемент массива со значением 2.</a:t>
            </a:r>
          </a:p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1458" y="5095747"/>
            <a:ext cx="5621083" cy="8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6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E95DD-D7C9-4425-93E7-BEA3B306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5601"/>
          </a:xfrm>
        </p:spPr>
        <p:txBody>
          <a:bodyPr/>
          <a:lstStyle/>
          <a:p>
            <a:r>
              <a:rPr lang="ru-RU" dirty="0"/>
              <a:t>Идея РК-алгоритма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29F9894-F36F-4D74-9DB9-EB2174C7C7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745" y="2222123"/>
            <a:ext cx="3713429" cy="2747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91761108-AC9C-42EC-977A-9482CF978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45527" y="1440873"/>
            <a:ext cx="4756728" cy="5181599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Предыдущие алгоритмы настроены на </a:t>
            </a:r>
            <a:r>
              <a:rPr lang="ru-RU" b="1" dirty="0"/>
              <a:t>оптимизацию величины сдвига </a:t>
            </a:r>
            <a:r>
              <a:rPr lang="ru-RU" dirty="0"/>
              <a:t>образца</a:t>
            </a:r>
          </a:p>
          <a:p>
            <a:pPr>
              <a:spcBef>
                <a:spcPts val="600"/>
              </a:spcBef>
            </a:pPr>
            <a:r>
              <a:rPr lang="ru-RU" dirty="0"/>
              <a:t>РК-алгоритм пытается </a:t>
            </a:r>
            <a:r>
              <a:rPr lang="ru-RU" b="1" dirty="0"/>
              <a:t>ускорить процесс сравнения </a:t>
            </a:r>
            <a:r>
              <a:rPr lang="ru-RU" dirty="0"/>
              <a:t>текста с образцом</a:t>
            </a:r>
          </a:p>
          <a:p>
            <a:pPr>
              <a:spcBef>
                <a:spcPts val="600"/>
              </a:spcBef>
            </a:pPr>
            <a:r>
              <a:rPr lang="ru-RU" b="1" dirty="0"/>
              <a:t>Хеш-функция</a:t>
            </a:r>
            <a:r>
              <a:rPr lang="ru-RU" dirty="0"/>
              <a:t> преобразует символьную последовательность (строку) в </a:t>
            </a:r>
            <a:r>
              <a:rPr lang="ru-RU" b="1" dirty="0"/>
              <a:t>числовое значение </a:t>
            </a:r>
            <a:r>
              <a:rPr lang="ru-RU" dirty="0"/>
              <a:t>– хеш-значение (</a:t>
            </a:r>
            <a:r>
              <a:rPr lang="ru-RU" b="1" dirty="0"/>
              <a:t>хеш</a:t>
            </a:r>
            <a:r>
              <a:rPr lang="ru-RU" dirty="0"/>
              <a:t>)</a:t>
            </a:r>
          </a:p>
          <a:p>
            <a:pPr>
              <a:spcBef>
                <a:spcPts val="600"/>
              </a:spcBef>
            </a:pPr>
            <a:r>
              <a:rPr lang="ru-RU" dirty="0"/>
              <a:t>В РК-алгоритме хеш шаблона поиска </a:t>
            </a:r>
            <a:r>
              <a:rPr lang="ru-RU" b="1" dirty="0"/>
              <a:t>сравнивается</a:t>
            </a:r>
            <a:r>
              <a:rPr lang="ru-RU" dirty="0"/>
              <a:t> с </a:t>
            </a:r>
            <a:r>
              <a:rPr lang="ru-RU" dirty="0" err="1"/>
              <a:t>хешами</a:t>
            </a:r>
            <a:r>
              <a:rPr lang="ru-RU" dirty="0"/>
              <a:t> текста</a:t>
            </a:r>
          </a:p>
          <a:p>
            <a:pPr>
              <a:spcBef>
                <a:spcPts val="600"/>
              </a:spcBef>
            </a:pPr>
            <a:r>
              <a:rPr lang="ru-RU" b="1" dirty="0"/>
              <a:t>Неравенство хешей </a:t>
            </a:r>
            <a:r>
              <a:rPr lang="ru-RU" dirty="0"/>
              <a:t>гарантирует отсутствие шаблона в тексте → </a:t>
            </a:r>
            <a:r>
              <a:rPr lang="ru-RU" b="1" dirty="0"/>
              <a:t>можно</a:t>
            </a:r>
            <a:r>
              <a:rPr lang="ru-RU" dirty="0"/>
              <a:t> посимвольно </a:t>
            </a:r>
            <a:r>
              <a:rPr lang="ru-RU" b="1" dirty="0"/>
              <a:t>не сравнивать</a:t>
            </a:r>
          </a:p>
          <a:p>
            <a:pPr>
              <a:spcBef>
                <a:spcPts val="600"/>
              </a:spcBef>
            </a:pPr>
            <a:r>
              <a:rPr lang="ru-RU" dirty="0"/>
              <a:t>Равенство хешей указывает на </a:t>
            </a:r>
            <a:r>
              <a:rPr lang="ru-RU" b="1" dirty="0"/>
              <a:t>возможность</a:t>
            </a:r>
            <a:r>
              <a:rPr lang="ru-RU" dirty="0"/>
              <a:t> присутствия (ложные совпадения) → </a:t>
            </a:r>
            <a:r>
              <a:rPr lang="ru-RU" b="1" dirty="0"/>
              <a:t>необходимо сравнить </a:t>
            </a:r>
            <a:r>
              <a:rPr lang="ru-RU" dirty="0"/>
              <a:t>посимвольно.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40FBDE-989D-4676-9C4A-DAFC8B20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029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21">
            <a:extLst>
              <a:ext uri="{FF2B5EF4-FFF2-40B4-BE49-F238E27FC236}">
                <a16:creationId xmlns:a16="http://schemas.microsoft.com/office/drawing/2014/main" id="{1DD040B4-D153-4B7E-8792-FBC3D294E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650" y="1894217"/>
            <a:ext cx="4136519" cy="1540347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03456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 поиска «левого </a:t>
            </a:r>
            <a:r>
              <a:rPr lang="ru-RU" dirty="0" smtClean="0"/>
              <a:t>потомка»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 err="1"/>
              <a:t>го</a:t>
            </a:r>
            <a:r>
              <a:rPr lang="ru-RU" dirty="0"/>
              <a:t> узла:</a:t>
            </a:r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7684" y="3112655"/>
            <a:ext cx="4417666" cy="210506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466150-F64F-4FFF-98D4-30636FEEC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1456" y="5400547"/>
            <a:ext cx="5621083" cy="8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86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2 – </a:t>
            </a:r>
            <a:br>
              <a:rPr lang="ru-RU" dirty="0"/>
            </a:br>
            <a:r>
              <a:rPr lang="ru-RU" dirty="0"/>
              <a:t>поиск «правого брата»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 err="1"/>
              <a:t>го</a:t>
            </a:r>
            <a:r>
              <a:rPr lang="ru-RU" dirty="0"/>
              <a:t> узла: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5929" y="3127248"/>
            <a:ext cx="5718517" cy="2681208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28650" y="1825625"/>
            <a:ext cx="7886700" cy="1749679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ru-RU" dirty="0"/>
              <a:t>Найти родителя заданного узла</a:t>
            </a:r>
          </a:p>
          <a:p>
            <a:pPr marL="514350" indent="-514350">
              <a:buFont typeface="+mj-lt"/>
              <a:buAutoNum type="alphaUcPeriod"/>
            </a:pPr>
            <a:r>
              <a:rPr lang="ru-RU" dirty="0"/>
              <a:t>Найти следующий элемент.</a:t>
            </a:r>
          </a:p>
        </p:txBody>
      </p:sp>
    </p:spTree>
    <p:extLst>
      <p:ext uri="{BB962C8B-B14F-4D97-AF65-F5344CB8AC3E}">
        <p14:creationId xmlns:p14="http://schemas.microsoft.com/office/powerpoint/2010/main" val="4013667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9769" y="365126"/>
            <a:ext cx="5056631" cy="942465"/>
          </a:xfrm>
        </p:spPr>
        <p:txBody>
          <a:bodyPr>
            <a:noAutofit/>
          </a:bodyPr>
          <a:lstStyle/>
          <a:p>
            <a:r>
              <a:rPr lang="ru-RU" sz="3600" dirty="0"/>
              <a:t>2. Дерево </a:t>
            </a:r>
            <a:r>
              <a:rPr lang="ru-RU" sz="3600" b="1" dirty="0"/>
              <a:t>линейными списками </a:t>
            </a:r>
            <a:r>
              <a:rPr lang="ru-RU" sz="3600" dirty="0"/>
              <a:t>потомков (1/2)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429769" y="1465897"/>
            <a:ext cx="3978734" cy="832104"/>
          </a:xfrm>
        </p:spPr>
        <p:txBody>
          <a:bodyPr>
            <a:normAutofit/>
          </a:bodyPr>
          <a:lstStyle/>
          <a:p>
            <a:r>
              <a:rPr lang="ru-RU" b="0" dirty="0"/>
              <a:t>Пусть требуется представить в памяти дерево: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2777" y="310261"/>
            <a:ext cx="2991183" cy="2189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429769" y="2391532"/>
            <a:ext cx="2542031" cy="4247012"/>
          </a:xfrm>
        </p:spPr>
        <p:txBody>
          <a:bodyPr>
            <a:normAutofit fontScale="92500" lnSpcReduction="10000"/>
          </a:bodyPr>
          <a:lstStyle/>
          <a:p>
            <a:pPr marL="182563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head</a:t>
            </a:r>
            <a:r>
              <a:rPr lang="ru-RU" b="0" dirty="0"/>
              <a:t> – массив родителей, содержит ссылки на списки сыновей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ru-RU" dirty="0"/>
              <a:t>Индексы</a:t>
            </a:r>
            <a:r>
              <a:rPr lang="ru-RU" b="0" dirty="0"/>
              <a:t> – это метки узлов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dirty="0"/>
              <a:t>nil</a:t>
            </a:r>
            <a:r>
              <a:rPr lang="en-US" b="0" dirty="0"/>
              <a:t> – </a:t>
            </a:r>
            <a:r>
              <a:rPr lang="ru-RU" b="0" dirty="0"/>
              <a:t>признак отсутствия потомков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ru-RU" b="0" dirty="0"/>
              <a:t>Первый узел в списке потомков – это «левый </a:t>
            </a:r>
            <a:r>
              <a:rPr lang="ru-RU" b="0" dirty="0" smtClean="0"/>
              <a:t>потомок».</a:t>
            </a:r>
            <a:endParaRPr lang="ru-RU" b="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1800" y="2684140"/>
            <a:ext cx="5856034" cy="3917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394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Дерево линейными списками сыновей (2/2)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1923" y="2212376"/>
            <a:ext cx="5200153" cy="317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47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3. Массивы «левых </a:t>
            </a:r>
            <a:r>
              <a:rPr lang="ru-RU" dirty="0" smtClean="0"/>
              <a:t>потомков» </a:t>
            </a:r>
            <a:r>
              <a:rPr lang="ru-RU" dirty="0"/>
              <a:t>и «правых братьев» (1/2)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35419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А. Реализация на </a:t>
            </a:r>
            <a:r>
              <a:rPr lang="ru-RU" b="1" dirty="0"/>
              <a:t>курсоре</a:t>
            </a:r>
            <a:r>
              <a:rPr lang="ru-RU" dirty="0"/>
              <a:t> – структуре на основе массива индексов (ссылок) на другие элементы этого или другого массива</a:t>
            </a:r>
          </a:p>
          <a:p>
            <a:pPr marL="0" indent="0">
              <a:buNone/>
            </a:pPr>
            <a:r>
              <a:rPr lang="ru-RU" dirty="0"/>
              <a:t>2. «Левые </a:t>
            </a:r>
            <a:r>
              <a:rPr lang="ru-RU" dirty="0" smtClean="0"/>
              <a:t>потомки» </a:t>
            </a:r>
            <a:r>
              <a:rPr lang="ru-RU" dirty="0"/>
              <a:t>с указателями на своих правых братьев: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628650" y="1673352"/>
            <a:ext cx="3886200" cy="4014216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1. Родители с указателями на своих правых братьев: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3415" y="5356669"/>
            <a:ext cx="4211435" cy="6617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5812" y="5330255"/>
            <a:ext cx="4150519" cy="850106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722376" y="6018466"/>
            <a:ext cx="4434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722376" y="5750593"/>
            <a:ext cx="0" cy="267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5157216" y="5750593"/>
            <a:ext cx="0" cy="267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350" y="2021587"/>
            <a:ext cx="3907917" cy="1648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530352" y="6263640"/>
            <a:ext cx="655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Самостоятельно реализуйте само дерево и вставку новых узлов!</a:t>
            </a:r>
          </a:p>
        </p:txBody>
      </p:sp>
    </p:spTree>
    <p:extLst>
      <p:ext uri="{BB962C8B-B14F-4D97-AF65-F5344CB8AC3E}">
        <p14:creationId xmlns:p14="http://schemas.microsoft.com/office/powerpoint/2010/main" val="959428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3. Массивы «левых </a:t>
            </a:r>
            <a:r>
              <a:rPr lang="ru-RU" dirty="0" smtClean="0"/>
              <a:t>потомков» </a:t>
            </a:r>
            <a:r>
              <a:rPr lang="ru-RU" dirty="0"/>
              <a:t>и «правых братьев» (2/2)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Б. Реализация на </a:t>
            </a:r>
            <a:r>
              <a:rPr lang="ru-RU" b="1" dirty="0"/>
              <a:t>таблице</a:t>
            </a:r>
            <a:r>
              <a:rPr lang="ru-RU" dirty="0"/>
              <a:t>:                  →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7864" y="2585498"/>
            <a:ext cx="2277618" cy="2277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3602" y="2720944"/>
            <a:ext cx="4000299" cy="21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5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990" y="68516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 дерева </a:t>
            </a:r>
            <a:r>
              <a:rPr lang="ru-RU" b="1" dirty="0"/>
              <a:t>на таблице </a:t>
            </a:r>
            <a:r>
              <a:rPr lang="ru-RU" dirty="0"/>
              <a:t>«левых </a:t>
            </a:r>
            <a:r>
              <a:rPr lang="ru-RU" dirty="0" smtClean="0"/>
              <a:t>потомков» </a:t>
            </a:r>
            <a:r>
              <a:rPr lang="ru-RU" dirty="0"/>
              <a:t>и «правых братьев»: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99144" y="2446864"/>
            <a:ext cx="4834393" cy="31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4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4AA786F-662A-4B7C-BBEB-81BC6C30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177125"/>
          </a:xfrm>
        </p:spPr>
        <p:txBody>
          <a:bodyPr/>
          <a:lstStyle/>
          <a:p>
            <a:r>
              <a:rPr lang="ru-RU" dirty="0"/>
              <a:t>Псевдокод РК-поиска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E196EA7-335F-4223-9608-800A7E055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967" y="1629805"/>
            <a:ext cx="3868340" cy="823912"/>
          </a:xfrm>
        </p:spPr>
        <p:txBody>
          <a:bodyPr/>
          <a:lstStyle/>
          <a:p>
            <a:pPr algn="ctr"/>
            <a:r>
              <a:rPr lang="ru-RU" dirty="0"/>
              <a:t>Поиск одиночного образца: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B6A4236-80BF-44AB-838B-EC505FCB3D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459" y="2616365"/>
            <a:ext cx="4262642" cy="1625270"/>
          </a:xfrm>
          <a:prstGeom prst="rect">
            <a:avLst/>
          </a:prstGeo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5354FF80-6775-4117-8FA4-B994AD037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01640" y="3343242"/>
            <a:ext cx="3887391" cy="823912"/>
          </a:xfrm>
        </p:spPr>
        <p:txBody>
          <a:bodyPr/>
          <a:lstStyle/>
          <a:p>
            <a:pPr algn="ctr"/>
            <a:r>
              <a:rPr lang="ru-RU" dirty="0"/>
              <a:t>Поиск множества образцов: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F0C02182-1392-416E-86F4-F2D91A5576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98292" y="4254707"/>
            <a:ext cx="4917058" cy="2055551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2B2C90-DE93-4819-8E4A-38D67339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3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049EB-6E7B-4C9B-9779-EEA054EB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185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Проблема 1 – ложное совпадение хешей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0AE449-43E7-4080-AB83-C63F969C8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1836" y="1634835"/>
            <a:ext cx="4509656" cy="485803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Между двумя строками (частью текста и образцом) может произойти </a:t>
            </a:r>
            <a:r>
              <a:rPr lang="ru-RU" b="1" dirty="0"/>
              <a:t>коллизия</a:t>
            </a:r>
            <a:r>
              <a:rPr lang="ru-RU" dirty="0"/>
              <a:t> — совпадение их хешей</a:t>
            </a:r>
          </a:p>
          <a:p>
            <a:pPr>
              <a:spcBef>
                <a:spcPts val="600"/>
              </a:spcBef>
            </a:pPr>
            <a:r>
              <a:rPr lang="ru-RU" dirty="0"/>
              <a:t>Тогда необходимо </a:t>
            </a:r>
            <a:r>
              <a:rPr lang="ru-RU" b="1" dirty="0"/>
              <a:t>посимвольно проверять совпадение</a:t>
            </a:r>
            <a:r>
              <a:rPr lang="ru-RU" dirty="0"/>
              <a:t> самих строк → много времени, если строки имеют </a:t>
            </a:r>
            <a:r>
              <a:rPr lang="ru-RU" dirty="0" err="1"/>
              <a:t>большУю</a:t>
            </a:r>
            <a:r>
              <a:rPr lang="ru-RU" dirty="0"/>
              <a:t> длину </a:t>
            </a:r>
          </a:p>
          <a:p>
            <a:pPr>
              <a:spcBef>
                <a:spcPts val="600"/>
              </a:spcBef>
            </a:pPr>
            <a:r>
              <a:rPr lang="ru-RU" dirty="0"/>
              <a:t>Проверка не нужна, если ложные срабатывания </a:t>
            </a:r>
            <a:r>
              <a:rPr lang="ru-RU" b="1" dirty="0"/>
              <a:t>допустимы</a:t>
            </a:r>
            <a:r>
              <a:rPr lang="ru-RU" dirty="0"/>
              <a:t> → в среднем время поиска </a:t>
            </a:r>
            <a:r>
              <a:rPr lang="ru-RU" b="1" dirty="0"/>
              <a:t>О(</a:t>
            </a:r>
            <a:r>
              <a:rPr lang="en-US" b="1" dirty="0"/>
              <a:t>n</a:t>
            </a:r>
            <a:r>
              <a:rPr lang="ru-RU" b="1" dirty="0"/>
              <a:t>)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«Алгоритм хорош настолько, насколько хороша его хеш-функция»:</a:t>
            </a:r>
          </a:p>
          <a:p>
            <a:pPr>
              <a:spcBef>
                <a:spcPts val="600"/>
              </a:spcBef>
            </a:pPr>
            <a:r>
              <a:rPr lang="ru-RU" dirty="0"/>
              <a:t>При использовании достаточно </a:t>
            </a:r>
            <a:r>
              <a:rPr lang="ru-RU" b="1" dirty="0"/>
              <a:t>хороших хеш-функций </a:t>
            </a:r>
            <a:r>
              <a:rPr lang="ru-RU" dirty="0"/>
              <a:t>коллизии случаются крайне редко (в среднем до </a:t>
            </a:r>
            <a:r>
              <a:rPr lang="ru-RU" b="1" dirty="0"/>
              <a:t>О(</a:t>
            </a:r>
            <a:r>
              <a:rPr lang="en-US" b="1" dirty="0"/>
              <a:t>n</a:t>
            </a:r>
            <a:r>
              <a:rPr lang="ru-RU" b="1" dirty="0"/>
              <a:t>)</a:t>
            </a:r>
            <a:r>
              <a:rPr lang="ru-RU" dirty="0"/>
              <a:t>).  →</a:t>
            </a:r>
          </a:p>
        </p:txBody>
      </p:sp>
      <p:pic>
        <p:nvPicPr>
          <p:cNvPr id="8" name="Объект 5">
            <a:extLst>
              <a:ext uri="{FF2B5EF4-FFF2-40B4-BE49-F238E27FC236}">
                <a16:creationId xmlns:a16="http://schemas.microsoft.com/office/drawing/2014/main" id="{9B398240-3A07-4A8B-8118-97A7DE2D60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508" y="2166703"/>
            <a:ext cx="3886200" cy="2874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283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09"/>
    </mc:Choice>
    <mc:Fallback xmlns="">
      <p:transition spd="slow" advTm="47409"/>
    </mc:Fallback>
  </mc:AlternateContent>
  <p:extLst>
    <p:ext uri="{3A86A75C-4F4B-4683-9AE1-C65F6400EC91}">
      <p14:laserTraceLst xmlns:p14="http://schemas.microsoft.com/office/powerpoint/2010/main">
        <p14:tracePtLst>
          <p14:tracePt t="993" x="8616950" y="2319338"/>
          <p14:tracePt t="1004" x="8259763" y="2166938"/>
          <p14:tracePt t="1015" x="7818438" y="1989138"/>
          <p14:tracePt t="1027" x="7324725" y="1827213"/>
          <p14:tracePt t="1038" x="6799263" y="1614488"/>
          <p14:tracePt t="1050" x="6221413" y="1419225"/>
          <p14:tracePt t="1060" x="5616575" y="1249363"/>
          <p14:tracePt t="1072" x="5073650" y="1104900"/>
          <p14:tracePt t="1083" x="4605338" y="960438"/>
          <p14:tracePt t="1094" x="4224338" y="808038"/>
          <p14:tracePt t="1105" x="3892550" y="663575"/>
          <p14:tracePt t="1117" x="3636963" y="509588"/>
          <p14:tracePt t="1128" x="3390900" y="374650"/>
          <p14:tracePt t="1139" x="3170238" y="263525"/>
          <p14:tracePt t="1151" x="2982913" y="177800"/>
          <p14:tracePt t="1162" x="2820988" y="111125"/>
          <p14:tracePt t="1173" x="2701925" y="68263"/>
          <p14:tracePt t="1184" x="2600325" y="33338"/>
          <p14:tracePt t="1195" x="2498725" y="7938"/>
          <p14:tracePt t="13931" x="2166938" y="458788"/>
          <p14:tracePt t="13942" x="2192338" y="585788"/>
          <p14:tracePt t="13953" x="2209800" y="671513"/>
          <p14:tracePt t="13964" x="2235200" y="739775"/>
          <p14:tracePt t="13975" x="2252663" y="781050"/>
          <p14:tracePt t="13987" x="2260600" y="815975"/>
          <p14:tracePt t="13998" x="2278063" y="841375"/>
          <p14:tracePt t="14009" x="2293938" y="874713"/>
          <p14:tracePt t="14020" x="2303463" y="892175"/>
          <p14:tracePt t="14040" x="2311400" y="925513"/>
          <p14:tracePt t="14043" x="2311400" y="942975"/>
          <p14:tracePt t="14054" x="2319338" y="977900"/>
          <p14:tracePt t="14065" x="2328863" y="993775"/>
          <p14:tracePt t="14077" x="2336800" y="1019175"/>
          <p14:tracePt t="14089" x="2336800" y="1036638"/>
          <p14:tracePt t="14099" x="2344738" y="1079500"/>
          <p14:tracePt t="14110" x="2354263" y="1104900"/>
          <p14:tracePt t="14122" x="2354263" y="1112838"/>
          <p14:tracePt t="14133" x="2362200" y="1130300"/>
          <p14:tracePt t="14144" x="2362200" y="1138238"/>
          <p14:tracePt t="14155" x="2362200" y="1147763"/>
          <p14:tracePt t="14178" x="2362200" y="1155700"/>
          <p14:tracePt t="14189" x="2362200" y="1163638"/>
          <p14:tracePt t="14200" x="2371725" y="1181100"/>
          <p14:tracePt t="14212" x="2387600" y="1216025"/>
          <p14:tracePt t="14223" x="2422525" y="1257300"/>
          <p14:tracePt t="14234" x="2481263" y="1317625"/>
          <p14:tracePt t="14245" x="2541588" y="1376363"/>
          <p14:tracePt t="14257" x="2608263" y="1393825"/>
          <p14:tracePt t="14268" x="2711450" y="1427163"/>
          <p14:tracePt t="14279" x="2820988" y="1462088"/>
          <p14:tracePt t="14291" x="2940050" y="1495425"/>
          <p14:tracePt t="14302" x="3067050" y="1538288"/>
          <p14:tracePt t="14313" x="3228975" y="1571625"/>
          <p14:tracePt t="14324" x="3433763" y="1614488"/>
          <p14:tracePt t="14335" x="3713163" y="1682750"/>
          <p14:tracePt t="14347" x="4087813" y="1793875"/>
          <p14:tracePt t="14358" x="4521200" y="1928813"/>
          <p14:tracePt t="14369" x="4954588" y="2047875"/>
          <p14:tracePt t="14380" x="5302250" y="2159000"/>
          <p14:tracePt t="14392" x="5507038" y="2217738"/>
          <p14:tracePt t="14403" x="5608638" y="2252663"/>
          <p14:tracePt t="14414" x="5616575" y="2252663"/>
          <p14:tracePt t="14425" x="5626100" y="2260600"/>
          <p14:tracePt t="14437" x="5634038" y="2268538"/>
          <p14:tracePt t="14448" x="5651500" y="2278063"/>
          <p14:tracePt t="14459" x="5676900" y="2303463"/>
          <p14:tracePt t="14471" x="5694363" y="2311400"/>
          <p14:tracePt t="14482" x="5735638" y="2319338"/>
          <p14:tracePt t="14493" x="5813425" y="2328863"/>
          <p14:tracePt t="14505" x="5889625" y="2336800"/>
          <p14:tracePt t="14515" x="5957888" y="2354263"/>
          <p14:tracePt t="14527" x="6016625" y="2362200"/>
          <p14:tracePt t="14538" x="6076950" y="2371725"/>
          <p14:tracePt t="14549" x="6143625" y="2387600"/>
          <p14:tracePt t="14773" x="6153150" y="2387600"/>
          <p14:tracePt t="16563" x="6153150" y="2397125"/>
          <p14:tracePt t="16574" x="6143625" y="2397125"/>
          <p14:tracePt t="16586" x="6118225" y="2405063"/>
          <p14:tracePt t="16608" x="6076950" y="2430463"/>
          <p14:tracePt t="16619" x="6016625" y="2438400"/>
          <p14:tracePt t="16630" x="5957888" y="2455863"/>
          <p14:tracePt t="16642" x="5922963" y="2455863"/>
          <p14:tracePt t="16653" x="5880100" y="2455863"/>
          <p14:tracePt t="16664" x="5803900" y="2473325"/>
          <p14:tracePt t="16675" x="5719763" y="2481263"/>
          <p14:tracePt t="16687" x="5616575" y="2498725"/>
          <p14:tracePt t="16698" x="5514975" y="2524125"/>
          <p14:tracePt t="16709" x="5405438" y="2532063"/>
          <p14:tracePt t="16721" x="5276850" y="2557463"/>
          <p14:tracePt t="16743" x="5132388" y="2592388"/>
          <p14:tracePt t="16754" x="5005388" y="2617788"/>
          <p14:tracePt t="16765" x="4860925" y="2643188"/>
          <p14:tracePt t="16777" x="4673600" y="2686050"/>
          <p14:tracePt t="16788" x="4564063" y="2701925"/>
          <p14:tracePt t="16799" x="4460875" y="2719388"/>
          <p14:tracePt t="16810" x="4384675" y="2727325"/>
          <p14:tracePt t="16822" x="4325938" y="2736850"/>
          <p14:tracePt t="16833" x="4275138" y="2736850"/>
          <p14:tracePt t="16844" x="4214813" y="2736850"/>
          <p14:tracePt t="16855" x="4156075" y="2736850"/>
          <p14:tracePt t="16867" x="4087813" y="2736850"/>
          <p14:tracePt t="16878" x="4027488" y="2736850"/>
          <p14:tracePt t="16889" x="3968750" y="2736850"/>
          <p14:tracePt t="16900" x="3908425" y="2736850"/>
          <p14:tracePt t="16912" x="3867150" y="2744788"/>
          <p14:tracePt t="16923" x="3849688" y="2744788"/>
          <p14:tracePt t="16934" x="3841750" y="2752725"/>
          <p14:tracePt t="16945" x="3832225" y="2752725"/>
          <p14:tracePt t="16957" x="3816350" y="2752725"/>
          <p14:tracePt t="16968" x="3806825" y="2762250"/>
          <p14:tracePt t="16979" x="3790950" y="2762250"/>
          <p14:tracePt t="16990" x="3773488" y="2762250"/>
          <p14:tracePt t="17169" x="3781425" y="2762250"/>
          <p14:tracePt t="17171" x="3798888" y="2762250"/>
          <p14:tracePt t="17193" x="3832225" y="2762250"/>
          <p14:tracePt t="17215" x="3867150" y="2770188"/>
          <p14:tracePt t="17227" x="3883025" y="2778125"/>
          <p14:tracePt t="17238" x="3943350" y="2787650"/>
          <p14:tracePt t="17249" x="4019550" y="2795588"/>
          <p14:tracePt t="17260" x="4087813" y="2805113"/>
          <p14:tracePt t="17272" x="4171950" y="2813050"/>
          <p14:tracePt t="17283" x="4275138" y="2813050"/>
          <p14:tracePt t="17294" x="4384675" y="2830513"/>
          <p14:tracePt t="17306" x="4503738" y="2838450"/>
          <p14:tracePt t="17317" x="4630738" y="2846388"/>
          <p14:tracePt t="17328" x="4767263" y="2846388"/>
          <p14:tracePt t="17339" x="4929188" y="2863850"/>
          <p14:tracePt t="17351" x="5099050" y="2871788"/>
          <p14:tracePt t="17362" x="5260975" y="2871788"/>
          <p14:tracePt t="17373" x="5430838" y="2871788"/>
          <p14:tracePt t="17384" x="5583238" y="2871788"/>
          <p14:tracePt t="17395" x="5735638" y="2871788"/>
          <p14:tracePt t="17407" x="5880100" y="2871788"/>
          <p14:tracePt t="17419" x="6016625" y="2871788"/>
          <p14:tracePt t="17429" x="6143625" y="2871788"/>
          <p14:tracePt t="17440" x="6229350" y="2871788"/>
          <p14:tracePt t="17452" x="6313488" y="2889250"/>
          <p14:tracePt t="17463" x="6399213" y="2889250"/>
          <p14:tracePt t="17474" x="6500813" y="2897188"/>
          <p14:tracePt t="17486" x="6602413" y="2906713"/>
          <p14:tracePt t="17497" x="6713538" y="2922588"/>
          <p14:tracePt t="17508" x="6832600" y="2922588"/>
          <p14:tracePt t="17519" x="6959600" y="2932113"/>
          <p14:tracePt t="17530" x="7070725" y="2932113"/>
          <p14:tracePt t="17542" x="7180263" y="2932113"/>
          <p14:tracePt t="17553" x="7299325" y="2932113"/>
          <p14:tracePt t="17564" x="7392988" y="2932113"/>
          <p14:tracePt t="17575" x="7469188" y="2932113"/>
          <p14:tracePt t="17587" x="7537450" y="2932113"/>
          <p14:tracePt t="17598" x="7597775" y="2932113"/>
          <p14:tracePt t="17609" x="7605713" y="2932113"/>
          <p14:tracePt t="17620" x="7613650" y="2932113"/>
          <p14:tracePt t="17632" x="7623175" y="2922588"/>
          <p14:tracePt t="17643" x="7631113" y="2922588"/>
          <p14:tracePt t="17654" x="7639050" y="2914650"/>
          <p14:tracePt t="17665" x="7666038" y="2914650"/>
          <p14:tracePt t="17677" x="7673975" y="2914650"/>
          <p14:tracePt t="17688" x="7699375" y="2914650"/>
          <p14:tracePt t="17699" x="7707313" y="2914650"/>
          <p14:tracePt t="17710" x="7724775" y="2914650"/>
          <p14:tracePt t="17722" x="7767638" y="2914650"/>
          <p14:tracePt t="17733" x="7810500" y="2914650"/>
          <p14:tracePt t="17744" x="7843838" y="2906713"/>
          <p14:tracePt t="17755" x="7869238" y="2897188"/>
          <p14:tracePt t="17767" x="7902575" y="2897188"/>
          <p14:tracePt t="17778" x="7945438" y="2889250"/>
          <p14:tracePt t="17800" x="7980363" y="2881313"/>
          <p14:tracePt t="17812" x="7988300" y="2881313"/>
          <p14:tracePt t="17823" x="7996238" y="2881313"/>
          <p14:tracePt t="17834" x="8013700" y="2871788"/>
          <p14:tracePt t="17845" x="8013700" y="2863850"/>
          <p14:tracePt t="17857" x="8021638" y="2863850"/>
          <p14:tracePt t="17869" x="8031163" y="2863850"/>
          <p14:tracePt t="17890" x="8056563" y="2855913"/>
          <p14:tracePt t="17902" x="8081963" y="2855913"/>
          <p14:tracePt t="17913" x="8099425" y="2846388"/>
          <p14:tracePt t="17924" x="8124825" y="2846388"/>
          <p14:tracePt t="17935" x="8150225" y="2838450"/>
          <p14:tracePt t="17958" x="8183563" y="2838450"/>
          <p14:tracePt t="17969" x="8201025" y="2838450"/>
          <p14:tracePt t="17980" x="8234363" y="2830513"/>
          <p14:tracePt t="17992" x="8277225" y="2830513"/>
          <p14:tracePt t="18003" x="8294688" y="2830513"/>
          <p14:tracePt t="18035" x="8310563" y="2820988"/>
          <p14:tracePt t="18373" x="8302625" y="2820988"/>
          <p14:tracePt t="18375" x="8277225" y="2846388"/>
          <p14:tracePt t="18385" x="8269288" y="2855913"/>
          <p14:tracePt t="18397" x="8234363" y="2863850"/>
          <p14:tracePt t="18408" x="8208963" y="2863850"/>
          <p14:tracePt t="18419" x="8132763" y="2881313"/>
          <p14:tracePt t="18430" x="7988300" y="2897188"/>
          <p14:tracePt t="18442" x="7750175" y="2932113"/>
          <p14:tracePt t="18453" x="7410450" y="2982913"/>
          <p14:tracePt t="18464" x="7027863" y="3033713"/>
          <p14:tracePt t="18475" x="6637338" y="3094038"/>
          <p14:tracePt t="18487" x="6246813" y="3152775"/>
          <p14:tracePt t="18498" x="5854700" y="3203575"/>
          <p14:tracePt t="18509" x="5532438" y="3221038"/>
          <p14:tracePt t="18520" x="5260975" y="3254375"/>
          <p14:tracePt t="18532" x="5013325" y="3289300"/>
          <p14:tracePt t="18543" x="4818063" y="3314700"/>
          <p14:tracePt t="18554" x="4630738" y="3340100"/>
          <p14:tracePt t="18565" x="4445000" y="3365500"/>
          <p14:tracePt t="18577" x="4257675" y="3382963"/>
          <p14:tracePt t="18588" x="4130675" y="3390900"/>
          <p14:tracePt t="18599" x="4019550" y="3398838"/>
          <p14:tracePt t="18610" x="3917950" y="3416300"/>
          <p14:tracePt t="18622" x="3841750" y="3416300"/>
          <p14:tracePt t="18633" x="3790950" y="3416300"/>
          <p14:tracePt t="18644" x="3738563" y="3416300"/>
          <p14:tracePt t="18655" x="3713163" y="3416300"/>
          <p14:tracePt t="18667" x="3679825" y="3416300"/>
          <p14:tracePt t="18678" x="3646488" y="3416300"/>
          <p14:tracePt t="18689" x="3594100" y="3416300"/>
          <p14:tracePt t="18701" x="3517900" y="3416300"/>
          <p14:tracePt t="18712" x="3449638" y="3416300"/>
          <p14:tracePt t="18723" x="3390900" y="3416300"/>
          <p14:tracePt t="18734" x="3348038" y="3416300"/>
          <p14:tracePt t="18745" x="3340100" y="3416300"/>
          <p14:tracePt t="18789" x="3340100" y="3398838"/>
          <p14:tracePt t="18791" x="3330575" y="3398838"/>
          <p14:tracePt t="18802" x="3314700" y="3390900"/>
          <p14:tracePt t="18813" x="3305175" y="3373438"/>
          <p14:tracePt t="18824" x="3297238" y="3365500"/>
          <p14:tracePt t="18835" x="3271838" y="3355975"/>
          <p14:tracePt t="18847" x="3221038" y="3314700"/>
          <p14:tracePt t="18858" x="3178175" y="3297238"/>
          <p14:tracePt t="18869" x="3127375" y="3254375"/>
          <p14:tracePt t="18880" x="3094038" y="3228975"/>
          <p14:tracePt t="18892" x="3067050" y="3221038"/>
          <p14:tracePt t="18992" x="3076575" y="3211513"/>
          <p14:tracePt t="19004" x="3094038" y="3211513"/>
          <p14:tracePt t="19015" x="3101975" y="3211513"/>
          <p14:tracePt t="19028" x="3135313" y="3211513"/>
          <p14:tracePt t="19038" x="3152775" y="3211513"/>
          <p14:tracePt t="19049" x="3178175" y="3211513"/>
          <p14:tracePt t="19060" x="3246438" y="3211513"/>
          <p14:tracePt t="19072" x="3355975" y="3211513"/>
          <p14:tracePt t="19083" x="3502025" y="3211513"/>
          <p14:tracePt t="19094" x="3671888" y="3211513"/>
          <p14:tracePt t="19105" x="3875088" y="3211513"/>
          <p14:tracePt t="19118" x="4052888" y="3211513"/>
          <p14:tracePt t="19128" x="4206875" y="3211513"/>
          <p14:tracePt t="19139" x="4333875" y="3211513"/>
          <p14:tracePt t="19151" x="4445000" y="3211513"/>
          <p14:tracePt t="19162" x="4546600" y="3211513"/>
          <p14:tracePt t="19173" x="4614863" y="3211513"/>
          <p14:tracePt t="19184" x="4699000" y="3211513"/>
          <p14:tracePt t="19195" x="4784725" y="3211513"/>
          <p14:tracePt t="19207" x="4860925" y="3211513"/>
          <p14:tracePt t="19218" x="4929188" y="3211513"/>
          <p14:tracePt t="19229" x="4987925" y="3211513"/>
          <p14:tracePt t="19240" x="5030788" y="3211513"/>
          <p14:tracePt t="19252" x="5064125" y="3211513"/>
          <p14:tracePt t="19318" x="5073650" y="3211513"/>
          <p14:tracePt t="19320" x="5081588" y="3211513"/>
          <p14:tracePt t="19330" x="5091113" y="3211513"/>
          <p14:tracePt t="19353" x="5099050" y="3211513"/>
          <p14:tracePt t="19364" x="5106988" y="3211513"/>
          <p14:tracePt t="19522" x="5132388" y="3211513"/>
          <p14:tracePt t="19544" x="5175250" y="3211513"/>
          <p14:tracePt t="19555" x="5183188" y="3211513"/>
          <p14:tracePt t="19567" x="5218113" y="3211513"/>
          <p14:tracePt t="19578" x="5243513" y="3211513"/>
          <p14:tracePt t="19589" x="5294313" y="3211513"/>
          <p14:tracePt t="19600" x="5395913" y="3211513"/>
          <p14:tracePt t="19612" x="5507038" y="3195638"/>
          <p14:tracePt t="19623" x="5634038" y="3195638"/>
          <p14:tracePt t="19634" x="5761038" y="3195638"/>
          <p14:tracePt t="19645" x="5889625" y="3195638"/>
          <p14:tracePt t="19657" x="5983288" y="3195638"/>
          <p14:tracePt t="19668" x="6042025" y="3195638"/>
          <p14:tracePt t="19679" x="6049963" y="3195638"/>
          <p14:tracePt t="19691" x="6059488" y="3195638"/>
          <p14:tracePt t="19713" x="6067425" y="3195638"/>
          <p14:tracePt t="19724" x="6084888" y="3195638"/>
          <p14:tracePt t="19736" x="6143625" y="3195638"/>
          <p14:tracePt t="19747" x="6203950" y="3203575"/>
          <p14:tracePt t="19758" x="6262688" y="3203575"/>
          <p14:tracePt t="19769" x="6313488" y="3203575"/>
          <p14:tracePt t="19780" x="6330950" y="3203575"/>
          <p14:tracePt t="19792" x="6338888" y="3203575"/>
          <p14:tracePt t="20624" x="6348413" y="3221038"/>
          <p14:tracePt t="20624" x="6356350" y="3228975"/>
          <p14:tracePt t="20636" x="6365875" y="3238500"/>
          <p14:tracePt t="20647" x="6391275" y="3289300"/>
          <p14:tracePt t="20658" x="6399213" y="3289300"/>
          <p14:tracePt t="20669" x="6424613" y="3305175"/>
          <p14:tracePt t="20680" x="6500813" y="3373438"/>
          <p14:tracePt t="20692" x="6619875" y="3459163"/>
          <p14:tracePt t="20703" x="6781800" y="3560763"/>
          <p14:tracePt t="20725" x="6943725" y="3646488"/>
          <p14:tracePt t="20737" x="7061200" y="3705225"/>
          <p14:tracePt t="20770" x="7035800" y="3705225"/>
          <p14:tracePt t="20782" x="7019925" y="3697288"/>
          <p14:tracePt t="20793" x="6985000" y="3679825"/>
          <p14:tracePt t="20804" x="6977063" y="3679825"/>
          <p14:tracePt t="20960" x="6959600" y="3654425"/>
          <p14:tracePt t="21062" x="6959600" y="3646488"/>
          <p14:tracePt t="21074" x="6959600" y="3636963"/>
          <p14:tracePt t="21085" x="6959600" y="3629025"/>
          <p14:tracePt t="21097" x="6951663" y="3629025"/>
          <p14:tracePt t="21108" x="6951663" y="3619500"/>
          <p14:tracePt t="21422" x="6943725" y="3611563"/>
          <p14:tracePt t="21456" x="6934200" y="3611563"/>
          <p14:tracePt t="21457" x="6926263" y="3611563"/>
          <p14:tracePt t="21468" x="6916738" y="3611563"/>
          <p14:tracePt t="21479" x="6891338" y="3611563"/>
          <p14:tracePt t="21490" x="6865938" y="3611563"/>
          <p14:tracePt t="21502" x="6815138" y="3611563"/>
          <p14:tracePt t="21513" x="6713538" y="3611563"/>
          <p14:tracePt t="21524" x="6561138" y="3611563"/>
          <p14:tracePt t="21535" x="6323013" y="3594100"/>
          <p14:tracePt t="21547" x="6024563" y="3586163"/>
          <p14:tracePt t="21558" x="5668963" y="3543300"/>
          <p14:tracePt t="21569" x="5319713" y="3527425"/>
          <p14:tracePt t="21580" x="4903788" y="3492500"/>
          <p14:tracePt t="21592" x="4460875" y="3449638"/>
          <p14:tracePt t="21603" x="4019550" y="3416300"/>
          <p14:tracePt t="21614" x="3586163" y="3398838"/>
          <p14:tracePt t="21625" x="3211513" y="3398838"/>
          <p14:tracePt t="21637" x="2889250" y="3398838"/>
          <p14:tracePt t="21649" x="2600325" y="3398838"/>
          <p14:tracePt t="21659" x="2371725" y="3398838"/>
          <p14:tracePt t="21670" x="2192338" y="3398838"/>
          <p14:tracePt t="21682" x="2022475" y="3398838"/>
          <p14:tracePt t="21693" x="1878013" y="3398838"/>
          <p14:tracePt t="21706" x="1766888" y="3398838"/>
          <p14:tracePt t="21715" x="1665288" y="3398838"/>
          <p14:tracePt t="21727" x="1606550" y="3408363"/>
          <p14:tracePt t="21738" x="1571625" y="3416300"/>
          <p14:tracePt t="21749" x="1555750" y="3424238"/>
          <p14:tracePt t="21772" x="1546225" y="3433763"/>
          <p14:tracePt t="21783" x="1538288" y="3433763"/>
          <p14:tracePt t="21804" x="1538288" y="3441700"/>
          <p14:tracePt t="21827" x="1538288" y="3449638"/>
          <p14:tracePt t="21918" x="1546225" y="3449638"/>
          <p14:tracePt t="21940" x="1563688" y="3449638"/>
          <p14:tracePt t="21952" x="1571625" y="3449638"/>
          <p14:tracePt t="21963" x="1606550" y="3449638"/>
          <p14:tracePt t="21974" x="1639888" y="3449638"/>
          <p14:tracePt t="21985" x="1690688" y="3449638"/>
          <p14:tracePt t="21997" x="1793875" y="3449638"/>
          <p14:tracePt t="22008" x="1928813" y="3449638"/>
          <p14:tracePt t="22019" x="2090738" y="3449638"/>
          <p14:tracePt t="22031" x="2243138" y="3449638"/>
          <p14:tracePt t="22050" x="2379663" y="3449638"/>
          <p14:tracePt t="22053" x="2524125" y="3449638"/>
          <p14:tracePt t="22065" x="2633663" y="3449638"/>
          <p14:tracePt t="22075" x="2744788" y="3449638"/>
          <p14:tracePt t="22087" x="2863850" y="3449638"/>
          <p14:tracePt t="22098" x="2990850" y="3449638"/>
          <p14:tracePt t="22109" x="3127375" y="3449638"/>
          <p14:tracePt t="22120" x="3254375" y="3449638"/>
          <p14:tracePt t="22132" x="3424238" y="3449638"/>
          <p14:tracePt t="22143" x="3687763" y="3449638"/>
          <p14:tracePt t="22154" x="3925888" y="3449638"/>
          <p14:tracePt t="22165" x="4138613" y="3433763"/>
          <p14:tracePt t="22177" x="4265613" y="3398838"/>
          <p14:tracePt t="22188" x="4359275" y="3373438"/>
          <p14:tracePt t="22199" x="4368800" y="3365500"/>
          <p14:tracePt t="22210" x="4376738" y="3365500"/>
          <p14:tracePt t="22222" x="4384675" y="3365500"/>
          <p14:tracePt t="22233" x="4410075" y="3365500"/>
          <p14:tracePt t="22244" x="4435475" y="3365500"/>
          <p14:tracePt t="22255" x="4486275" y="3365500"/>
          <p14:tracePt t="22267" x="4521200" y="3365500"/>
          <p14:tracePt t="22278" x="4564063" y="3365500"/>
          <p14:tracePt t="22289" x="4605338" y="3365500"/>
          <p14:tracePt t="22300" x="4665663" y="3365500"/>
          <p14:tracePt t="22312" x="4708525" y="3365500"/>
          <p14:tracePt t="22323" x="4749800" y="3365500"/>
          <p14:tracePt t="22335" x="4767263" y="3365500"/>
          <p14:tracePt t="22345" x="4784725" y="3365500"/>
          <p14:tracePt t="22357" x="4810125" y="3365500"/>
          <p14:tracePt t="22368" x="4852988" y="3365500"/>
          <p14:tracePt t="22379" x="4894263" y="3365500"/>
          <p14:tracePt t="22390" x="4954588" y="3365500"/>
          <p14:tracePt t="22402" x="4979988" y="3365500"/>
          <p14:tracePt t="22413" x="4997450" y="3365500"/>
          <p14:tracePt t="22491" x="5005388" y="3365500"/>
          <p14:tracePt t="22492" x="5022850" y="3365500"/>
          <p14:tracePt t="22514" x="5064125" y="3365500"/>
          <p14:tracePt t="22525" x="5073650" y="3365500"/>
          <p14:tracePt t="22537" x="5116513" y="3365500"/>
          <p14:tracePt t="22548" x="5167313" y="3390900"/>
          <p14:tracePt t="22559" x="5183188" y="3398838"/>
          <p14:tracePt t="22580" x="5183188" y="3408363"/>
          <p14:tracePt t="22593" x="5183188" y="3416300"/>
          <p14:tracePt t="22659" x="5183188" y="3424238"/>
          <p14:tracePt t="22704" x="5175250" y="3433763"/>
          <p14:tracePt t="22761" x="5167313" y="3441700"/>
          <p14:tracePt t="22772" x="5157788" y="3449638"/>
          <p14:tracePt t="22783" x="5149850" y="3449638"/>
          <p14:tracePt t="22805" x="5149850" y="3459163"/>
          <p14:tracePt t="22807" x="5141913" y="3467100"/>
          <p14:tracePt t="22818" x="5132388" y="3475038"/>
          <p14:tracePt t="22840" x="5124450" y="3475038"/>
          <p14:tracePt t="22852" x="5116513" y="3475038"/>
          <p14:tracePt t="22863" x="5106988" y="3475038"/>
          <p14:tracePt t="23582" x="5099050" y="3475038"/>
          <p14:tracePt t="23628" x="5106988" y="3475038"/>
          <p14:tracePt t="23639" x="5116513" y="3475038"/>
          <p14:tracePt t="23650" x="5124450" y="3475038"/>
          <p14:tracePt t="23662" x="5132388" y="3492500"/>
          <p14:tracePt t="23673" x="5157788" y="3492500"/>
          <p14:tracePt t="23684" x="5208588" y="3502025"/>
          <p14:tracePt t="23695" x="5243513" y="3502025"/>
          <p14:tracePt t="23707" x="5286375" y="3502025"/>
          <p14:tracePt t="23718" x="5353050" y="3502025"/>
          <p14:tracePt t="23730" x="5430838" y="3502025"/>
          <p14:tracePt t="23740" x="5514975" y="3502025"/>
          <p14:tracePt t="23752" x="5583238" y="3502025"/>
          <p14:tracePt t="23763" x="5659438" y="3502025"/>
          <p14:tracePt t="23774" x="5727700" y="3502025"/>
          <p14:tracePt t="23785" x="5803900" y="3502025"/>
          <p14:tracePt t="23797" x="5872163" y="3502025"/>
          <p14:tracePt t="23808" x="5940425" y="3502025"/>
          <p14:tracePt t="23819" x="6024563" y="3502025"/>
          <p14:tracePt t="23830" x="6102350" y="3509963"/>
          <p14:tracePt t="23842" x="6186488" y="3535363"/>
          <p14:tracePt t="23853" x="6280150" y="3543300"/>
          <p14:tracePt t="23864" x="6373813" y="3568700"/>
          <p14:tracePt t="23875" x="6467475" y="3586163"/>
          <p14:tracePt t="23887" x="6535738" y="3603625"/>
          <p14:tracePt t="23898" x="6627813" y="3611563"/>
          <p14:tracePt t="23909" x="6713538" y="3619500"/>
          <p14:tracePt t="23921" x="6799263" y="3619500"/>
          <p14:tracePt t="23932" x="6900863" y="3619500"/>
          <p14:tracePt t="23943" x="6994525" y="3619500"/>
          <p14:tracePt t="23954" x="7104063" y="3619500"/>
          <p14:tracePt t="23965" x="7223125" y="3619500"/>
          <p14:tracePt t="23977" x="7350125" y="3619500"/>
          <p14:tracePt t="23988" x="7461250" y="3636963"/>
          <p14:tracePt t="23999" x="7562850" y="3646488"/>
          <p14:tracePt t="24010" x="7673975" y="3654425"/>
          <p14:tracePt t="24022" x="7793038" y="3671888"/>
          <p14:tracePt t="24033" x="7886700" y="3671888"/>
          <p14:tracePt t="24044" x="7980363" y="3679825"/>
          <p14:tracePt t="24055" x="8047038" y="3687763"/>
          <p14:tracePt t="24067" x="8124825" y="3687763"/>
          <p14:tracePt t="24078" x="8175625" y="3687763"/>
          <p14:tracePt t="24089" x="8234363" y="3687763"/>
          <p14:tracePt t="24100" x="8277225" y="3687763"/>
          <p14:tracePt t="24112" x="8310563" y="3687763"/>
          <p14:tracePt t="24123" x="8328025" y="3687763"/>
          <p14:tracePt t="24134" x="8345488" y="3687763"/>
          <p14:tracePt t="24146" x="8370888" y="3687763"/>
          <p14:tracePt t="24157" x="8396288" y="3687763"/>
          <p14:tracePt t="24168" x="8404225" y="3687763"/>
          <p14:tracePt t="24213" x="8396288" y="3687763"/>
          <p14:tracePt t="24224" x="8388350" y="3687763"/>
          <p14:tracePt t="24235" x="8378825" y="3687763"/>
          <p14:tracePt t="24247" x="8370888" y="3687763"/>
          <p14:tracePt t="24258" x="8345488" y="3687763"/>
          <p14:tracePt t="24269" x="8310563" y="3687763"/>
          <p14:tracePt t="24280" x="8243888" y="3687763"/>
          <p14:tracePt t="24292" x="8150225" y="3687763"/>
          <p14:tracePt t="24303" x="8047038" y="3687763"/>
          <p14:tracePt t="24314" x="7902575" y="3687763"/>
          <p14:tracePt t="24325" x="7732713" y="3687763"/>
          <p14:tracePt t="24337" x="7529513" y="3687763"/>
          <p14:tracePt t="24348" x="7273925" y="3687763"/>
          <p14:tracePt t="24359" x="7010400" y="3687763"/>
          <p14:tracePt t="24370" x="6688138" y="3687763"/>
          <p14:tracePt t="24382" x="6365875" y="3705225"/>
          <p14:tracePt t="24393" x="6042025" y="3722688"/>
          <p14:tracePt t="24404" x="5770563" y="3756025"/>
          <p14:tracePt t="24415" x="5524500" y="3798888"/>
          <p14:tracePt t="24427" x="5327650" y="3832225"/>
          <p14:tracePt t="24438" x="5167313" y="3857625"/>
          <p14:tracePt t="24449" x="5022850" y="3867150"/>
          <p14:tracePt t="24460" x="4868863" y="3867150"/>
          <p14:tracePt t="24472" x="4716463" y="3867150"/>
          <p14:tracePt t="24483" x="4564063" y="3867150"/>
          <p14:tracePt t="24494" x="4394200" y="3867150"/>
          <p14:tracePt t="24505" x="4232275" y="3867150"/>
          <p14:tracePt t="24517" x="4095750" y="3867150"/>
          <p14:tracePt t="24528" x="3986213" y="3867150"/>
          <p14:tracePt t="24539" x="3892550" y="3875088"/>
          <p14:tracePt t="24550" x="3824288" y="3883025"/>
          <p14:tracePt t="24563" x="3763963" y="3900488"/>
          <p14:tracePt t="24573" x="3722688" y="3900488"/>
          <p14:tracePt t="24584" x="3646488" y="3908425"/>
          <p14:tracePt t="24596" x="3560763" y="3908425"/>
          <p14:tracePt t="24607" x="3459163" y="3908425"/>
          <p14:tracePt t="24618" x="3365500" y="3908425"/>
          <p14:tracePt t="24630" x="3246438" y="3908425"/>
          <p14:tracePt t="24640" x="3160713" y="3908425"/>
          <p14:tracePt t="24652" x="3109913" y="3908425"/>
          <p14:tracePt t="24663" x="3101975" y="3908425"/>
          <p14:tracePt t="24674" x="3094038" y="3908425"/>
          <p14:tracePt t="24697" x="3084513" y="3908425"/>
          <p14:tracePt t="24708" x="3067050" y="3908425"/>
          <p14:tracePt t="24731" x="3033713" y="3908425"/>
          <p14:tracePt t="24742" x="2990850" y="3908425"/>
          <p14:tracePt t="24753" x="2974975" y="3908425"/>
          <p14:tracePt t="24764" x="2940050" y="3900488"/>
          <p14:tracePt t="24775" x="2922588" y="3900488"/>
          <p14:tracePt t="24831" x="2932113" y="3900488"/>
          <p14:tracePt t="24832" x="2940050" y="3900488"/>
          <p14:tracePt t="24843" x="2957513" y="3900488"/>
          <p14:tracePt t="24854" x="2965450" y="3900488"/>
          <p14:tracePt t="24865" x="2974975" y="3900488"/>
          <p14:tracePt t="24877" x="2990850" y="3900488"/>
          <p14:tracePt t="24888" x="3033713" y="3900488"/>
          <p14:tracePt t="24899" x="3059113" y="3900488"/>
          <p14:tracePt t="24910" x="3109913" y="3900488"/>
          <p14:tracePt t="24922" x="3186113" y="3900488"/>
          <p14:tracePt t="24933" x="3271838" y="3900488"/>
          <p14:tracePt t="24944" x="3398838" y="3900488"/>
          <p14:tracePt t="24955" x="3535363" y="3900488"/>
          <p14:tracePt t="24967" x="3687763" y="3900488"/>
          <p14:tracePt t="24979" x="3849688" y="3900488"/>
          <p14:tracePt t="24989" x="3968750" y="3900488"/>
          <p14:tracePt t="25000" x="4087813" y="3900488"/>
          <p14:tracePt t="25012" x="4156075" y="3900488"/>
          <p14:tracePt t="25046" x="4171950" y="3900488"/>
          <p14:tracePt t="25068" x="4181475" y="3892550"/>
          <p14:tracePt t="25079" x="4189413" y="3892550"/>
          <p14:tracePt t="25102" x="4197350" y="3892550"/>
          <p14:tracePt t="25113" x="4214813" y="3883025"/>
          <p14:tracePt t="26282" x="4232275" y="3883025"/>
          <p14:tracePt t="27103" x="4240213" y="3883025"/>
          <p14:tracePt t="27374" x="4240213" y="3892550"/>
          <p14:tracePt t="27375" x="4240213" y="3900488"/>
          <p14:tracePt t="27407" x="4240213" y="3908425"/>
          <p14:tracePt t="27408" x="4240213" y="3917950"/>
          <p14:tracePt t="27463" x="4240213" y="3925888"/>
          <p14:tracePt t="27487" x="4240213" y="3935413"/>
          <p14:tracePt t="27508" x="4240213" y="3943350"/>
          <p14:tracePt t="27531" x="4240213" y="3951288"/>
          <p14:tracePt t="27553" x="4240213" y="3960813"/>
          <p14:tracePt t="27554" x="4240213" y="3968750"/>
          <p14:tracePt t="27576" x="4240213" y="3976688"/>
          <p14:tracePt t="27587" x="4240213" y="3986213"/>
          <p14:tracePt t="27609" x="4240213" y="3994150"/>
          <p14:tracePt t="27632" x="4240213" y="4002088"/>
          <p14:tracePt t="27722" x="4240213" y="4011613"/>
          <p14:tracePt t="27834" x="4240213" y="4002088"/>
          <p14:tracePt t="27836" x="4257675" y="3994150"/>
          <p14:tracePt t="27847" x="4265613" y="3994150"/>
          <p14:tracePt t="27858" x="4275138" y="3994150"/>
          <p14:tracePt t="27869" x="4283075" y="3986213"/>
          <p14:tracePt t="27880" x="4291013" y="3976688"/>
          <p14:tracePt t="27892" x="4300538" y="3976688"/>
          <p14:tracePt t="27903" x="4300538" y="3968750"/>
          <p14:tracePt t="27914" x="4325938" y="3968750"/>
          <p14:tracePt t="27926" x="4351338" y="3960813"/>
          <p14:tracePt t="27937" x="4402138" y="3951288"/>
          <p14:tracePt t="27948" x="4427538" y="3943350"/>
          <p14:tracePt t="27960" x="4445000" y="3943350"/>
          <p14:tracePt t="27970" x="4452938" y="3943350"/>
          <p14:tracePt t="27982" x="4460875" y="3935413"/>
          <p14:tracePt t="27993" x="4460875" y="3925888"/>
          <p14:tracePt t="28004" x="4470400" y="3925888"/>
          <p14:tracePt t="28027" x="4478338" y="3925888"/>
          <p14:tracePt t="28043" x="4486275" y="3917950"/>
          <p14:tracePt t="28049" x="4521200" y="3900488"/>
          <p14:tracePt t="28061" x="4572000" y="3883025"/>
          <p14:tracePt t="28072" x="4630738" y="3867150"/>
          <p14:tracePt t="28083" x="4708525" y="3832225"/>
          <p14:tracePt t="28094" x="4784725" y="3790950"/>
          <p14:tracePt t="28105" x="4860925" y="3730625"/>
          <p14:tracePt t="28117" x="4919663" y="3679825"/>
          <p14:tracePt t="28128" x="4979988" y="3636963"/>
          <p14:tracePt t="28139" x="5030788" y="3611563"/>
          <p14:tracePt t="28150" x="5081588" y="3578225"/>
          <p14:tracePt t="28162" x="5091113" y="3578225"/>
          <p14:tracePt t="28173" x="5149850" y="3578225"/>
          <p14:tracePt t="28184" x="5175250" y="3578225"/>
          <p14:tracePt t="28195" x="5208588" y="3578225"/>
          <p14:tracePt t="28207" x="5235575" y="3578225"/>
          <p14:tracePt t="28218" x="5286375" y="3578225"/>
          <p14:tracePt t="28229" x="5311775" y="3586163"/>
          <p14:tracePt t="28240" x="5370513" y="3603625"/>
          <p14:tracePt t="28252" x="5413375" y="3611563"/>
          <p14:tracePt t="28263" x="5446713" y="3619500"/>
          <p14:tracePt t="28274" x="5489575" y="3629025"/>
          <p14:tracePt t="28285" x="5549900" y="3629025"/>
          <p14:tracePt t="28297" x="5608638" y="3636963"/>
          <p14:tracePt t="28308" x="5651500" y="3636963"/>
          <p14:tracePt t="28319" x="5684838" y="3636963"/>
          <p14:tracePt t="28330" x="5727700" y="3646488"/>
          <p14:tracePt t="28442" x="5735638" y="3654425"/>
          <p14:tracePt t="28443" x="5745163" y="3654425"/>
          <p14:tracePt t="28454" x="5745163" y="3662363"/>
          <p14:tracePt t="28465" x="5753100" y="3671888"/>
          <p14:tracePt t="28477" x="5761038" y="3679825"/>
          <p14:tracePt t="28488" x="5761038" y="3687763"/>
          <p14:tracePt t="28499" x="5761038" y="3697288"/>
          <p14:tracePt t="28510" x="5788025" y="3713163"/>
          <p14:tracePt t="28522" x="5813425" y="3738563"/>
          <p14:tracePt t="28533" x="5864225" y="3763963"/>
          <p14:tracePt t="28544" x="5880100" y="3781425"/>
          <p14:tracePt t="28555" x="5897563" y="3790950"/>
          <p14:tracePt t="28567" x="5905500" y="3798888"/>
          <p14:tracePt t="28588" x="5915025" y="3806825"/>
          <p14:tracePt t="28600" x="5932488" y="3806825"/>
          <p14:tracePt t="28612" x="5940425" y="3806825"/>
          <p14:tracePt t="28623" x="5983288" y="3806825"/>
          <p14:tracePt t="28634" x="5991225" y="3816350"/>
          <p14:tracePt t="28645" x="6016625" y="3816350"/>
          <p14:tracePt t="28657" x="6076950" y="3816350"/>
          <p14:tracePt t="28668" x="6102350" y="3816350"/>
          <p14:tracePt t="28679" x="6161088" y="3816350"/>
          <p14:tracePt t="28690" x="6246813" y="3816350"/>
          <p14:tracePt t="28702" x="6356350" y="3816350"/>
          <p14:tracePt t="28713" x="6467475" y="3832225"/>
          <p14:tracePt t="28724" x="6611938" y="3841750"/>
          <p14:tracePt t="28735" x="6756400" y="3867150"/>
          <p14:tracePt t="28747" x="6916738" y="3900488"/>
          <p14:tracePt t="28759" x="7088188" y="3943350"/>
          <p14:tracePt t="28769" x="7291388" y="4002088"/>
          <p14:tracePt t="28780" x="7494588" y="4052888"/>
          <p14:tracePt t="28792" x="7673975" y="4113213"/>
          <p14:tracePt t="28803" x="7843838" y="4146550"/>
          <p14:tracePt t="28814" x="7970838" y="4189413"/>
          <p14:tracePt t="28826" x="8074025" y="4206875"/>
          <p14:tracePt t="28837" x="8150225" y="4232275"/>
          <p14:tracePt t="28971" x="8158163" y="4232275"/>
          <p14:tracePt t="28972" x="8175625" y="4232275"/>
          <p14:tracePt t="28983" x="8175625" y="4240213"/>
          <p14:tracePt t="28994" x="8218488" y="4249738"/>
          <p14:tracePt t="29017" x="8269288" y="4257675"/>
          <p14:tracePt t="29028" x="8294688" y="4257675"/>
          <p14:tracePt t="29039" x="8335963" y="4257675"/>
          <p14:tracePt t="29050" x="8345488" y="4257675"/>
          <p14:tracePt t="29073" x="8353425" y="4257675"/>
          <p14:tracePt t="29105" x="8345488" y="4257675"/>
          <p14:tracePt t="29117" x="8335963" y="4257675"/>
          <p14:tracePt t="29128" x="8328025" y="4257675"/>
          <p14:tracePt t="29150" x="8328025" y="4249738"/>
          <p14:tracePt t="29162" x="8328025" y="4240213"/>
          <p14:tracePt t="29163" x="8328025" y="4232275"/>
          <p14:tracePt t="29175" x="8328025" y="4224338"/>
          <p14:tracePt t="29185" x="8328025" y="4214813"/>
          <p14:tracePt t="29197" x="8328025" y="4206875"/>
          <p14:tracePt t="29208" x="8320088" y="4206875"/>
          <p14:tracePt t="29219" x="8310563" y="4197350"/>
          <p14:tracePt t="29230" x="8310563" y="4189413"/>
          <p14:tracePt t="29242" x="8302625" y="4164013"/>
          <p14:tracePt t="29253" x="8302625" y="4138613"/>
          <p14:tracePt t="29264" x="8302625" y="4087813"/>
          <p14:tracePt t="29275" x="8302625" y="4027488"/>
          <p14:tracePt t="29287" x="8302625" y="3986213"/>
          <p14:tracePt t="29298" x="8302625" y="3943350"/>
          <p14:tracePt t="29309" x="8302625" y="3917950"/>
          <p14:tracePt t="29320" x="8302625" y="3900488"/>
          <p14:tracePt t="29332" x="8302625" y="3883025"/>
          <p14:tracePt t="29343" x="8294688" y="3867150"/>
          <p14:tracePt t="29354" x="8269288" y="3867150"/>
          <p14:tracePt t="29365" x="8243888" y="3867150"/>
          <p14:tracePt t="29377" x="8201025" y="3867150"/>
          <p14:tracePt t="29388" x="8158163" y="3867150"/>
          <p14:tracePt t="29399" x="8089900" y="3867150"/>
          <p14:tracePt t="29411" x="8031163" y="3867150"/>
          <p14:tracePt t="29422" x="7962900" y="3867150"/>
          <p14:tracePt t="29433" x="7902575" y="3867150"/>
          <p14:tracePt t="29444" x="7826375" y="3867150"/>
          <p14:tracePt t="29455" x="7742238" y="3883025"/>
          <p14:tracePt t="29467" x="7656513" y="3900488"/>
          <p14:tracePt t="29478" x="7554913" y="3925888"/>
          <p14:tracePt t="29489" x="7435850" y="3960813"/>
          <p14:tracePt t="29500" x="7316788" y="4011613"/>
          <p14:tracePt t="29512" x="7215188" y="4044950"/>
          <p14:tracePt t="29523" x="7138988" y="4070350"/>
          <p14:tracePt t="29534" x="7096125" y="4095750"/>
          <p14:tracePt t="29545" x="7002463" y="4105275"/>
          <p14:tracePt t="29557" x="6900863" y="4113213"/>
          <p14:tracePt t="29568" x="6781800" y="4113213"/>
          <p14:tracePt t="29579" x="6602413" y="4113213"/>
          <p14:tracePt t="29591" x="6432550" y="4113213"/>
          <p14:tracePt t="29602" x="6229350" y="4113213"/>
          <p14:tracePt t="29613" x="6024563" y="4113213"/>
          <p14:tracePt t="29625" x="5821363" y="4113213"/>
          <p14:tracePt t="29635" x="5676900" y="4113213"/>
          <p14:tracePt t="29647" x="5549900" y="4138613"/>
          <p14:tracePt t="29658" x="5438775" y="4146550"/>
          <p14:tracePt t="29669" x="5319713" y="4164013"/>
          <p14:tracePt t="29680" x="5192713" y="4164013"/>
          <p14:tracePt t="29692" x="5056188" y="4164013"/>
          <p14:tracePt t="29703" x="4886325" y="4164013"/>
          <p14:tracePt t="29714" x="4708525" y="4164013"/>
          <p14:tracePt t="29725" x="4529138" y="4164013"/>
          <p14:tracePt t="29737" x="4351338" y="4171950"/>
          <p14:tracePt t="29748" x="4206875" y="4171950"/>
          <p14:tracePt t="29759" x="4079875" y="4189413"/>
          <p14:tracePt t="29770" x="3976688" y="4197350"/>
          <p14:tracePt t="29782" x="3892550" y="4197350"/>
          <p14:tracePt t="29793" x="3806825" y="4206875"/>
          <p14:tracePt t="29804" x="3722688" y="4206875"/>
          <p14:tracePt t="29815" x="3619500" y="4214813"/>
          <p14:tracePt t="29827" x="3509963" y="4232275"/>
          <p14:tracePt t="29838" x="3382963" y="4240213"/>
          <p14:tracePt t="29849" x="3263900" y="4257675"/>
          <p14:tracePt t="29861" x="3152775" y="4257675"/>
          <p14:tracePt t="29872" x="3041650" y="4257675"/>
          <p14:tracePt t="29883" x="2940050" y="4257675"/>
          <p14:tracePt t="29894" x="2855913" y="4257675"/>
          <p14:tracePt t="29905" x="2787650" y="4257675"/>
          <p14:tracePt t="29917" x="2727325" y="4257675"/>
          <p14:tracePt t="29928" x="2686050" y="4257675"/>
          <p14:tracePt t="29939" x="2668588" y="4257675"/>
          <p14:tracePt t="29950" x="2625725" y="4257675"/>
          <p14:tracePt t="29962" x="2600325" y="4257675"/>
          <p14:tracePt t="29973" x="2549525" y="4240213"/>
          <p14:tracePt t="29984" x="2506663" y="4240213"/>
          <p14:tracePt t="29996" x="2463800" y="4240213"/>
          <p14:tracePt t="30007" x="2422525" y="4240213"/>
          <p14:tracePt t="30018" x="2371725" y="4240213"/>
          <p14:tracePt t="30029" x="2328863" y="4240213"/>
          <p14:tracePt t="30041" x="2311400" y="4240213"/>
          <p14:tracePt t="30052" x="2293938" y="4240213"/>
          <p14:tracePt t="30063" x="2278063" y="4240213"/>
          <p14:tracePt t="30095" x="2278063" y="4232275"/>
          <p14:tracePt t="30129" x="2268538" y="4224338"/>
          <p14:tracePt t="30174" x="2268538" y="4214813"/>
          <p14:tracePt t="30277" x="2278063" y="4214813"/>
          <p14:tracePt t="30288" x="2286000" y="4214813"/>
          <p14:tracePt t="30299" x="2293938" y="4214813"/>
          <p14:tracePt t="30310" x="2319338" y="4214813"/>
          <p14:tracePt t="30322" x="2362200" y="4214813"/>
          <p14:tracePt t="30333" x="2387600" y="4214813"/>
          <p14:tracePt t="30344" x="2455863" y="4206875"/>
          <p14:tracePt t="30355" x="2541588" y="4206875"/>
          <p14:tracePt t="30367" x="2643188" y="4189413"/>
          <p14:tracePt t="30378" x="2701925" y="4181475"/>
          <p14:tracePt t="30389" x="2744788" y="4171950"/>
          <p14:tracePt t="30401" x="2762250" y="4171950"/>
          <p14:tracePt t="30412" x="2770188" y="4164013"/>
          <p14:tracePt t="30424" x="2787650" y="4164013"/>
          <p14:tracePt t="30434" x="2838450" y="4164013"/>
          <p14:tracePt t="30445" x="2863850" y="4164013"/>
          <p14:tracePt t="30457" x="2906713" y="4164013"/>
          <p14:tracePt t="30468" x="2974975" y="4164013"/>
          <p14:tracePt t="30479" x="3051175" y="4164013"/>
          <p14:tracePt t="30491" x="3135313" y="4164013"/>
          <p14:tracePt t="30502" x="3203575" y="4164013"/>
          <p14:tracePt t="30513" x="3263900" y="4164013"/>
          <p14:tracePt t="30524" x="3305175" y="4164013"/>
          <p14:tracePt t="30535" x="3355975" y="4146550"/>
          <p14:tracePt t="30547" x="3398838" y="4138613"/>
          <p14:tracePt t="30558" x="3441700" y="4138613"/>
          <p14:tracePt t="30569" x="3502025" y="4138613"/>
          <p14:tracePt t="30580" x="3560763" y="4138613"/>
          <p14:tracePt t="30592" x="3611563" y="4138613"/>
          <p14:tracePt t="30603" x="3705225" y="4138613"/>
          <p14:tracePt t="30614" x="3790950" y="4138613"/>
          <p14:tracePt t="30625" x="3883025" y="4138613"/>
          <p14:tracePt t="30637" x="3986213" y="4138613"/>
          <p14:tracePt t="30648" x="4087813" y="4146550"/>
          <p14:tracePt t="30659" x="4171950" y="4156075"/>
          <p14:tracePt t="30670" x="4275138" y="4164013"/>
          <p14:tracePt t="30682" x="4384675" y="4189413"/>
          <p14:tracePt t="30693" x="4486275" y="4197350"/>
          <p14:tracePt t="30704" x="4589463" y="4214813"/>
          <p14:tracePt t="30715" x="4648200" y="4214813"/>
          <p14:tracePt t="30727" x="4691063" y="4214813"/>
          <p14:tracePt t="30738" x="4699000" y="4214813"/>
          <p14:tracePt t="30760" x="4708525" y="4214813"/>
          <p14:tracePt t="30772" x="4716463" y="4214813"/>
          <p14:tracePt t="30794" x="4724400" y="4214813"/>
          <p14:tracePt t="30806" x="4733925" y="4214813"/>
          <p14:tracePt t="30817" x="4741863" y="4214813"/>
          <p14:tracePt t="30828" x="4749800" y="4214813"/>
          <p14:tracePt t="30917" x="4759325" y="4224338"/>
          <p14:tracePt t="30918" x="4759325" y="4232275"/>
          <p14:tracePt t="30929" x="4767263" y="4232275"/>
          <p14:tracePt t="30941" x="4767263" y="4240213"/>
          <p14:tracePt t="30952" x="4767263" y="4249738"/>
          <p14:tracePt t="30974" x="4767263" y="4257675"/>
          <p14:tracePt t="31198" x="4775200" y="4257675"/>
          <p14:tracePt t="31221" x="4784725" y="4257675"/>
          <p14:tracePt t="31254" x="4792663" y="4257675"/>
          <p14:tracePt t="31265" x="4802188" y="4257675"/>
          <p14:tracePt t="31278" x="4810125" y="4249738"/>
          <p14:tracePt t="31289" x="4827588" y="4249738"/>
          <p14:tracePt t="31300" x="4827588" y="4240213"/>
          <p14:tracePt t="31312" x="4852988" y="4240213"/>
          <p14:tracePt t="31324" x="4868863" y="4240213"/>
          <p14:tracePt t="31334" x="4903788" y="4240213"/>
          <p14:tracePt t="31345" x="4937125" y="4240213"/>
          <p14:tracePt t="31357" x="4972050" y="4240213"/>
          <p14:tracePt t="31368" x="4987925" y="4240213"/>
          <p14:tracePt t="31379" x="5022850" y="4240213"/>
          <p14:tracePt t="31390" x="5056188" y="4240213"/>
          <p14:tracePt t="31402" x="5099050" y="4240213"/>
          <p14:tracePt t="31413" x="5141913" y="4240213"/>
          <p14:tracePt t="31424" x="5183188" y="4249738"/>
          <p14:tracePt t="31435" x="5243513" y="4249738"/>
          <p14:tracePt t="31447" x="5294313" y="4257675"/>
          <p14:tracePt t="31458" x="5319713" y="4257675"/>
          <p14:tracePt t="31469" x="5353050" y="4257675"/>
          <p14:tracePt t="31480" x="5395913" y="4257675"/>
          <p14:tracePt t="31492" x="5438775" y="4257675"/>
          <p14:tracePt t="31503" x="5472113" y="4257675"/>
          <p14:tracePt t="31514" x="5514975" y="4257675"/>
          <p14:tracePt t="31525" x="5557838" y="4257675"/>
          <p14:tracePt t="31537" x="5600700" y="4257675"/>
          <p14:tracePt t="31548" x="5641975" y="4257675"/>
          <p14:tracePt t="31559" x="5719763" y="4257675"/>
          <p14:tracePt t="31570" x="5778500" y="4265613"/>
          <p14:tracePt t="31582" x="5846763" y="4275138"/>
          <p14:tracePt t="31593" x="5922963" y="4275138"/>
          <p14:tracePt t="31604" x="6008688" y="4275138"/>
          <p14:tracePt t="31615" x="6118225" y="4275138"/>
          <p14:tracePt t="31627" x="6262688" y="4275138"/>
          <p14:tracePt t="31638" x="6416675" y="4275138"/>
          <p14:tracePt t="31649" x="6602413" y="4275138"/>
          <p14:tracePt t="31660" x="6840538" y="4275138"/>
          <p14:tracePt t="31672" x="7104063" y="4275138"/>
          <p14:tracePt t="31683" x="7392988" y="4275138"/>
          <p14:tracePt t="31694" x="7681913" y="4275138"/>
          <p14:tracePt t="31706" x="7912100" y="4275138"/>
          <p14:tracePt t="31717" x="8099425" y="4291013"/>
          <p14:tracePt t="31728" x="8226425" y="4300538"/>
          <p14:tracePt t="31740" x="8335963" y="4308475"/>
          <p14:tracePt t="31750" x="8404225" y="4308475"/>
          <p14:tracePt t="31762" x="8464550" y="4316413"/>
          <p14:tracePt t="31773" x="8523288" y="4316413"/>
          <p14:tracePt t="31784" x="8574088" y="4333875"/>
          <p14:tracePt t="31795" x="8616950" y="4341813"/>
          <p14:tracePt t="31807" x="8677275" y="4351338"/>
          <p14:tracePt t="31818" x="8718550" y="4351338"/>
          <p14:tracePt t="31829" x="8728075" y="4351338"/>
          <p14:tracePt t="31963" x="8718550" y="4351338"/>
          <p14:tracePt t="31974" x="8718550" y="4341813"/>
          <p14:tracePt t="31987" x="8702675" y="4333875"/>
          <p14:tracePt t="31998" x="8693150" y="4325938"/>
          <p14:tracePt t="32019" x="8693150" y="4316413"/>
          <p14:tracePt t="32032" x="8685213" y="4308475"/>
          <p14:tracePt t="32043" x="8677275" y="4300538"/>
          <p14:tracePt t="32066" x="8667750" y="4300538"/>
          <p14:tracePt t="32077" x="8659813" y="4291013"/>
          <p14:tracePt t="32088" x="8651875" y="4283075"/>
          <p14:tracePt t="32111" x="8609013" y="4265613"/>
          <p14:tracePt t="32122" x="8574088" y="4257675"/>
          <p14:tracePt t="32133" x="8548688" y="4240213"/>
          <p14:tracePt t="32166" x="8548688" y="4232275"/>
          <p14:tracePt t="32177" x="8548688" y="4224338"/>
          <p14:tracePt t="32189" x="8548688" y="4214813"/>
          <p14:tracePt t="32200" x="8548688" y="4206875"/>
          <p14:tracePt t="32212" x="8548688" y="4197350"/>
          <p14:tracePt t="32234" x="8548688" y="4189413"/>
          <p14:tracePt t="32246" x="8548688" y="4181475"/>
          <p14:tracePt t="32257" x="8540750" y="4181475"/>
          <p14:tracePt t="32268" x="8540750" y="4171950"/>
          <p14:tracePt t="32279" x="8532813" y="4164013"/>
          <p14:tracePt t="32290" x="8523288" y="4156075"/>
          <p14:tracePt t="32302" x="8507413" y="4138613"/>
          <p14:tracePt t="32313" x="8497888" y="4138613"/>
          <p14:tracePt t="32324" x="8489950" y="4130675"/>
          <p14:tracePt t="32335" x="8480425" y="4130675"/>
          <p14:tracePt t="32347" x="8439150" y="4130675"/>
          <p14:tracePt t="32358" x="8378825" y="4130675"/>
          <p14:tracePt t="32369" x="8345488" y="4130675"/>
          <p14:tracePt t="32380" x="8294688" y="4130675"/>
          <p14:tracePt t="32392" x="8191500" y="4130675"/>
          <p14:tracePt t="32403" x="8081963" y="4130675"/>
          <p14:tracePt t="32414" x="7954963" y="4130675"/>
          <p14:tracePt t="32425" x="7818438" y="4130675"/>
          <p14:tracePt t="32437" x="7673975" y="4130675"/>
          <p14:tracePt t="32448" x="7562850" y="4130675"/>
          <p14:tracePt t="32459" x="7418388" y="4130675"/>
          <p14:tracePt t="32470" x="7265988" y="4146550"/>
          <p14:tracePt t="32482" x="7045325" y="4171950"/>
          <p14:tracePt t="32493" x="6781800" y="4189413"/>
          <p14:tracePt t="32504" x="6475413" y="4224338"/>
          <p14:tracePt t="32515" x="6169025" y="4275138"/>
          <p14:tracePt t="32527" x="5854700" y="4341813"/>
          <p14:tracePt t="32539" x="5549900" y="4410075"/>
          <p14:tracePt t="32549" x="5319713" y="4460875"/>
          <p14:tracePt t="32560" x="5149850" y="4495800"/>
          <p14:tracePt t="32572" x="5005388" y="4529138"/>
          <p14:tracePt t="32583" x="4903788" y="4554538"/>
          <p14:tracePt t="32594" x="4810125" y="4564063"/>
          <p14:tracePt t="32606" x="4673600" y="4589463"/>
          <p14:tracePt t="32617" x="4513263" y="4630738"/>
          <p14:tracePt t="32628" x="4325938" y="4657725"/>
          <p14:tracePt t="32640" x="4164013" y="4683125"/>
          <p14:tracePt t="32650" x="4019550" y="4691063"/>
          <p14:tracePt t="32662" x="3900488" y="4716463"/>
          <p14:tracePt t="32674" x="3790950" y="4724400"/>
          <p14:tracePt t="32684" x="3679825" y="4733925"/>
          <p14:tracePt t="32695" x="3662363" y="4733925"/>
          <p14:tracePt t="32707" x="3629025" y="4733925"/>
          <p14:tracePt t="32718" x="3578225" y="4749800"/>
          <p14:tracePt t="32729" x="3552825" y="4749800"/>
          <p14:tracePt t="32741" x="3517900" y="4749800"/>
          <p14:tracePt t="32752" x="3492500" y="4749800"/>
          <p14:tracePt t="32763" x="3433763" y="4749800"/>
          <p14:tracePt t="32774" x="3390900" y="4749800"/>
          <p14:tracePt t="32785" x="3348038" y="4749800"/>
          <p14:tracePt t="32797" x="3314700" y="4749800"/>
          <p14:tracePt t="32808" x="3271838" y="4749800"/>
          <p14:tracePt t="32819" x="3228975" y="4749800"/>
          <p14:tracePt t="32831" x="3186113" y="4749800"/>
          <p14:tracePt t="32842" x="3144838" y="4749800"/>
          <p14:tracePt t="32853" x="3109913" y="4749800"/>
          <p14:tracePt t="32864" x="3076575" y="4749800"/>
          <p14:tracePt t="32875" x="3041650" y="4749800"/>
          <p14:tracePt t="32887" x="3025775" y="4749800"/>
          <p14:tracePt t="32898" x="3000375" y="4741863"/>
          <p14:tracePt t="32909" x="2974975" y="4733925"/>
          <p14:tracePt t="32932" x="2965450" y="4724400"/>
          <p14:tracePt t="32943" x="2957513" y="4724400"/>
          <p14:tracePt t="32955" x="2940050" y="4716463"/>
          <p14:tracePt t="32965" x="2932113" y="4708525"/>
          <p14:tracePt t="32977" x="2914650" y="4708525"/>
          <p14:tracePt t="32989" x="2881313" y="4691063"/>
          <p14:tracePt t="32999" x="2855913" y="4665663"/>
          <p14:tracePt t="33010" x="2838450" y="4648200"/>
          <p14:tracePt t="33022" x="2830513" y="4648200"/>
          <p14:tracePt t="33040" x="2820988" y="4640263"/>
          <p14:tracePt t="33044" x="2813050" y="4640263"/>
          <p14:tracePt t="33055" x="2805113" y="4630738"/>
          <p14:tracePt t="33077" x="2805113" y="4622800"/>
          <p14:tracePt t="33089" x="2805113" y="4614863"/>
          <p14:tracePt t="33414" x="2805113" y="4605338"/>
          <p14:tracePt t="33718" x="2805113" y="4597400"/>
          <p14:tracePt t="33742" x="2805113" y="4589463"/>
          <p14:tracePt t="33774" x="2805113" y="4579938"/>
          <p14:tracePt t="33776" x="2805113" y="4572000"/>
          <p14:tracePt t="33797" x="2805113" y="4564063"/>
          <p14:tracePt t="33799" x="2805113" y="4554538"/>
          <p14:tracePt t="33809" x="2805113" y="4546600"/>
          <p14:tracePt t="33842" x="2813050" y="4538663"/>
          <p14:tracePt t="33887" x="2813050" y="4529138"/>
          <p14:tracePt t="33899" x="2813050" y="4521200"/>
          <p14:tracePt t="33932" x="2813050" y="4513263"/>
          <p14:tracePt t="33965" x="2813050" y="4503738"/>
          <p14:tracePt t="34055" x="2820988" y="4495800"/>
          <p14:tracePt t="34057" x="2820988" y="4486275"/>
          <p14:tracePt t="34068" x="2830513" y="4478338"/>
          <p14:tracePt t="34079" x="2830513" y="4470400"/>
          <p14:tracePt t="34090" x="2838450" y="4460875"/>
          <p14:tracePt t="34213" x="2838450" y="4452938"/>
          <p14:tracePt t="34269" x="2838450" y="4445000"/>
          <p14:tracePt t="34697" x="2846388" y="4435475"/>
          <p14:tracePt t="34776" x="2863850" y="4435475"/>
          <p14:tracePt t="34821" x="2871788" y="4435475"/>
          <p14:tracePt t="34822" x="2881313" y="4435475"/>
          <p14:tracePt t="34844" x="2889250" y="4435475"/>
          <p14:tracePt t="34856" x="2897188" y="4435475"/>
          <p14:tracePt t="34956" x="2906713" y="4435475"/>
          <p14:tracePt t="34989" x="2914650" y="4435475"/>
          <p14:tracePt t="34991" x="2922588" y="4435475"/>
          <p14:tracePt t="35047" x="2932113" y="4435475"/>
          <p14:tracePt t="35058" x="2940050" y="4435475"/>
          <p14:tracePt t="35090" x="2949575" y="4435475"/>
          <p14:tracePt t="35575" x="2965450" y="4435475"/>
          <p14:tracePt t="35991" x="2974975" y="4435475"/>
          <p14:tracePt t="36059" x="2982913" y="4435475"/>
          <p14:tracePt t="36238" x="2990850" y="4435475"/>
          <p14:tracePt t="36643" x="3000375" y="4435475"/>
          <p14:tracePt t="36981" x="3008313" y="4435475"/>
          <p14:tracePt t="36992" x="3016250" y="4435475"/>
          <p14:tracePt t="37239" x="3025775" y="4435475"/>
          <p14:tracePt t="37241" x="3033713" y="4435475"/>
          <p14:tracePt t="37341" x="3041650" y="4435475"/>
          <p14:tracePt t="37342" x="3051175" y="4452938"/>
          <p14:tracePt t="37678" x="3076575" y="4460875"/>
          <p14:tracePt t="37691" x="3084513" y="4460875"/>
          <p14:tracePt t="37702" x="3094038" y="4470400"/>
          <p14:tracePt t="37713" x="3101975" y="4478338"/>
          <p14:tracePt t="37724" x="3109913" y="4486275"/>
          <p14:tracePt t="37735" x="3119438" y="4486275"/>
          <p14:tracePt t="37747" x="3135313" y="4495800"/>
          <p14:tracePt t="37758" x="3160713" y="4529138"/>
          <p14:tracePt t="37769" x="3203575" y="4564063"/>
          <p14:tracePt t="37780" x="3246438" y="4622800"/>
          <p14:tracePt t="37792" x="3254375" y="4648200"/>
          <p14:tracePt t="37803" x="3271838" y="4683125"/>
          <p14:tracePt t="37814" x="3271838" y="4691063"/>
          <p14:tracePt t="37825" x="3271838" y="4716463"/>
          <p14:tracePt t="37837" x="3271838" y="4741863"/>
          <p14:tracePt t="37848" x="3271838" y="4749800"/>
          <p14:tracePt t="37859" x="3271838" y="4767263"/>
          <p14:tracePt t="37870" x="3254375" y="4784725"/>
          <p14:tracePt t="37882" x="3211513" y="4802188"/>
          <p14:tracePt t="37893" x="3144838" y="4818063"/>
          <p14:tracePt t="37904" x="3101975" y="4843463"/>
          <p14:tracePt t="37915" x="3067050" y="4860925"/>
          <p14:tracePt t="37927" x="3016250" y="4878388"/>
          <p14:tracePt t="37938" x="2940050" y="4911725"/>
          <p14:tracePt t="37949" x="2881313" y="4929188"/>
          <p14:tracePt t="37960" x="2820988" y="4954588"/>
          <p14:tracePt t="37972" x="2752725" y="4972050"/>
          <p14:tracePt t="37984" x="2711450" y="4979988"/>
          <p14:tracePt t="37994" x="2676525" y="4979988"/>
          <p14:tracePt t="38005" x="2633663" y="4979988"/>
          <p14:tracePt t="38018" x="2582863" y="4979988"/>
          <p14:tracePt t="38028" x="2524125" y="4979988"/>
          <p14:tracePt t="38039" x="2447925" y="4979988"/>
          <p14:tracePt t="38051" x="2362200" y="4979988"/>
          <p14:tracePt t="38062" x="2278063" y="4979988"/>
          <p14:tracePt t="38073" x="2209800" y="4979988"/>
          <p14:tracePt t="38084" x="2133600" y="4972050"/>
          <p14:tracePt t="38095" x="2073275" y="4972050"/>
          <p14:tracePt t="38107" x="2030413" y="4972050"/>
          <p14:tracePt t="38118" x="1989138" y="4972050"/>
          <p14:tracePt t="38129" x="1928813" y="4962525"/>
          <p14:tracePt t="38140" x="1870075" y="4962525"/>
          <p14:tracePt t="38152" x="1809750" y="4946650"/>
          <p14:tracePt t="38163" x="1741488" y="4937125"/>
          <p14:tracePt t="38174" x="1682750" y="4929188"/>
          <p14:tracePt t="38197" x="1622425" y="4929188"/>
          <p14:tracePt t="38208" x="1563688" y="4929188"/>
          <p14:tracePt t="38219" x="1504950" y="4919663"/>
          <p14:tracePt t="38230" x="1419225" y="4919663"/>
          <p14:tracePt t="38242" x="1350963" y="4919663"/>
          <p14:tracePt t="38253" x="1333500" y="4919663"/>
          <p14:tracePt t="38264" x="1308100" y="4919663"/>
          <p14:tracePt t="38287" x="1292225" y="4919663"/>
          <p14:tracePt t="38319" x="1292225" y="4903788"/>
          <p14:tracePt t="38342" x="1300163" y="4894263"/>
          <p14:tracePt t="38399" x="1308100" y="4894263"/>
          <p14:tracePt t="38410" x="1317625" y="4894263"/>
          <p14:tracePt t="38422" x="1325563" y="4894263"/>
          <p14:tracePt t="38433" x="1350963" y="4894263"/>
          <p14:tracePt t="38445" x="1376363" y="4894263"/>
          <p14:tracePt t="38455" x="1393825" y="4894263"/>
          <p14:tracePt t="38467" x="1452563" y="4894263"/>
          <p14:tracePt t="38478" x="1538288" y="4894263"/>
          <p14:tracePt t="38489" x="1665288" y="4894263"/>
          <p14:tracePt t="38500" x="1819275" y="4894263"/>
          <p14:tracePt t="38512" x="2005013" y="4894263"/>
          <p14:tracePt t="38523" x="2209800" y="4894263"/>
          <p14:tracePt t="38534" x="2413000" y="4894263"/>
          <p14:tracePt t="38545" x="2574925" y="4894263"/>
          <p14:tracePt t="38557" x="2693988" y="4894263"/>
          <p14:tracePt t="38568" x="2813050" y="4894263"/>
          <p14:tracePt t="38579" x="2906713" y="4894263"/>
          <p14:tracePt t="38590" x="3025775" y="4894263"/>
          <p14:tracePt t="38602" x="3160713" y="4894263"/>
          <p14:tracePt t="38613" x="3355975" y="4894263"/>
          <p14:tracePt t="38624" x="3619500" y="4894263"/>
          <p14:tracePt t="38635" x="3935413" y="4894263"/>
          <p14:tracePt t="38647" x="4283075" y="4894263"/>
          <p14:tracePt t="38658" x="4597400" y="4894263"/>
          <p14:tracePt t="38669" x="4835525" y="4894263"/>
          <p14:tracePt t="38680" x="5005388" y="4894263"/>
          <p14:tracePt t="38692" x="5157788" y="4894263"/>
          <p14:tracePt t="38703" x="5286375" y="4894263"/>
          <p14:tracePt t="38714" x="5387975" y="4894263"/>
          <p14:tracePt t="38726" x="5489575" y="4894263"/>
          <p14:tracePt t="38737" x="5600700" y="4894263"/>
          <p14:tracePt t="38748" x="5727700" y="4894263"/>
          <p14:tracePt t="38759" x="5838825" y="4894263"/>
          <p14:tracePt t="38770" x="5965825" y="4894263"/>
          <p14:tracePt t="38782" x="6076950" y="4894263"/>
          <p14:tracePt t="38793" x="6161088" y="4894263"/>
          <p14:tracePt t="38804" x="6221413" y="4894263"/>
          <p14:tracePt t="38816" x="6229350" y="4894263"/>
          <p14:tracePt t="38838" x="6211888" y="4886325"/>
          <p14:tracePt t="38861" x="6178550" y="4852988"/>
          <p14:tracePt t="38872" x="6143625" y="4827588"/>
          <p14:tracePt t="38883" x="6092825" y="4818063"/>
          <p14:tracePt t="39266" x="6092825" y="4827588"/>
          <p14:tracePt t="39277" x="6092825" y="4835525"/>
          <p14:tracePt t="39288" x="6102350" y="4835525"/>
          <p14:tracePt t="39299" x="6110288" y="4835525"/>
          <p14:tracePt t="39310" x="6143625" y="4852988"/>
          <p14:tracePt t="39322" x="6153150" y="4860925"/>
          <p14:tracePt t="39333" x="6161088" y="4868863"/>
          <p14:tracePt t="39422" x="6169025" y="4868863"/>
          <p14:tracePt t="39423" x="6178550" y="4868863"/>
          <p14:tracePt t="39434" x="6186488" y="4868863"/>
          <p14:tracePt t="39445" x="6203950" y="4868863"/>
          <p14:tracePt t="39457" x="6211888" y="4868863"/>
          <p14:tracePt t="39468" x="6237288" y="4868863"/>
          <p14:tracePt t="39479" x="6272213" y="4868863"/>
          <p14:tracePt t="39490" x="6330950" y="4878388"/>
          <p14:tracePt t="39502" x="6450013" y="4886325"/>
          <p14:tracePt t="39513" x="6561138" y="4903788"/>
          <p14:tracePt t="39524" x="6705600" y="4911725"/>
          <p14:tracePt t="39535" x="6850063" y="4919663"/>
          <p14:tracePt t="39547" x="6985000" y="4919663"/>
          <p14:tracePt t="39558" x="7096125" y="4919663"/>
          <p14:tracePt t="39569" x="7197725" y="4919663"/>
          <p14:tracePt t="39580" x="7265988" y="4919663"/>
          <p14:tracePt t="39592" x="7324725" y="4919663"/>
          <p14:tracePt t="39603" x="7402513" y="4919663"/>
          <p14:tracePt t="39614" x="7453313" y="4919663"/>
          <p14:tracePt t="39625" x="7529513" y="4919663"/>
          <p14:tracePt t="39637" x="7597775" y="4919663"/>
          <p14:tracePt t="39648" x="7673975" y="4919663"/>
          <p14:tracePt t="39670" x="7742238" y="4919663"/>
          <p14:tracePt t="39682" x="7783513" y="4919663"/>
          <p14:tracePt t="39693" x="7826375" y="4919663"/>
          <p14:tracePt t="39704" x="7912100" y="4919663"/>
          <p14:tracePt t="39716" x="7988300" y="4919663"/>
          <p14:tracePt t="39727" x="8056563" y="4919663"/>
          <p14:tracePt t="39738" x="8115300" y="4919663"/>
          <p14:tracePt t="39749" x="8183563" y="4919663"/>
          <p14:tracePt t="39760" x="8259763" y="4919663"/>
          <p14:tracePt t="39772" x="8328025" y="4919663"/>
          <p14:tracePt t="39783" x="8388350" y="4929188"/>
          <p14:tracePt t="39794" x="8447088" y="4929188"/>
          <p14:tracePt t="39805" x="8489950" y="4929188"/>
          <p14:tracePt t="39817" x="8523288" y="4929188"/>
          <p14:tracePt t="39828" x="8558213" y="4929188"/>
          <p14:tracePt t="39839" x="8574088" y="4929188"/>
          <p14:tracePt t="39850" x="8583613" y="4929188"/>
          <p14:tracePt t="39894" x="8591550" y="4929188"/>
          <p14:tracePt t="39985" x="8599488" y="4937125"/>
          <p14:tracePt t="39986" x="8609013" y="4946650"/>
          <p14:tracePt t="40029" x="8609013" y="4954588"/>
          <p14:tracePt t="40042" x="8599488" y="4962525"/>
          <p14:tracePt t="40064" x="8548688" y="4962525"/>
          <p14:tracePt t="40075" x="8540750" y="4972050"/>
          <p14:tracePt t="40087" x="8523288" y="4972050"/>
          <p14:tracePt t="40098" x="8455025" y="4972050"/>
          <p14:tracePt t="40109" x="8328025" y="4972050"/>
          <p14:tracePt t="40121" x="8158163" y="4972050"/>
          <p14:tracePt t="40132" x="7902575" y="4972050"/>
          <p14:tracePt t="40143" x="7605713" y="4972050"/>
          <p14:tracePt t="40154" x="7205663" y="4972050"/>
          <p14:tracePt t="40166" x="6772275" y="4972050"/>
          <p14:tracePt t="40177" x="6338888" y="4972050"/>
          <p14:tracePt t="40188" x="5905500" y="4972050"/>
          <p14:tracePt t="40199" x="5481638" y="4972050"/>
          <p14:tracePt t="40210" x="5073650" y="4972050"/>
          <p14:tracePt t="40222" x="4673600" y="4972050"/>
          <p14:tracePt t="40233" x="4325938" y="4972050"/>
          <p14:tracePt t="40244" x="4002088" y="4972050"/>
          <p14:tracePt t="40255" x="3763963" y="4987925"/>
          <p14:tracePt t="40267" x="3560763" y="4987925"/>
          <p14:tracePt t="40278" x="3382963" y="4997450"/>
          <p14:tracePt t="40289" x="3221038" y="5005388"/>
          <p14:tracePt t="40300" x="3067050" y="5022850"/>
          <p14:tracePt t="40312" x="2922588" y="5048250"/>
          <p14:tracePt t="40323" x="2795588" y="5064125"/>
          <p14:tracePt t="40334" x="2686050" y="5091113"/>
          <p14:tracePt t="40345" x="2566988" y="5116513"/>
          <p14:tracePt t="40357" x="2481263" y="5124450"/>
          <p14:tracePt t="40368" x="2405063" y="5132388"/>
          <p14:tracePt t="40379" x="2336800" y="5157788"/>
          <p14:tracePt t="40391" x="2278063" y="5167313"/>
          <p14:tracePt t="40402" x="2227263" y="5167313"/>
          <p14:tracePt t="40413" x="2227263" y="5175250"/>
          <p14:tracePt t="40569" x="2227263" y="5183188"/>
          <p14:tracePt t="40738" x="2227263" y="5192713"/>
          <p14:tracePt t="40740" x="2235200" y="5192713"/>
          <p14:tracePt t="40750" x="2243138" y="5192713"/>
          <p14:tracePt t="40773" x="2252663" y="5200650"/>
          <p14:tracePt t="40784" x="2260600" y="5200650"/>
          <p14:tracePt t="40818" x="2268538" y="5200650"/>
          <p14:tracePt t="40829" x="2286000" y="5208588"/>
          <p14:tracePt t="40840" x="2303463" y="5208588"/>
          <p14:tracePt t="40852" x="2336800" y="5218113"/>
          <p14:tracePt t="40863" x="2387600" y="5226050"/>
          <p14:tracePt t="40874" x="2430463" y="5235575"/>
          <p14:tracePt t="40885" x="2506663" y="5251450"/>
          <p14:tracePt t="40897" x="2617788" y="5260975"/>
          <p14:tracePt t="40908" x="2762250" y="5268913"/>
          <p14:tracePt t="40919" x="2974975" y="5286375"/>
          <p14:tracePt t="40931" x="3263900" y="5286375"/>
          <p14:tracePt t="40942" x="3586163" y="5286375"/>
          <p14:tracePt t="40953" x="3935413" y="5286375"/>
          <p14:tracePt t="40965" x="4275138" y="5286375"/>
          <p14:tracePt t="40975" x="4538663" y="5286375"/>
          <p14:tracePt t="40987" x="4716463" y="5286375"/>
          <p14:tracePt t="40999" x="4827588" y="5286375"/>
          <p14:tracePt t="41009" x="4937125" y="5286375"/>
          <p14:tracePt t="41020" x="5013325" y="5286375"/>
          <p14:tracePt t="41033" x="5099050" y="5286375"/>
          <p14:tracePt t="41043" x="5192713" y="5286375"/>
          <p14:tracePt t="41054" x="5294313" y="5286375"/>
          <p14:tracePt t="41065" x="5421313" y="5294313"/>
          <p14:tracePt t="41077" x="5532438" y="5294313"/>
          <p14:tracePt t="41088" x="5651500" y="5311775"/>
          <p14:tracePt t="41099" x="5761038" y="5311775"/>
          <p14:tracePt t="41110" x="5846763" y="5319713"/>
          <p14:tracePt t="41122" x="5905500" y="5319713"/>
          <p14:tracePt t="41133" x="5948363" y="5319713"/>
          <p14:tracePt t="41144" x="5965825" y="5319713"/>
          <p14:tracePt t="41155" x="5973763" y="5319713"/>
          <p14:tracePt t="41178" x="5983288" y="5311775"/>
          <p14:tracePt t="41189" x="5991225" y="5311775"/>
          <p14:tracePt t="41201" x="5999163" y="5302250"/>
          <p14:tracePt t="41212" x="6008688" y="5294313"/>
          <p14:tracePt t="41223" x="6016625" y="5286375"/>
          <p14:tracePt t="41245" x="6024563" y="5286375"/>
          <p14:tracePt t="41257" x="6034088" y="5276850"/>
          <p14:tracePt t="41278" x="6034088" y="5268913"/>
          <p14:tracePt t="41279" x="6042025" y="5260975"/>
          <p14:tracePt t="41291" x="6042025" y="5251450"/>
          <p14:tracePt t="41312" x="6042025" y="5243513"/>
          <p14:tracePt t="41335" x="6042025" y="5235575"/>
          <p14:tracePt t="41347" x="6042025" y="5226050"/>
          <p14:tracePt t="41381" x="6034088" y="5218113"/>
          <p14:tracePt t="41392" x="6024563" y="5208588"/>
          <p14:tracePt t="41403" x="5991225" y="5200650"/>
          <p14:tracePt t="41414" x="5973763" y="5200650"/>
          <p14:tracePt t="41425" x="5965825" y="5200650"/>
          <p14:tracePt t="41437" x="5948363" y="5192713"/>
          <p14:tracePt t="41448" x="5932488" y="5192713"/>
          <p14:tracePt t="41471" x="5915025" y="5192713"/>
          <p14:tracePt t="41482" x="5905500" y="5192713"/>
          <p14:tracePt t="41504" x="5889625" y="5192713"/>
          <p14:tracePt t="41548" x="5880100" y="5192713"/>
          <p14:tracePt t="42482" x="5915025" y="5192713"/>
          <p14:tracePt t="42494" x="5932488" y="5192713"/>
          <p14:tracePt t="42506" x="5973763" y="5192713"/>
          <p14:tracePt t="42517" x="5983288" y="5192713"/>
          <p14:tracePt t="42528" x="6016625" y="5192713"/>
          <p14:tracePt t="42539" x="6118225" y="5192713"/>
          <p14:tracePt t="42550" x="6254750" y="5200650"/>
          <p14:tracePt t="42562" x="6416675" y="5208588"/>
          <p14:tracePt t="42573" x="6551613" y="5208588"/>
          <p14:tracePt t="42584" x="6696075" y="5218113"/>
          <p14:tracePt t="42596" x="6824663" y="5235575"/>
          <p14:tracePt t="42607" x="6951663" y="5243513"/>
          <p14:tracePt t="42618" x="7078663" y="5243513"/>
          <p14:tracePt t="42630" x="7189788" y="5243513"/>
          <p14:tracePt t="42640" x="7299325" y="5243513"/>
          <p14:tracePt t="42652" x="7402513" y="5243513"/>
          <p14:tracePt t="42664" x="7486650" y="5243513"/>
          <p14:tracePt t="42674" x="7554913" y="5243513"/>
          <p14:tracePt t="42685" x="7631113" y="5243513"/>
          <p14:tracePt t="42697" x="7673975" y="5243513"/>
          <p14:tracePt t="42708" x="7732713" y="5243513"/>
          <p14:tracePt t="42719" x="7783513" y="5243513"/>
          <p14:tracePt t="42730" x="7843838" y="5243513"/>
          <p14:tracePt t="42742" x="7902575" y="5243513"/>
          <p14:tracePt t="42753" x="7970838" y="5243513"/>
          <p14:tracePt t="42764" x="8047038" y="5243513"/>
          <p14:tracePt t="42776" x="8132763" y="5243513"/>
          <p14:tracePt t="42787" x="8201025" y="5243513"/>
          <p14:tracePt t="42798" x="8277225" y="5243513"/>
          <p14:tracePt t="42809" x="8328025" y="5243513"/>
          <p14:tracePt t="42820" x="8378825" y="5243513"/>
          <p14:tracePt t="42843" x="8388350" y="5243513"/>
          <p14:tracePt t="42854" x="8396288" y="5243513"/>
          <p14:tracePt t="42865" x="8404225" y="5243513"/>
          <p14:tracePt t="42877" x="8413750" y="5243513"/>
          <p14:tracePt t="42888" x="8439150" y="5243513"/>
          <p14:tracePt t="42899" x="8480425" y="5243513"/>
          <p14:tracePt t="42910" x="8532813" y="5235575"/>
          <p14:tracePt t="42922" x="8574088" y="5235575"/>
          <p14:tracePt t="42933" x="8583613" y="5235575"/>
          <p14:tracePt t="42967" x="8591550" y="5235575"/>
          <p14:tracePt t="42978" x="8599488" y="5235575"/>
          <p14:tracePt t="42989" x="8609013" y="5235575"/>
          <p14:tracePt t="43012" x="8624888" y="5235575"/>
          <p14:tracePt t="43023" x="8651875" y="5235575"/>
          <p14:tracePt t="43034" x="8651875" y="5226050"/>
          <p14:tracePt t="43428" x="8642350" y="5226050"/>
          <p14:tracePt t="43439" x="8634413" y="5226050"/>
          <p14:tracePt t="43450" x="8624888" y="5226050"/>
          <p14:tracePt t="43462" x="8609013" y="5226050"/>
          <p14:tracePt t="43473" x="8574088" y="5226050"/>
          <p14:tracePt t="43484" x="8515350" y="5226050"/>
          <p14:tracePt t="43496" x="8388350" y="5226050"/>
          <p14:tracePt t="43507" x="8234363" y="5226050"/>
          <p14:tracePt t="43518" x="8039100" y="5226050"/>
          <p14:tracePt t="43529" x="7767638" y="5243513"/>
          <p14:tracePt t="43540" x="7478713" y="5260975"/>
          <p14:tracePt t="43552" x="7146925" y="5294313"/>
          <p14:tracePt t="43563" x="6799263" y="5311775"/>
          <p14:tracePt t="43574" x="6381750" y="5345113"/>
          <p14:tracePt t="43585" x="5940425" y="5387975"/>
          <p14:tracePt t="43597" x="5472113" y="5421313"/>
          <p14:tracePt t="43608" x="4946650" y="5464175"/>
          <p14:tracePt t="43619" x="4452938" y="5489575"/>
          <p14:tracePt t="43631" x="3960813" y="5489575"/>
          <p14:tracePt t="43642" x="3527425" y="5489575"/>
          <p14:tracePt t="43653" x="3186113" y="5489575"/>
          <p14:tracePt t="43664" x="2889250" y="5489575"/>
          <p14:tracePt t="43675" x="2711450" y="5497513"/>
          <p14:tracePt t="43687" x="2608263" y="5507038"/>
          <p14:tracePt t="43698" x="2524125" y="5524500"/>
          <p14:tracePt t="43709" x="2447925" y="5524500"/>
          <p14:tracePt t="43721" x="2362200" y="5524500"/>
          <p14:tracePt t="43732" x="2278063" y="5524500"/>
          <p14:tracePt t="43743" x="2192338" y="5524500"/>
          <p14:tracePt t="43754" x="2108200" y="5524500"/>
          <p14:tracePt t="43765" x="2022475" y="5524500"/>
          <p14:tracePt t="43777" x="1938338" y="5524500"/>
          <p14:tracePt t="43788" x="1870075" y="5524500"/>
          <p14:tracePt t="43799" x="1809750" y="5524500"/>
          <p14:tracePt t="43810" x="1793875" y="5524500"/>
          <p14:tracePt t="43843" x="1784350" y="5524500"/>
          <p14:tracePt t="43866" x="1776413" y="5524500"/>
          <p14:tracePt t="43878" x="1766888" y="5524500"/>
          <p14:tracePt t="43889" x="1741488" y="5524500"/>
          <p14:tracePt t="43900" x="1716088" y="5524500"/>
          <p14:tracePt t="43912" x="1690688" y="5524500"/>
          <p14:tracePt t="43923" x="1682750" y="5532438"/>
          <p14:tracePt t="43934" x="1674813" y="5540375"/>
          <p14:tracePt t="43957" x="1682750" y="5540375"/>
          <p14:tracePt t="43968" x="1690688" y="5540375"/>
          <p14:tracePt t="43979" x="1700213" y="5540375"/>
          <p14:tracePt t="43990" x="1708150" y="5540375"/>
          <p14:tracePt t="44002" x="1716088" y="5540375"/>
          <p14:tracePt t="44057" x="1725613" y="5540375"/>
          <p14:tracePt t="44091" x="1733550" y="5540375"/>
          <p14:tracePt t="44092" x="1741488" y="5540375"/>
          <p14:tracePt t="44203" x="1751013" y="5540375"/>
          <p14:tracePt t="44205" x="1758950" y="5540375"/>
          <p14:tracePt t="44227" x="1766888" y="5540375"/>
          <p14:tracePt t="44238" x="1776413" y="5540375"/>
          <p14:tracePt t="44249" x="1784350" y="5540375"/>
          <p14:tracePt t="44272" x="1801813" y="5540375"/>
          <p14:tracePt t="44283" x="1852613" y="5540375"/>
          <p14:tracePt t="44295" x="1878013" y="5540375"/>
          <p14:tracePt t="44306" x="1920875" y="5540375"/>
          <p14:tracePt t="44317" x="1989138" y="5540375"/>
          <p14:tracePt t="44329" x="2090738" y="5540375"/>
          <p14:tracePt t="44339" x="2174875" y="5540375"/>
          <p14:tracePt t="44351" x="2243138" y="5540375"/>
          <p14:tracePt t="44362" x="2303463" y="5540375"/>
          <p14:tracePt t="44373" x="2362200" y="5540375"/>
          <p14:tracePt t="44384" x="2422525" y="5540375"/>
          <p14:tracePt t="44395" x="2489200" y="5540375"/>
          <p14:tracePt t="44407" x="2592388" y="5540375"/>
          <p14:tracePt t="44418" x="2719388" y="5540375"/>
          <p14:tracePt t="44430" x="2855913" y="5540375"/>
          <p14:tracePt t="44440" x="3025775" y="5540375"/>
          <p14:tracePt t="44452" x="3228975" y="5540375"/>
          <p14:tracePt t="44463" x="3467100" y="5540375"/>
          <p14:tracePt t="44474" x="3671888" y="5540375"/>
          <p14:tracePt t="44486" x="3824288" y="5532438"/>
          <p14:tracePt t="44497" x="3951288" y="5524500"/>
          <p14:tracePt t="44508" x="4062413" y="5507038"/>
          <p14:tracePt t="44519" x="4156075" y="5489575"/>
          <p14:tracePt t="44531" x="4240213" y="5472113"/>
          <p14:tracePt t="44542" x="4341813" y="5472113"/>
          <p14:tracePt t="44553" x="4435475" y="5472113"/>
          <p14:tracePt t="44564" x="4538663" y="5472113"/>
          <p14:tracePt t="44575" x="4640263" y="5472113"/>
          <p14:tracePt t="44587" x="4749800" y="5472113"/>
          <p14:tracePt t="44598" x="4860925" y="5472113"/>
          <p14:tracePt t="44609" x="4946650" y="5472113"/>
          <p14:tracePt t="44620" x="5022850" y="5472113"/>
          <p14:tracePt t="44632" x="5073650" y="5472113"/>
          <p14:tracePt t="44643" x="5116513" y="5472113"/>
          <p14:tracePt t="44654" x="5149850" y="5472113"/>
          <p14:tracePt t="44665" x="5157788" y="5472113"/>
          <p14:tracePt t="44677" x="5175250" y="5472113"/>
          <p14:tracePt t="44688" x="5235575" y="5472113"/>
          <p14:tracePt t="44699" x="5243513" y="5472113"/>
          <p14:tracePt t="44711" x="5276850" y="5472113"/>
          <p14:tracePt t="44722" x="5294313" y="5472113"/>
          <p14:tracePt t="44733" x="5311775" y="5472113"/>
          <p14:tracePt t="44745" x="5327650" y="5472113"/>
          <p14:tracePt t="44755" x="5353050" y="5481638"/>
          <p14:tracePt t="44767" x="5362575" y="5489575"/>
          <p14:tracePt t="44800" x="5362575" y="5456238"/>
          <p14:tracePt t="44812" x="5327650" y="5413375"/>
          <p14:tracePt t="44823" x="5327650" y="5370513"/>
          <p14:tracePt t="44834" x="5327650" y="5362575"/>
          <p14:tracePt t="45036" x="5311775" y="5362575"/>
          <p14:tracePt t="45047" x="5302250" y="5362575"/>
          <p14:tracePt t="45048" x="5286375" y="5362575"/>
          <p14:tracePt t="45059" x="5268913" y="5362575"/>
          <p14:tracePt t="45071" x="5226050" y="5362575"/>
          <p14:tracePt t="45082" x="5208588" y="5362575"/>
          <p14:tracePt t="45093" x="5183188" y="5362575"/>
          <p14:tracePt t="45104" x="5167313" y="5362575"/>
          <p14:tracePt t="45126" x="5167313" y="5353050"/>
          <p14:tracePt t="45138" x="5175250" y="5353050"/>
          <p14:tracePt t="45161" x="5192713" y="5353050"/>
          <p14:tracePt t="45172" x="5226050" y="5353050"/>
          <p14:tracePt t="45183" x="5251450" y="5353050"/>
          <p14:tracePt t="45195" x="5294313" y="5353050"/>
          <p14:tracePt t="45205" x="5345113" y="5353050"/>
          <p14:tracePt t="45217" x="5370513" y="5353050"/>
          <p14:tracePt t="45228" x="5430838" y="5353050"/>
          <p14:tracePt t="45239" x="5514975" y="5353050"/>
          <p14:tracePt t="45250" x="5626100" y="5353050"/>
          <p14:tracePt t="45262" x="5753100" y="5353050"/>
          <p14:tracePt t="45273" x="5905500" y="5353050"/>
          <p14:tracePt t="45284" x="6102350" y="5353050"/>
          <p14:tracePt t="45295" x="6305550" y="5362575"/>
          <p14:tracePt t="45307" x="6551613" y="5387975"/>
          <p14:tracePt t="45318" x="6799263" y="5421313"/>
          <p14:tracePt t="45329" x="7045325" y="5446713"/>
          <p14:tracePt t="45340" x="7291388" y="5481638"/>
          <p14:tracePt t="45352" x="7529513" y="5497513"/>
          <p14:tracePt t="45363" x="7716838" y="5507038"/>
          <p14:tracePt t="45374" x="7927975" y="5524500"/>
          <p14:tracePt t="45385" x="8107363" y="5532438"/>
          <p14:tracePt t="45397" x="8259763" y="5549900"/>
          <p14:tracePt t="45408" x="8404225" y="5549900"/>
          <p14:tracePt t="45419" x="8507413" y="5549900"/>
          <p14:tracePt t="45430" x="8558213" y="5549900"/>
          <p14:tracePt t="45442" x="8591550" y="5549900"/>
          <p14:tracePt t="45453" x="8599488" y="5549900"/>
          <p14:tracePt t="45464" x="8616950" y="5549900"/>
          <p14:tracePt t="45475" x="8624888" y="5549900"/>
          <p14:tracePt t="45487" x="8634413" y="5549900"/>
          <p14:tracePt t="45498" x="8642350" y="5549900"/>
          <p14:tracePt t="45509" x="8651875" y="5549900"/>
          <p14:tracePt t="45521" x="8659813" y="5549900"/>
          <p14:tracePt t="45532" x="8677275" y="5549900"/>
          <p14:tracePt t="45544" x="8702675" y="5549900"/>
          <p14:tracePt t="45554" x="8728075" y="5549900"/>
          <p14:tracePt t="45565" x="8736013" y="5549900"/>
          <p14:tracePt t="45577" x="8761413" y="5549900"/>
          <p14:tracePt t="45588" x="8778875" y="5549900"/>
          <p14:tracePt t="45599" x="8796338" y="5549900"/>
          <p14:tracePt t="45611" x="8804275" y="5549900"/>
          <p14:tracePt t="45622" x="8812213" y="5549900"/>
          <p14:tracePt t="45633" x="8821738" y="5549900"/>
          <p14:tracePt t="45644" x="8829675" y="5549900"/>
          <p14:tracePt t="45722" x="8847138" y="5549900"/>
          <p14:tracePt t="45744" x="8847138" y="5540375"/>
          <p14:tracePt t="45757" x="8847138" y="5532438"/>
          <p14:tracePt t="45768" x="8847138" y="5524500"/>
          <p14:tracePt t="45779" x="8847138" y="5514975"/>
          <p14:tracePt t="45791" x="8829675" y="5497513"/>
          <p14:tracePt t="45802" x="8804275" y="5489575"/>
          <p14:tracePt t="45813" x="8736013" y="5446713"/>
          <p14:tracePt t="45824" x="8634413" y="5413375"/>
          <p14:tracePt t="45847" x="8515350" y="5370513"/>
          <p14:tracePt t="45858" x="8404225" y="5337175"/>
          <p14:tracePt t="45869" x="8310563" y="5311775"/>
          <p14:tracePt t="45880" x="8243888" y="5302250"/>
          <p14:tracePt t="45892" x="8166100" y="5294313"/>
          <p14:tracePt t="45903" x="8056563" y="5294313"/>
          <p14:tracePt t="45914" x="7912100" y="5294313"/>
          <p14:tracePt t="45926" x="7742238" y="5294313"/>
          <p14:tracePt t="45937" x="7504113" y="5294313"/>
          <p14:tracePt t="45948" x="7232650" y="5327650"/>
          <p14:tracePt t="45959" x="6900863" y="5362575"/>
          <p14:tracePt t="45970" x="6645275" y="5413375"/>
          <p14:tracePt t="45982" x="6432550" y="5438775"/>
          <p14:tracePt t="45994" x="6330950" y="5464175"/>
          <p14:tracePt t="46004" x="6211888" y="5489575"/>
          <p14:tracePt t="46027" x="5983288" y="5532438"/>
          <p14:tracePt t="46038" x="5838825" y="5565775"/>
          <p14:tracePt t="46061" x="5694363" y="5600700"/>
          <p14:tracePt t="46072" x="5557838" y="5641975"/>
          <p14:tracePt t="46083" x="5421313" y="5676900"/>
          <p14:tracePt t="46095" x="5251450" y="5745163"/>
          <p14:tracePt t="46105" x="5141913" y="5778500"/>
          <p14:tracePt t="46117" x="5048250" y="5795963"/>
          <p14:tracePt t="46128" x="5005388" y="5803900"/>
          <p14:tracePt t="46139" x="4954588" y="5813425"/>
          <p14:tracePt t="46150" x="4911725" y="5821363"/>
          <p14:tracePt t="46162" x="4852988" y="5821363"/>
          <p14:tracePt t="46173" x="4792663" y="5838825"/>
          <p14:tracePt t="46184" x="4749800" y="5838825"/>
          <p14:tracePt t="46195" x="4708525" y="5846763"/>
          <p14:tracePt t="46207" x="4699000" y="5846763"/>
          <p14:tracePt t="46218" x="4691063" y="5846763"/>
          <p14:tracePt t="46241" x="4691063" y="5838825"/>
          <p14:tracePt t="46252" x="4733925" y="5788025"/>
          <p14:tracePt t="46263" x="4802188" y="5727700"/>
          <p14:tracePt t="46274" x="4835525" y="5684838"/>
          <p14:tracePt t="46286" x="4919663" y="5626100"/>
          <p14:tracePt t="46297" x="5038725" y="5549900"/>
          <p14:tracePt t="46308" x="5208588" y="5464175"/>
          <p14:tracePt t="46319" x="5472113" y="5387975"/>
          <p14:tracePt t="46331" x="5694363" y="5353050"/>
          <p14:tracePt t="46342" x="5991225" y="5319713"/>
          <p14:tracePt t="46353" x="6373813" y="5286375"/>
          <p14:tracePt t="46364" x="6883400" y="5200650"/>
          <p14:tracePt t="46376" x="7427913" y="5081588"/>
          <p14:tracePt t="46387" x="8056563" y="4903788"/>
          <p14:tracePt t="46398" x="8659813" y="4691063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69A425C-A838-4E75-826D-E8819987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4294"/>
            <a:ext cx="7886700" cy="992619"/>
          </a:xfrm>
        </p:spPr>
        <p:txBody>
          <a:bodyPr>
            <a:normAutofit fontScale="90000"/>
          </a:bodyPr>
          <a:lstStyle/>
          <a:p>
            <a:r>
              <a:rPr lang="ru-RU" dirty="0"/>
              <a:t>Полиномиальный хеш и модулярная арифметика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0A061592-F2FA-4279-8266-6346F7382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440869"/>
            <a:ext cx="7886700" cy="5236725"/>
          </a:xfrm>
        </p:spPr>
        <p:txBody>
          <a:bodyPr>
            <a:normAutofit fontScale="92500"/>
          </a:bodyPr>
          <a:lstStyle/>
          <a:p>
            <a:r>
              <a:rPr lang="ru-RU" dirty="0"/>
              <a:t>Низкую вероятность коллизий и эффективное вычисление сочетает в себе </a:t>
            </a:r>
            <a:r>
              <a:rPr lang="ru-RU" b="1" dirty="0"/>
              <a:t>полиномиальный хеш</a:t>
            </a:r>
            <a:r>
              <a:rPr lang="ru-RU" dirty="0"/>
              <a:t>:</a:t>
            </a:r>
            <a:endParaRPr lang="en-US" dirty="0"/>
          </a:p>
          <a:p>
            <a:endParaRPr lang="en-US" sz="3900" dirty="0"/>
          </a:p>
          <a:p>
            <a:r>
              <a:rPr lang="ru-RU" dirty="0"/>
              <a:t>Во избежание переполнения целочисленной разрядной сетки в памяти при больших Н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r>
              <a:rPr lang="ru-RU" u="sng" dirty="0"/>
              <a:t>Выбор </a:t>
            </a:r>
            <a:r>
              <a:rPr lang="en-US" u="sng" dirty="0"/>
              <a:t>b</a:t>
            </a:r>
            <a:r>
              <a:rPr lang="ru-RU" u="sng" dirty="0"/>
              <a:t> и </a:t>
            </a:r>
            <a:r>
              <a:rPr lang="en-US" u="sng" dirty="0"/>
              <a:t>Q</a:t>
            </a:r>
            <a:r>
              <a:rPr lang="ru-RU" dirty="0"/>
              <a:t>:</a:t>
            </a:r>
          </a:p>
          <a:p>
            <a:pPr lvl="1"/>
            <a:r>
              <a:rPr lang="ru-RU" b="1" dirty="0"/>
              <a:t>Метод авторов</a:t>
            </a:r>
            <a:r>
              <a:rPr lang="ru-RU" dirty="0"/>
              <a:t>: фикс. </a:t>
            </a:r>
            <a:r>
              <a:rPr lang="en-US" b="1" dirty="0"/>
              <a:t>b</a:t>
            </a:r>
            <a:r>
              <a:rPr lang="ru-RU" dirty="0"/>
              <a:t>=</a:t>
            </a:r>
            <a:r>
              <a:rPr lang="en-US" dirty="0"/>
              <a:t>2, </a:t>
            </a:r>
            <a:r>
              <a:rPr lang="en-US" b="1" dirty="0"/>
              <a:t>Q</a:t>
            </a:r>
            <a:r>
              <a:rPr lang="ru-RU" dirty="0"/>
              <a:t> – простое </a:t>
            </a:r>
            <a:r>
              <a:rPr lang="ru-RU" dirty="0" err="1"/>
              <a:t>случ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/>
              <a:t>[2..n</a:t>
            </a:r>
            <a:r>
              <a:rPr lang="en-US" baseline="30000" dirty="0"/>
              <a:t>3</a:t>
            </a:r>
            <a:r>
              <a:rPr lang="en-US" dirty="0"/>
              <a:t>]</a:t>
            </a:r>
            <a:r>
              <a:rPr lang="ru-RU" dirty="0"/>
              <a:t>, тогда вероятность коллизии не превосходит </a:t>
            </a:r>
            <a:r>
              <a:rPr lang="ru-RU" b="1" dirty="0"/>
              <a:t>1/</a:t>
            </a:r>
            <a:r>
              <a:rPr lang="en-US" b="1" dirty="0"/>
              <a:t>n</a:t>
            </a:r>
            <a:r>
              <a:rPr lang="en-US" dirty="0"/>
              <a:t>;</a:t>
            </a:r>
          </a:p>
          <a:p>
            <a:pPr lvl="1"/>
            <a:r>
              <a:rPr lang="ru-RU" b="1" dirty="0"/>
              <a:t>Модификация</a:t>
            </a:r>
            <a:r>
              <a:rPr lang="ru-RU" dirty="0"/>
              <a:t> (</a:t>
            </a:r>
            <a:r>
              <a:rPr lang="ru-RU" dirty="0" err="1"/>
              <a:t>Дитзфелбингер</a:t>
            </a:r>
            <a:r>
              <a:rPr lang="ru-RU" dirty="0"/>
              <a:t> и др.): фикс. простое </a:t>
            </a:r>
            <a:r>
              <a:rPr lang="en-US" b="1" dirty="0"/>
              <a:t>Q</a:t>
            </a:r>
            <a:r>
              <a:rPr lang="ru-RU" dirty="0"/>
              <a:t> (напр., простые числа </a:t>
            </a:r>
            <a:r>
              <a:rPr lang="ru-RU" dirty="0" err="1"/>
              <a:t>Мерсенна</a:t>
            </a:r>
            <a:r>
              <a:rPr lang="ru-RU" dirty="0"/>
              <a:t>, 2</a:t>
            </a:r>
            <a:r>
              <a:rPr lang="ru-RU" baseline="30000" dirty="0"/>
              <a:t>31</a:t>
            </a:r>
            <a:r>
              <a:rPr lang="ru-RU" dirty="0"/>
              <a:t>-1, 2</a:t>
            </a:r>
            <a:r>
              <a:rPr lang="ru-RU" baseline="30000" dirty="0"/>
              <a:t>61</a:t>
            </a:r>
            <a:r>
              <a:rPr lang="ru-RU" dirty="0"/>
              <a:t>-1, 2</a:t>
            </a:r>
            <a:r>
              <a:rPr lang="ru-RU" baseline="30000" dirty="0"/>
              <a:t>32</a:t>
            </a:r>
            <a:r>
              <a:rPr lang="ru-RU" dirty="0"/>
              <a:t>-5, 2</a:t>
            </a:r>
            <a:r>
              <a:rPr lang="ru-RU" baseline="30000" dirty="0"/>
              <a:t>64</a:t>
            </a:r>
            <a:r>
              <a:rPr lang="ru-RU" dirty="0"/>
              <a:t>-59), </a:t>
            </a:r>
            <a:r>
              <a:rPr lang="en-US" b="1" dirty="0"/>
              <a:t>b</a:t>
            </a:r>
            <a:r>
              <a:rPr lang="ru-RU" dirty="0"/>
              <a:t> – </a:t>
            </a:r>
            <a:r>
              <a:rPr lang="ru-RU" dirty="0" err="1"/>
              <a:t>случ</a:t>
            </a:r>
            <a:r>
              <a:rPr lang="ru-RU" dirty="0"/>
              <a:t>. из </a:t>
            </a:r>
            <a:r>
              <a:rPr lang="en-US" dirty="0"/>
              <a:t>[</a:t>
            </a:r>
            <a:r>
              <a:rPr lang="ru-RU" dirty="0"/>
              <a:t>0..</a:t>
            </a:r>
            <a:r>
              <a:rPr lang="en-US" dirty="0"/>
              <a:t>Q-1]</a:t>
            </a:r>
            <a:r>
              <a:rPr lang="ru-RU" dirty="0"/>
              <a:t>, тогда при </a:t>
            </a:r>
            <a:r>
              <a:rPr lang="en-US" dirty="0"/>
              <a:t>Q&gt;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/>
              <a:t> </a:t>
            </a:r>
            <a:r>
              <a:rPr lang="ru-RU" dirty="0"/>
              <a:t>для какого-то с</a:t>
            </a:r>
            <a:r>
              <a:rPr lang="en-US" dirty="0"/>
              <a:t>&gt;2 </a:t>
            </a:r>
            <a:r>
              <a:rPr lang="ru-RU" dirty="0"/>
              <a:t>вероятность коллизии не превосходит </a:t>
            </a:r>
            <a:r>
              <a:rPr lang="ru-RU" b="1" dirty="0"/>
              <a:t>1/</a:t>
            </a:r>
            <a:r>
              <a:rPr lang="en-US" b="1" dirty="0"/>
              <a:t>n</a:t>
            </a:r>
            <a:r>
              <a:rPr lang="en-US" b="1" baseline="30000" dirty="0"/>
              <a:t>c-2</a:t>
            </a:r>
            <a:r>
              <a:rPr lang="ru-RU" dirty="0"/>
              <a:t>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549CFF-7A9F-4E27-AFA2-455E91C4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6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8CA07334-B3DF-4B74-851E-3EB3801AC5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522" y="2137372"/>
            <a:ext cx="7112956" cy="85980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F885BF-84FF-4655-B73F-2256809ED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1062" y="3655860"/>
            <a:ext cx="73818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9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B564419B-A78C-4D0C-AD5A-87C2E30D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8946"/>
            <a:ext cx="7886700" cy="1241999"/>
          </a:xfrm>
        </p:spPr>
        <p:txBody>
          <a:bodyPr>
            <a:noAutofit/>
          </a:bodyPr>
          <a:lstStyle/>
          <a:p>
            <a:r>
              <a:rPr lang="ru-RU" sz="3200" dirty="0"/>
              <a:t>Проблема 2 – многократный пересчёт хеша подстрок в тексте при сдвиге образца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CF957B01-D27E-4895-8B84-4A0CD1617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745673"/>
            <a:ext cx="7886700" cy="321045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При </a:t>
            </a:r>
            <a:r>
              <a:rPr lang="ru-RU" b="1" dirty="0"/>
              <a:t>наивном пересчёте хеша </a:t>
            </a:r>
            <a:r>
              <a:rPr lang="ru-RU" dirty="0"/>
              <a:t>сложность РК-поиска сравняется с более простыми алгоритмами в худшем случае – </a:t>
            </a:r>
            <a:r>
              <a:rPr lang="en-US" b="1" dirty="0"/>
              <a:t>O(n</a:t>
            </a:r>
            <a:r>
              <a:rPr lang="ru-RU" b="1" dirty="0"/>
              <a:t>·</a:t>
            </a:r>
            <a:r>
              <a:rPr lang="en-US" b="1" dirty="0"/>
              <a:t>m)</a:t>
            </a:r>
            <a:endParaRPr lang="ru-RU" b="1" dirty="0"/>
          </a:p>
          <a:p>
            <a:r>
              <a:rPr lang="ru-RU" dirty="0"/>
              <a:t>Приём – </a:t>
            </a:r>
            <a:r>
              <a:rPr lang="ru-RU" b="1" dirty="0"/>
              <a:t>кольцевой </a:t>
            </a:r>
            <a:r>
              <a:rPr lang="ru-RU" dirty="0"/>
              <a:t>(</a:t>
            </a:r>
            <a:r>
              <a:rPr lang="ru-RU" b="1" dirty="0"/>
              <a:t>скользящий</a:t>
            </a:r>
            <a:r>
              <a:rPr lang="ru-RU" dirty="0"/>
              <a:t>) </a:t>
            </a:r>
            <a:r>
              <a:rPr lang="ru-RU" b="1" dirty="0"/>
              <a:t>хеш</a:t>
            </a:r>
            <a:r>
              <a:rPr lang="ru-RU" dirty="0"/>
              <a:t>, когда при сдвиге на +1 позицию в тексте новый хеш вычисляется </a:t>
            </a:r>
            <a:r>
              <a:rPr lang="ru-RU" b="1" dirty="0"/>
              <a:t>на основе старого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убрав из подсчёта первый символ предыдущей подстроки и </a:t>
            </a:r>
          </a:p>
          <a:p>
            <a:pPr lvl="1"/>
            <a:r>
              <a:rPr lang="ru-RU" dirty="0"/>
              <a:t>добавив в подсчёт новый символ справа;</a:t>
            </a:r>
          </a:p>
          <a:p>
            <a:r>
              <a:rPr lang="ru-RU" dirty="0"/>
              <a:t>В случае полиномиального хеша: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D202AD-5C26-4E85-9F61-4B5C6A86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7</a:t>
            </a:fld>
            <a:endParaRPr lang="ru-RU"/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322445A2-9277-49D6-A8BB-9F00D86024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7235" y="5023182"/>
            <a:ext cx="6569529" cy="9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2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13. Нелинейные структуры. Понятие дерева.</a:t>
            </a:r>
          </a:p>
        </p:txBody>
      </p:sp>
    </p:spTree>
    <p:extLst>
      <p:ext uri="{BB962C8B-B14F-4D97-AF65-F5344CB8AC3E}">
        <p14:creationId xmlns:p14="http://schemas.microsoft.com/office/powerpoint/2010/main" val="414131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data structure)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879273" y="1995054"/>
            <a:ext cx="4917256" cy="466436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Это именованная совокупность </a:t>
            </a:r>
            <a:r>
              <a:rPr lang="ru-RU" b="1" dirty="0"/>
              <a:t>логически связанных </a:t>
            </a:r>
            <a:r>
              <a:rPr lang="ru-RU" dirty="0"/>
              <a:t>значений в памяти ЭВМ в соответствии с определённым </a:t>
            </a:r>
            <a:r>
              <a:rPr lang="ru-RU" b="1" dirty="0"/>
              <a:t>макетом</a:t>
            </a:r>
          </a:p>
          <a:p>
            <a:r>
              <a:rPr lang="ru-RU" dirty="0"/>
              <a:t>Макет </a:t>
            </a:r>
            <a:r>
              <a:rPr lang="ru-RU" u="sng" dirty="0"/>
              <a:t>задаёт</a:t>
            </a:r>
            <a:r>
              <a:rPr lang="ru-RU" dirty="0"/>
              <a:t>:</a:t>
            </a:r>
          </a:p>
          <a:p>
            <a:pPr lvl="1"/>
            <a:r>
              <a:rPr lang="ru-RU" b="1" dirty="0"/>
              <a:t>Логические </a:t>
            </a:r>
            <a:r>
              <a:rPr lang="ru-RU" dirty="0"/>
              <a:t>(причинно-следственные) </a:t>
            </a:r>
            <a:r>
              <a:rPr lang="ru-RU" b="1" dirty="0"/>
              <a:t>связи </a:t>
            </a:r>
            <a:r>
              <a:rPr lang="ru-RU" dirty="0"/>
              <a:t>между элементами</a:t>
            </a:r>
          </a:p>
          <a:p>
            <a:pPr lvl="1"/>
            <a:r>
              <a:rPr lang="ru-RU" dirty="0"/>
              <a:t>Способ доступа к значениям (</a:t>
            </a:r>
            <a:r>
              <a:rPr lang="ru-RU" b="1" dirty="0"/>
              <a:t>прямой</a:t>
            </a:r>
            <a:r>
              <a:rPr lang="ru-RU" dirty="0"/>
              <a:t> или </a:t>
            </a:r>
            <a:r>
              <a:rPr lang="ru-RU" b="1" dirty="0"/>
              <a:t>последовательный</a:t>
            </a:r>
            <a:r>
              <a:rPr lang="ru-RU" dirty="0"/>
              <a:t>);</a:t>
            </a:r>
          </a:p>
          <a:p>
            <a:r>
              <a:rPr lang="ru-RU" dirty="0"/>
              <a:t>Один и тот же макет может быть </a:t>
            </a:r>
            <a:r>
              <a:rPr lang="ru-RU" b="1" dirty="0"/>
              <a:t>эффективен</a:t>
            </a:r>
            <a:r>
              <a:rPr lang="ru-RU" dirty="0"/>
              <a:t> для одних задач и </a:t>
            </a:r>
            <a:r>
              <a:rPr lang="ru-RU" b="1" dirty="0"/>
              <a:t>неэффективен</a:t>
            </a:r>
            <a:r>
              <a:rPr lang="ru-RU" dirty="0"/>
              <a:t> для других </a:t>
            </a:r>
            <a:br>
              <a:rPr lang="ru-RU" dirty="0"/>
            </a:br>
            <a:r>
              <a:rPr lang="ru-RU" dirty="0"/>
              <a:t>(нет универсальной структуры)</a:t>
            </a:r>
          </a:p>
          <a:p>
            <a:r>
              <a:rPr lang="ru-RU" b="1" dirty="0"/>
              <a:t>Изображение</a:t>
            </a:r>
            <a:r>
              <a:rPr lang="ru-RU" dirty="0"/>
              <a:t> структур часто – в виде </a:t>
            </a:r>
            <a:r>
              <a:rPr lang="ru-RU" b="1" dirty="0"/>
              <a:t>графа</a:t>
            </a:r>
            <a:r>
              <a:rPr lang="ru-RU" dirty="0"/>
              <a:t>.</a:t>
            </a:r>
            <a:r>
              <a:rPr lang="ru-RU" b="1" dirty="0"/>
              <a:t>     </a:t>
            </a:r>
            <a:r>
              <a:rPr lang="ru-RU" dirty="0"/>
              <a:t>→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436D85E2-56A4-4AED-9047-59A3BF2F36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869" y="2386880"/>
            <a:ext cx="3228144" cy="3081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22520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15726</TotalTime>
  <Words>1444</Words>
  <Application>Microsoft Office PowerPoint</Application>
  <PresentationFormat>Экран (4:3)</PresentationFormat>
  <Paragraphs>209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Тема Office</vt:lpstr>
      <vt:lpstr>Структуры и алгоритмы обработки данных</vt:lpstr>
      <vt:lpstr>4. Алгоритм Рабина-Карпа</vt:lpstr>
      <vt:lpstr>Идея РК-алгоритма</vt:lpstr>
      <vt:lpstr>Псевдокод РК-поиска</vt:lpstr>
      <vt:lpstr>Проблема 1 – ложное совпадение хешей</vt:lpstr>
      <vt:lpstr>Полиномиальный хеш и модулярная арифметика</vt:lpstr>
      <vt:lpstr>Проблема 2 – многократный пересчёт хеша подстрок в тексте при сдвиге образца</vt:lpstr>
      <vt:lpstr>13. Нелинейные структуры. Понятие дерева.</vt:lpstr>
      <vt:lpstr>Структура данных  (data structure)</vt:lpstr>
      <vt:lpstr>Граф G [R,A] – </vt:lpstr>
      <vt:lpstr>Виды структур данных </vt:lpstr>
      <vt:lpstr>Структура данных в памяти ЭВМ</vt:lpstr>
      <vt:lpstr>Структуры хранения данных:</vt:lpstr>
      <vt:lpstr>Структуры хранения данных:</vt:lpstr>
      <vt:lpstr>Нелинейные структуры данных (1/2)</vt:lpstr>
      <vt:lpstr>Нелинейные структуры данных (2/2)</vt:lpstr>
      <vt:lpstr>Базовые операции над структурами данных</vt:lpstr>
      <vt:lpstr>Дерево (иерархия) – </vt:lpstr>
      <vt:lpstr>Иерархическая структура – терминология:</vt:lpstr>
      <vt:lpstr>Особенности иерархической организации данных</vt:lpstr>
      <vt:lpstr>Понятия (1/2)</vt:lpstr>
      <vt:lpstr>Понятия (2/2)</vt:lpstr>
      <vt:lpstr>Дерево типа Т (1/2)</vt:lpstr>
      <vt:lpstr>Дерево типа Т (2/2)</vt:lpstr>
      <vt:lpstr>14. Реализация дерева в памяти.</vt:lpstr>
      <vt:lpstr>Реализация деревьев</vt:lpstr>
      <vt:lpstr>1. Массив родителей (1/2)</vt:lpstr>
      <vt:lpstr>1. Массив родителей (2/2)</vt:lpstr>
      <vt:lpstr>Пример использования 1 –  поиск «левого потомка» i-го узла:</vt:lpstr>
      <vt:lpstr>Реализация поиска «левого потомка» i-го узла:</vt:lpstr>
      <vt:lpstr>Пример использования 2 –  поиск «правого брата» i-го узла:</vt:lpstr>
      <vt:lpstr>2. Дерево линейными списками потомков (1/2)</vt:lpstr>
      <vt:lpstr>2. Дерево линейными списками сыновей (2/2)</vt:lpstr>
      <vt:lpstr>3. Массивы «левых потомков» и «правых братьев» (1/2)</vt:lpstr>
      <vt:lpstr>3. Массивы «левых потомков» и «правых братьев» (2/2)</vt:lpstr>
      <vt:lpstr>Реализация дерева на таблице «левых потомков» и «правых братьев»: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Деревья</dc:title>
  <dc:creator>Admin</dc:creator>
  <cp:lastModifiedBy>Лектор</cp:lastModifiedBy>
  <cp:revision>921</cp:revision>
  <dcterms:created xsi:type="dcterms:W3CDTF">2020-09-03T13:34:10Z</dcterms:created>
  <dcterms:modified xsi:type="dcterms:W3CDTF">2024-10-16T14:52:08Z</dcterms:modified>
</cp:coreProperties>
</file>