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87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6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6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5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06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4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7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1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1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4.wdp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6.wdp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7" Type="http://schemas.microsoft.com/office/2007/relationships/hdphoto" Target="../media/hdphoto20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microsoft.com/office/2007/relationships/hdphoto" Target="../media/hdphoto19.wdp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2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60982"/>
          </a:xfrm>
        </p:spPr>
        <p:txBody>
          <a:bodyPr/>
          <a:lstStyle/>
          <a:p>
            <a:r>
              <a:rPr lang="ru-RU" dirty="0"/>
              <a:t>Структуры и алгоритмы обработки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428999"/>
            <a:ext cx="6858000" cy="258387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Лекция 2.4:</a:t>
            </a:r>
          </a:p>
          <a:p>
            <a:r>
              <a:rPr lang="ru-RU" dirty="0"/>
              <a:t>Бинарное дерево поиска.</a:t>
            </a:r>
          </a:p>
          <a:p>
            <a:r>
              <a:rPr lang="en-US" dirty="0"/>
              <a:t>AVL-</a:t>
            </a:r>
            <a:r>
              <a:rPr lang="ru-RU" dirty="0"/>
              <a:t>дерево. Красно-чёрное дерево. </a:t>
            </a:r>
            <a:r>
              <a:rPr lang="en-US" dirty="0"/>
              <a:t>B-</a:t>
            </a:r>
            <a:r>
              <a:rPr lang="ru-RU" dirty="0"/>
              <a:t>дерево.</a:t>
            </a:r>
          </a:p>
          <a:p>
            <a:r>
              <a:rPr lang="ru-RU" dirty="0"/>
              <a:t>Графы.</a:t>
            </a:r>
          </a:p>
          <a:p>
            <a:endParaRPr lang="ru-RU" dirty="0"/>
          </a:p>
          <a:p>
            <a:r>
              <a:rPr lang="ru-RU" dirty="0"/>
              <a:t>Рысин М.Л.</a:t>
            </a:r>
          </a:p>
        </p:txBody>
      </p:sp>
    </p:spTree>
    <p:extLst>
      <p:ext uri="{BB962C8B-B14F-4D97-AF65-F5344CB8AC3E}">
        <p14:creationId xmlns:p14="http://schemas.microsoft.com/office/powerpoint/2010/main" val="140597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дерево поиска – основная программа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4912" y="2077244"/>
            <a:ext cx="67341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2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обхода бинарного дерева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34725"/>
            <a:ext cx="2738526" cy="2340195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566160" y="1874519"/>
            <a:ext cx="4937760" cy="4599431"/>
          </a:xfrm>
        </p:spPr>
        <p:txBody>
          <a:bodyPr>
            <a:normAutofit/>
          </a:bodyPr>
          <a:lstStyle/>
          <a:p>
            <a:r>
              <a:rPr lang="ru-RU" b="1" dirty="0"/>
              <a:t>Обход дерева </a:t>
            </a:r>
            <a:r>
              <a:rPr lang="ru-RU" dirty="0"/>
              <a:t>– это алгоритм, обеспечивающий доступ к каждому узлу дерева для выполнения операций с данными узла</a:t>
            </a:r>
          </a:p>
          <a:p>
            <a:r>
              <a:rPr lang="ru-RU" u="sng" dirty="0"/>
              <a:t>Обходы</a:t>
            </a:r>
            <a:r>
              <a:rPr lang="ru-RU" dirty="0"/>
              <a:t>:</a:t>
            </a:r>
          </a:p>
          <a:p>
            <a:pPr lvl="1"/>
            <a:r>
              <a:rPr lang="ru-RU" b="1" dirty="0"/>
              <a:t>В глубину </a:t>
            </a:r>
            <a:r>
              <a:rPr lang="ru-RU" dirty="0"/>
              <a:t>– по поддеревьям (ветвям)    →</a:t>
            </a:r>
          </a:p>
          <a:p>
            <a:pPr lvl="1"/>
            <a:r>
              <a:rPr lang="ru-RU" b="1" dirty="0"/>
              <a:t>В ширину </a:t>
            </a:r>
            <a:r>
              <a:rPr lang="ru-RU" dirty="0"/>
              <a:t>– по уровням (сыновьям).</a:t>
            </a:r>
          </a:p>
        </p:txBody>
      </p:sp>
    </p:spTree>
    <p:extLst>
      <p:ext uri="{BB962C8B-B14F-4D97-AF65-F5344CB8AC3E}">
        <p14:creationId xmlns:p14="http://schemas.microsoft.com/office/powerpoint/2010/main" val="395211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в глубину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(depth-first search, DFS)</a:t>
            </a:r>
            <a:r>
              <a:rPr lang="ru-RU" dirty="0"/>
              <a:t>: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4445" y="2666841"/>
            <a:ext cx="222885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70248" y="2569463"/>
            <a:ext cx="4245102" cy="3607499"/>
          </a:xfrm>
        </p:spPr>
        <p:txBody>
          <a:bodyPr/>
          <a:lstStyle/>
          <a:p>
            <a:r>
              <a:rPr lang="ru-RU" b="1" dirty="0"/>
              <a:t>Прямой</a:t>
            </a:r>
            <a:r>
              <a:rPr lang="ru-RU" dirty="0"/>
              <a:t>: АВС            →</a:t>
            </a:r>
          </a:p>
          <a:p>
            <a:r>
              <a:rPr lang="ru-RU" b="1" dirty="0"/>
              <a:t>Симметричный </a:t>
            </a:r>
            <a:r>
              <a:rPr lang="ru-RU" dirty="0"/>
              <a:t>(центрированный): ВАС</a:t>
            </a:r>
          </a:p>
          <a:p>
            <a:r>
              <a:rPr lang="ru-RU" b="1" dirty="0"/>
              <a:t>Обратный</a:t>
            </a:r>
            <a:r>
              <a:rPr lang="ru-RU" dirty="0"/>
              <a:t>: ВСА</a:t>
            </a:r>
          </a:p>
        </p:txBody>
      </p:sp>
    </p:spTree>
    <p:extLst>
      <p:ext uri="{BB962C8B-B14F-4D97-AF65-F5344CB8AC3E}">
        <p14:creationId xmlns:p14="http://schemas.microsoft.com/office/powerpoint/2010/main" val="48724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прямого обхода (</a:t>
            </a:r>
            <a:r>
              <a:rPr lang="en-US" dirty="0"/>
              <a:t>NLR</a:t>
            </a:r>
            <a:r>
              <a:rPr lang="ru-RU" dirty="0"/>
              <a:t>) непустого бинарного дерева: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658269"/>
            <a:ext cx="3143250" cy="268605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66661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ru-RU" dirty="0"/>
              <a:t>Посещается корень (выводится поле данных)</a:t>
            </a:r>
          </a:p>
          <a:p>
            <a:pPr marL="514350" indent="-514350">
              <a:buFont typeface="+mj-lt"/>
              <a:buAutoNum type="alphaUcPeriod"/>
            </a:pPr>
            <a:r>
              <a:rPr lang="ru-RU" dirty="0"/>
              <a:t>Прямой обход левого поддерева рекурсивно</a:t>
            </a:r>
          </a:p>
          <a:p>
            <a:pPr marL="514350" indent="-514350">
              <a:buFont typeface="+mj-lt"/>
              <a:buAutoNum type="alphaUcPeriod"/>
            </a:pPr>
            <a:r>
              <a:rPr lang="ru-RU" dirty="0"/>
              <a:t>Прямой обход правого поддерева рекурсивно.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u="sng" dirty="0"/>
              <a:t>Результат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pt-BR" dirty="0"/>
              <a:t>F, B, A, D, C, E, G, I, 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25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симметричного обхода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LNR</a:t>
            </a:r>
            <a:r>
              <a:rPr lang="ru-RU" dirty="0"/>
              <a:t>) непустого бинарного дерева: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3" y="2356517"/>
            <a:ext cx="3143250" cy="268605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33672" y="1825624"/>
            <a:ext cx="4626864" cy="480377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ru-RU" dirty="0"/>
              <a:t>Обход левого поддерева рекурсивно алгоритмом симметричного обхода</a:t>
            </a:r>
          </a:p>
          <a:p>
            <a:pPr marL="514350" indent="-514350">
              <a:buFont typeface="+mj-lt"/>
              <a:buAutoNum type="alphaUcPeriod"/>
            </a:pPr>
            <a:r>
              <a:rPr lang="ru-RU" dirty="0"/>
              <a:t>Посещается текущий узел (или корень)</a:t>
            </a:r>
          </a:p>
          <a:p>
            <a:pPr marL="514350" indent="-514350">
              <a:buFont typeface="+mj-lt"/>
              <a:buAutoNum type="alphaUcPeriod"/>
            </a:pPr>
            <a:r>
              <a:rPr lang="ru-RU" dirty="0"/>
              <a:t>Обход правого поддерева рекурсивно алгоритмом симметричного обхода.</a:t>
            </a:r>
          </a:p>
          <a:p>
            <a:r>
              <a:rPr lang="ru-RU" u="sng" dirty="0"/>
              <a:t>Результат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pt-BR" dirty="0"/>
              <a:t>A, B, C, D, E, F, G, H, I.</a:t>
            </a:r>
            <a:endParaRPr lang="ru-RU" dirty="0"/>
          </a:p>
          <a:p>
            <a:r>
              <a:rPr lang="ru-RU" dirty="0"/>
              <a:t>В двоичном дереве поиска центрированный обход извлекает данные </a:t>
            </a:r>
            <a:r>
              <a:rPr lang="ru-RU" b="1" dirty="0"/>
              <a:t>в отсортированном порядке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261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обратного обхода</a:t>
            </a:r>
            <a:r>
              <a:rPr lang="en-US" dirty="0"/>
              <a:t> (LRN)</a:t>
            </a:r>
            <a:r>
              <a:rPr lang="ru-RU" dirty="0"/>
              <a:t> непустого бинарного дерева: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3" y="2356517"/>
            <a:ext cx="3143250" cy="268605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33672" y="1825624"/>
            <a:ext cx="4626864" cy="480377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ru-RU" dirty="0"/>
              <a:t>Обход левого поддерева рекурсивно алгоритмом обратного обхода</a:t>
            </a:r>
          </a:p>
          <a:p>
            <a:pPr marL="514350" indent="-514350">
              <a:buFont typeface="+mj-lt"/>
              <a:buAutoNum type="alphaUcPeriod"/>
            </a:pPr>
            <a:r>
              <a:rPr lang="ru-RU" dirty="0"/>
              <a:t>Обход правого поддерева рекурсивно алгоритмом обратного обхода</a:t>
            </a:r>
          </a:p>
          <a:p>
            <a:pPr marL="514350" indent="-514350">
              <a:buFont typeface="+mj-lt"/>
              <a:buAutoNum type="alphaUcPeriod"/>
            </a:pPr>
            <a:r>
              <a:rPr lang="ru-RU" dirty="0"/>
              <a:t>Посещается текущий узел (или корень).</a:t>
            </a:r>
          </a:p>
          <a:p>
            <a:r>
              <a:rPr lang="ru-RU" u="sng" dirty="0"/>
              <a:t>Результат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pt-BR" dirty="0"/>
              <a:t>A, C, E, D, B, H, I, G, F.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59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обхода в ширину </a:t>
            </a:r>
            <a:r>
              <a:rPr lang="en-US" dirty="0"/>
              <a:t>(breadth-first search, BFS)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09" y="2511012"/>
            <a:ext cx="3143250" cy="2505075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2511011"/>
            <a:ext cx="3886200" cy="3665951"/>
          </a:xfrm>
        </p:spPr>
        <p:txBody>
          <a:bodyPr/>
          <a:lstStyle/>
          <a:p>
            <a:r>
              <a:rPr lang="ru-RU" dirty="0"/>
              <a:t>Посещаем каждый узел на уровне прежде чем перейти на следующий уровень.</a:t>
            </a:r>
          </a:p>
          <a:p>
            <a:r>
              <a:rPr lang="ru-RU" u="sng" dirty="0"/>
              <a:t>Результат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pt-BR" dirty="0"/>
              <a:t>F, B, G, A, D, I, C, E, 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41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реализации обхода необходимы: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0" y="1608392"/>
            <a:ext cx="4213098" cy="4956999"/>
          </a:xfrm>
        </p:spPr>
        <p:txBody>
          <a:bodyPr>
            <a:normAutofit/>
          </a:bodyPr>
          <a:lstStyle/>
          <a:p>
            <a:r>
              <a:rPr lang="ru-RU" dirty="0"/>
              <a:t>АТД дерево в котором узел с полями: метка, ссылки</a:t>
            </a:r>
          </a:p>
          <a:p>
            <a:r>
              <a:rPr lang="ru-RU" dirty="0"/>
              <a:t>Корневой узел</a:t>
            </a:r>
          </a:p>
          <a:p>
            <a:r>
              <a:rPr lang="ru-RU" u="sng" dirty="0"/>
              <a:t>Функции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Создание дерева</a:t>
            </a:r>
          </a:p>
          <a:p>
            <a:pPr lvl="1"/>
            <a:r>
              <a:rPr lang="ru-RU" dirty="0"/>
              <a:t>Поиск «левого потомка»</a:t>
            </a:r>
          </a:p>
          <a:p>
            <a:pPr lvl="1"/>
            <a:r>
              <a:rPr lang="ru-RU" dirty="0"/>
              <a:t>Поиск «правого брата»</a:t>
            </a:r>
          </a:p>
          <a:p>
            <a:pPr lvl="1"/>
            <a:r>
              <a:rPr lang="ru-RU" dirty="0"/>
              <a:t>Поиск родителя</a:t>
            </a:r>
          </a:p>
          <a:p>
            <a:pPr lvl="1"/>
            <a:r>
              <a:rPr lang="ru-RU" dirty="0"/>
              <a:t>Переход в корень</a:t>
            </a:r>
          </a:p>
          <a:p>
            <a:pPr lvl="1"/>
            <a:r>
              <a:rPr lang="ru-RU" dirty="0"/>
              <a:t>Проверка не пусто ли дерево.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802" y="4086891"/>
            <a:ext cx="4436631" cy="15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9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8186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Сортировка с использованием двоичного дерева поиска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072385" y="1755648"/>
            <a:ext cx="5788152" cy="491032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Построение </a:t>
            </a:r>
            <a:r>
              <a:rPr lang="ru-RU" b="1" dirty="0"/>
              <a:t>двоичного дерева поиска </a:t>
            </a:r>
            <a:r>
              <a:rPr lang="ru-RU" dirty="0"/>
              <a:t>по ключам исходного массива (чтением из потока – консоли, файла)</a:t>
            </a:r>
          </a:p>
          <a:p>
            <a:r>
              <a:rPr lang="ru-RU" dirty="0"/>
              <a:t>Сборка </a:t>
            </a:r>
            <a:r>
              <a:rPr lang="ru-RU" b="1" dirty="0"/>
              <a:t>результирующего массива </a:t>
            </a:r>
            <a:r>
              <a:rPr lang="ru-RU" dirty="0"/>
              <a:t>путём обхода узлов построенного дерева ключей в </a:t>
            </a:r>
            <a:r>
              <a:rPr lang="ru-RU" b="1" dirty="0"/>
              <a:t>симметричном</a:t>
            </a:r>
            <a:r>
              <a:rPr lang="ru-RU" dirty="0"/>
              <a:t> (центрированном) </a:t>
            </a:r>
            <a:r>
              <a:rPr lang="ru-RU" b="1" dirty="0"/>
              <a:t>порядке</a:t>
            </a:r>
            <a:r>
              <a:rPr lang="ru-RU" dirty="0"/>
              <a:t> следования ключей</a:t>
            </a:r>
          </a:p>
          <a:p>
            <a:r>
              <a:rPr lang="ru-RU" dirty="0"/>
              <a:t>Средняя алгоритмическая </a:t>
            </a:r>
            <a:r>
              <a:rPr lang="ru-RU" b="1" dirty="0"/>
              <a:t>сложность</a:t>
            </a:r>
            <a:r>
              <a:rPr lang="ru-RU" dirty="0"/>
              <a:t> построения дерева – О(</a:t>
            </a:r>
            <a:r>
              <a:rPr lang="en-US" dirty="0" err="1"/>
              <a:t>n·log</a:t>
            </a:r>
            <a:r>
              <a:rPr lang="en-US" dirty="0"/>
              <a:t>(n)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 случае </a:t>
            </a:r>
            <a:r>
              <a:rPr lang="ru-RU" b="1" dirty="0"/>
              <a:t>разбалансированного дерева</a:t>
            </a:r>
            <a:r>
              <a:rPr lang="ru-RU" dirty="0"/>
              <a:t> сложность может достигать О(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ru-RU" dirty="0"/>
              <a:t>)</a:t>
            </a:r>
          </a:p>
          <a:p>
            <a:r>
              <a:rPr lang="ru-RU" dirty="0"/>
              <a:t>Древовидная структура в памяти требует </a:t>
            </a:r>
            <a:r>
              <a:rPr lang="ru-RU" b="1" dirty="0"/>
              <a:t>не менее 4</a:t>
            </a:r>
            <a:r>
              <a:rPr lang="en-US" b="1" dirty="0"/>
              <a:t>n </a:t>
            </a:r>
            <a:r>
              <a:rPr lang="ru-RU" dirty="0"/>
              <a:t>служебных значений (ссылка на элемент </a:t>
            </a:r>
            <a:r>
              <a:rPr lang="ru-RU" dirty="0" err="1"/>
              <a:t>исх.массива</a:t>
            </a:r>
            <a:r>
              <a:rPr lang="ru-RU" dirty="0"/>
              <a:t>, на родителя, на поддеревья).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2" y="2127917"/>
            <a:ext cx="2763793" cy="2361787"/>
          </a:xfrm>
        </p:spPr>
      </p:pic>
    </p:spTree>
    <p:extLst>
      <p:ext uri="{BB962C8B-B14F-4D97-AF65-F5344CB8AC3E}">
        <p14:creationId xmlns:p14="http://schemas.microsoft.com/office/powerpoint/2010/main" val="249734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16. </a:t>
            </a:r>
            <a:r>
              <a:rPr lang="en-US" dirty="0"/>
              <a:t>AVL-</a:t>
            </a:r>
            <a:r>
              <a:rPr lang="ru-RU" dirty="0"/>
              <a:t>дерево.</a:t>
            </a:r>
          </a:p>
        </p:txBody>
      </p:sp>
    </p:spTree>
    <p:extLst>
      <p:ext uri="{BB962C8B-B14F-4D97-AF65-F5344CB8AC3E}">
        <p14:creationId xmlns:p14="http://schemas.microsoft.com/office/powerpoint/2010/main" val="68495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15. Бинарное дерево поиска.</a:t>
            </a:r>
          </a:p>
        </p:txBody>
      </p:sp>
    </p:spTree>
    <p:extLst>
      <p:ext uri="{BB962C8B-B14F-4D97-AF65-F5344CB8AC3E}">
        <p14:creationId xmlns:p14="http://schemas.microsoft.com/office/powerpoint/2010/main" val="394843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1026"/>
          </a:xfrm>
        </p:spPr>
        <p:txBody>
          <a:bodyPr/>
          <a:lstStyle/>
          <a:p>
            <a:r>
              <a:rPr lang="en-US" dirty="0"/>
              <a:t>AVL-</a:t>
            </a:r>
            <a:r>
              <a:rPr lang="ru-RU" dirty="0"/>
              <a:t>дерево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" y="2098929"/>
            <a:ext cx="375285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71416" y="1453896"/>
            <a:ext cx="4187952" cy="5010912"/>
          </a:xfrm>
        </p:spPr>
        <p:txBody>
          <a:bodyPr>
            <a:normAutofit/>
          </a:bodyPr>
          <a:lstStyle/>
          <a:p>
            <a:r>
              <a:rPr lang="ru-RU" b="1" dirty="0"/>
              <a:t>Сбалансированное дерево </a:t>
            </a:r>
            <a:r>
              <a:rPr lang="ru-RU" dirty="0"/>
              <a:t>– высота поддеревьев отличается не более, чем на 1</a:t>
            </a:r>
          </a:p>
          <a:p>
            <a:r>
              <a:rPr lang="en-US" dirty="0"/>
              <a:t>AVL-</a:t>
            </a:r>
            <a:r>
              <a:rPr lang="ru-RU" dirty="0"/>
              <a:t>дерево – это </a:t>
            </a:r>
            <a:r>
              <a:rPr lang="ru-RU" b="1" dirty="0"/>
              <a:t>сбалансированное двоичное дерево поиска </a:t>
            </a:r>
            <a:r>
              <a:rPr lang="ru-RU" dirty="0"/>
              <a:t>(Г.М. Адельсон-Вельский и Е.М. Ландис, 1962 г.).</a:t>
            </a:r>
          </a:p>
        </p:txBody>
      </p:sp>
    </p:spTree>
    <p:extLst>
      <p:ext uri="{BB962C8B-B14F-4D97-AF65-F5344CB8AC3E}">
        <p14:creationId xmlns:p14="http://schemas.microsoft.com/office/powerpoint/2010/main" val="2705450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1026"/>
          </a:xfrm>
        </p:spPr>
        <p:txBody>
          <a:bodyPr/>
          <a:lstStyle/>
          <a:p>
            <a:r>
              <a:rPr lang="ru-RU" dirty="0"/>
              <a:t>Высота </a:t>
            </a:r>
            <a:r>
              <a:rPr lang="en-US" dirty="0"/>
              <a:t>AVL-</a:t>
            </a:r>
            <a:r>
              <a:rPr lang="ru-RU" dirty="0"/>
              <a:t>дерева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273552" y="1783080"/>
            <a:ext cx="5550408" cy="482803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Высота </a:t>
            </a:r>
            <a:r>
              <a:rPr lang="ru-RU" b="1" dirty="0"/>
              <a:t>логарифмически</a:t>
            </a:r>
            <a:r>
              <a:rPr lang="ru-RU" dirty="0"/>
              <a:t> зависит от числа узлов: </a:t>
            </a:r>
            <a:br>
              <a:rPr lang="ru-RU" dirty="0"/>
            </a:br>
            <a:r>
              <a:rPr lang="pt-BR" b="1" u="sng" dirty="0"/>
              <a:t>от</a:t>
            </a:r>
            <a:r>
              <a:rPr lang="pt-BR" dirty="0"/>
              <a:t> log</a:t>
            </a:r>
            <a:r>
              <a:rPr lang="pt-BR" baseline="-25000" dirty="0"/>
              <a:t>2</a:t>
            </a:r>
            <a:r>
              <a:rPr lang="pt-BR" dirty="0"/>
              <a:t>(n + 1) </a:t>
            </a:r>
            <a:r>
              <a:rPr lang="pt-BR" b="1" u="sng" dirty="0"/>
              <a:t>до</a:t>
            </a:r>
            <a:r>
              <a:rPr lang="pt-BR" dirty="0"/>
              <a:t> 1.44·log</a:t>
            </a:r>
            <a:r>
              <a:rPr lang="pt-BR" baseline="-25000" dirty="0"/>
              <a:t>2</a:t>
            </a:r>
            <a:r>
              <a:rPr lang="pt-BR" dirty="0"/>
              <a:t>(n + 2) − 0.328</a:t>
            </a:r>
            <a:endParaRPr lang="ru-RU" dirty="0"/>
          </a:p>
          <a:p>
            <a:r>
              <a:rPr lang="ru-RU" dirty="0"/>
              <a:t>Операции над ДДП (поиск, вставка и удаление узлов) </a:t>
            </a:r>
            <a:r>
              <a:rPr lang="ru-RU" b="1" dirty="0"/>
              <a:t>линейно</a:t>
            </a:r>
            <a:r>
              <a:rPr lang="ru-RU" dirty="0"/>
              <a:t> зависят от его высоты → гарантированно </a:t>
            </a:r>
            <a:r>
              <a:rPr lang="ru-RU" b="1" dirty="0"/>
              <a:t>логарифмическая зависимость времени </a:t>
            </a:r>
            <a:r>
              <a:rPr lang="ru-RU" dirty="0"/>
              <a:t>работы этих алгоритмов от числа ключей в дереве </a:t>
            </a:r>
          </a:p>
          <a:p>
            <a:r>
              <a:rPr lang="ru-RU" dirty="0"/>
              <a:t>Количество </a:t>
            </a:r>
            <a:r>
              <a:rPr lang="ru-RU" b="1" dirty="0"/>
              <a:t>возможных высот </a:t>
            </a:r>
            <a:r>
              <a:rPr lang="ru-RU" dirty="0"/>
              <a:t>на практике сильно ограничено (при 32-битной адресации – 44: </a:t>
            </a:r>
            <a:r>
              <a:rPr lang="en-US" dirty="0"/>
              <a:t>n=10</a:t>
            </a:r>
            <a:r>
              <a:rPr lang="en-US" baseline="30000" dirty="0"/>
              <a:t>9</a:t>
            </a:r>
            <a:r>
              <a:rPr lang="ru-RU" dirty="0"/>
              <a:t> узлов, </a:t>
            </a:r>
            <a:r>
              <a:rPr lang="en-US" dirty="0"/>
              <a:t>&gt;10GB</a:t>
            </a:r>
            <a:r>
              <a:rPr lang="ru-RU" dirty="0"/>
              <a:t> памяти)</a:t>
            </a:r>
          </a:p>
          <a:p>
            <a:r>
              <a:rPr lang="ru-RU" b="1" dirty="0"/>
              <a:t>Мин. количество узлов </a:t>
            </a:r>
            <a:r>
              <a:rPr lang="ru-RU" dirty="0"/>
              <a:t>для каждой высоты можно подсчитать рекуррентной формулой для дерева Фибоначчи.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2039113"/>
            <a:ext cx="2411752" cy="112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83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Балансировка вершины </a:t>
            </a:r>
            <a:br>
              <a:rPr lang="ru-RU" dirty="0"/>
            </a:br>
            <a:r>
              <a:rPr lang="en-US" dirty="0"/>
              <a:t>AVL-</a:t>
            </a:r>
            <a:r>
              <a:rPr lang="ru-RU" dirty="0"/>
              <a:t>дерева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4" y="2274935"/>
            <a:ext cx="3886200" cy="2501741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89704" y="1825624"/>
            <a:ext cx="4306824" cy="463918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каждой вершины определён </a:t>
            </a:r>
            <a:r>
              <a:rPr lang="ru-RU" dirty="0" err="1"/>
              <a:t>доп.показатель</a:t>
            </a:r>
            <a:r>
              <a:rPr lang="ru-RU" dirty="0"/>
              <a:t> </a:t>
            </a:r>
            <a:r>
              <a:rPr lang="en-US" b="1" dirty="0"/>
              <a:t>balance factor</a:t>
            </a:r>
            <a:r>
              <a:rPr lang="en-US" dirty="0"/>
              <a:t> – </a:t>
            </a:r>
            <a:r>
              <a:rPr lang="ru-RU" dirty="0"/>
              <a:t>разность между высотами левого и правого поддерева </a:t>
            </a:r>
            <a:br>
              <a:rPr lang="en-US" dirty="0"/>
            </a:br>
            <a:r>
              <a:rPr lang="ru-RU" dirty="0"/>
              <a:t>(-1, 0, 1)</a:t>
            </a:r>
          </a:p>
          <a:p>
            <a:r>
              <a:rPr lang="ru-RU" dirty="0"/>
              <a:t>Если при добавлении/удалении узла </a:t>
            </a:r>
            <a:r>
              <a:rPr lang="en-US" dirty="0"/>
              <a:t>balance factor</a:t>
            </a:r>
            <a:r>
              <a:rPr lang="ru-RU" dirty="0"/>
              <a:t> становится -2 или 2, то требуется </a:t>
            </a:r>
            <a:r>
              <a:rPr lang="ru-RU" b="1" dirty="0"/>
              <a:t>балансировка </a:t>
            </a:r>
            <a:r>
              <a:rPr lang="ru-RU" dirty="0"/>
              <a:t>– изменение связи предок-потомок в поддереве данного узла, так, что разница становится ≤1</a:t>
            </a:r>
            <a:endParaRPr lang="ru-RU" b="1" dirty="0"/>
          </a:p>
          <a:p>
            <a:r>
              <a:rPr lang="ru-RU" dirty="0"/>
              <a:t>4 варианта балансировки</a:t>
            </a:r>
            <a:r>
              <a:rPr lang="en-US" dirty="0"/>
              <a:t>.    →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60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/>
              <a:t>. Малый поворот (вращение)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u="sng" dirty="0"/>
              <a:t>Левый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когда </a:t>
            </a:r>
            <a:r>
              <a:rPr lang="en-US" dirty="0" err="1"/>
              <a:t>h</a:t>
            </a:r>
            <a:r>
              <a:rPr lang="en-US" baseline="-25000" dirty="0" err="1"/>
              <a:t>b</a:t>
            </a:r>
            <a:r>
              <a:rPr lang="en-US" dirty="0" err="1"/>
              <a:t>-h</a:t>
            </a:r>
            <a:r>
              <a:rPr lang="en-US" baseline="-25000" dirty="0" err="1"/>
              <a:t>L</a:t>
            </a:r>
            <a:r>
              <a:rPr lang="en-US" dirty="0"/>
              <a:t>=2 </a:t>
            </a:r>
            <a:r>
              <a:rPr lang="ru-RU" dirty="0"/>
              <a:t>и </a:t>
            </a:r>
            <a:r>
              <a:rPr lang="en-US" dirty="0" err="1"/>
              <a:t>h</a:t>
            </a:r>
            <a:r>
              <a:rPr lang="en-US" baseline="-25000" dirty="0" err="1"/>
              <a:t>c</a:t>
            </a:r>
            <a:r>
              <a:rPr lang="en-US" dirty="0"/>
              <a:t>&lt;=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endParaRPr lang="ru-RU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u="sng" dirty="0"/>
              <a:t>Правый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когда </a:t>
            </a:r>
            <a:r>
              <a:rPr lang="en-US" dirty="0" err="1"/>
              <a:t>h</a:t>
            </a:r>
            <a:r>
              <a:rPr lang="en-US" baseline="-25000" dirty="0" err="1"/>
              <a:t>b</a:t>
            </a:r>
            <a:r>
              <a:rPr lang="en-US" dirty="0" err="1"/>
              <a:t>-h</a:t>
            </a:r>
            <a:r>
              <a:rPr lang="en-US" baseline="-25000" dirty="0" err="1"/>
              <a:t>R</a:t>
            </a:r>
            <a:r>
              <a:rPr lang="en-US" dirty="0"/>
              <a:t>=2 </a:t>
            </a:r>
            <a:r>
              <a:rPr lang="ru-RU" dirty="0"/>
              <a:t>и </a:t>
            </a:r>
            <a:r>
              <a:rPr lang="en-US" dirty="0" err="1"/>
              <a:t>h</a:t>
            </a:r>
            <a:r>
              <a:rPr lang="en-US" baseline="-25000" dirty="0" err="1"/>
              <a:t>c</a:t>
            </a:r>
            <a:r>
              <a:rPr lang="en-US" dirty="0"/>
              <a:t>&lt;=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734345"/>
            <a:ext cx="3286125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7" y="4233928"/>
            <a:ext cx="3286125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13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. Большой поворот (вращение)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u="sng" dirty="0"/>
              <a:t>Левый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когда </a:t>
            </a:r>
            <a:r>
              <a:rPr lang="en-US" dirty="0" err="1"/>
              <a:t>h</a:t>
            </a:r>
            <a:r>
              <a:rPr lang="en-US" baseline="-25000" dirty="0" err="1"/>
              <a:t>b</a:t>
            </a:r>
            <a:r>
              <a:rPr lang="en-US" dirty="0" err="1"/>
              <a:t>-h</a:t>
            </a:r>
            <a:r>
              <a:rPr lang="en-US" baseline="-25000" dirty="0" err="1"/>
              <a:t>L</a:t>
            </a:r>
            <a:r>
              <a:rPr lang="en-US" dirty="0"/>
              <a:t>=2 </a:t>
            </a:r>
            <a:r>
              <a:rPr lang="ru-RU" dirty="0"/>
              <a:t>и </a:t>
            </a:r>
            <a:r>
              <a:rPr lang="en-US" dirty="0" err="1"/>
              <a:t>h</a:t>
            </a:r>
            <a:r>
              <a:rPr lang="en-US" baseline="-25000" dirty="0" err="1"/>
              <a:t>c</a:t>
            </a:r>
            <a:r>
              <a:rPr lang="en-US" dirty="0"/>
              <a:t>&gt;</a:t>
            </a:r>
            <a:r>
              <a:rPr lang="en-US" dirty="0" err="1"/>
              <a:t>h</a:t>
            </a:r>
            <a:r>
              <a:rPr lang="en-US" baseline="-25000" dirty="0" err="1"/>
              <a:t>R</a:t>
            </a:r>
            <a:endParaRPr lang="ru-RU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u="sng" dirty="0"/>
              <a:t>Правый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когда </a:t>
            </a:r>
            <a:r>
              <a:rPr lang="en-US" dirty="0" err="1"/>
              <a:t>h</a:t>
            </a:r>
            <a:r>
              <a:rPr lang="en-US" baseline="-25000" dirty="0" err="1"/>
              <a:t>b</a:t>
            </a:r>
            <a:r>
              <a:rPr lang="en-US" dirty="0" err="1"/>
              <a:t>-h</a:t>
            </a:r>
            <a:r>
              <a:rPr lang="en-US" baseline="-25000" dirty="0" err="1"/>
              <a:t>R</a:t>
            </a:r>
            <a:r>
              <a:rPr lang="en-US" dirty="0"/>
              <a:t>=2 </a:t>
            </a:r>
            <a:r>
              <a:rPr lang="ru-RU" dirty="0"/>
              <a:t>и </a:t>
            </a:r>
            <a:r>
              <a:rPr lang="en-US" dirty="0" err="1"/>
              <a:t>h</a:t>
            </a:r>
            <a:r>
              <a:rPr lang="en-US" baseline="-25000" dirty="0" err="1"/>
              <a:t>c</a:t>
            </a:r>
            <a:r>
              <a:rPr lang="en-US" dirty="0"/>
              <a:t>&gt;</a:t>
            </a:r>
            <a:r>
              <a:rPr lang="en-US" dirty="0" err="1"/>
              <a:t>h</a:t>
            </a:r>
            <a:r>
              <a:rPr lang="en-US" baseline="-25000" dirty="0" err="1"/>
              <a:t>L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0" y="1690689"/>
            <a:ext cx="3833812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0" y="4250436"/>
            <a:ext cx="3833812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5068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узла </a:t>
            </a:r>
            <a:r>
              <a:rPr lang="en-US" dirty="0"/>
              <a:t>AVL-</a:t>
            </a:r>
            <a:r>
              <a:rPr lang="ru-RU" dirty="0"/>
              <a:t>дерева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2728" y="1608393"/>
            <a:ext cx="6638543" cy="2485569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8650" y="4562856"/>
            <a:ext cx="7886700" cy="161410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Здесь </a:t>
            </a:r>
            <a:r>
              <a:rPr lang="en-US" b="1" dirty="0"/>
              <a:t>key</a:t>
            </a:r>
            <a:r>
              <a:rPr lang="ru-RU" dirty="0"/>
              <a:t> – ключ, </a:t>
            </a:r>
            <a:r>
              <a:rPr lang="en-US" b="1" dirty="0"/>
              <a:t>height</a:t>
            </a:r>
            <a:r>
              <a:rPr lang="ru-RU" dirty="0"/>
              <a:t> – высота поддерева с корнем в данном узле, поля </a:t>
            </a:r>
            <a:r>
              <a:rPr lang="en-US" b="1" dirty="0"/>
              <a:t>left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right</a:t>
            </a:r>
            <a:r>
              <a:rPr lang="ru-RU" dirty="0"/>
              <a:t> – указатели на левое и правое поддеревья</a:t>
            </a:r>
          </a:p>
          <a:p>
            <a:r>
              <a:rPr lang="ru-RU" dirty="0"/>
              <a:t>Конструктор создаёт новый узел.</a:t>
            </a:r>
          </a:p>
        </p:txBody>
      </p:sp>
    </p:spTree>
    <p:extLst>
      <p:ext uri="{BB962C8B-B14F-4D97-AF65-F5344CB8AC3E}">
        <p14:creationId xmlns:p14="http://schemas.microsoft.com/office/powerpoint/2010/main" val="631110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2976182"/>
            <a:ext cx="4619625" cy="1381125"/>
          </a:xfrm>
          <a:prstGeom prst="rect">
            <a:avLst/>
          </a:prstGeom>
        </p:spPr>
      </p:pic>
      <p:pic>
        <p:nvPicPr>
          <p:cNvPr id="12" name="Объект 4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1364825"/>
            <a:ext cx="4958334" cy="145950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54815"/>
            <a:ext cx="7886700" cy="796162"/>
          </a:xfrm>
        </p:spPr>
        <p:txBody>
          <a:bodyPr/>
          <a:lstStyle/>
          <a:p>
            <a:r>
              <a:rPr lang="ru-RU" dirty="0"/>
              <a:t>Вспомогательные функции: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628650" y="1060704"/>
            <a:ext cx="7886700" cy="4905947"/>
          </a:xfrm>
        </p:spPr>
        <p:txBody>
          <a:bodyPr>
            <a:normAutofit/>
          </a:bodyPr>
          <a:lstStyle/>
          <a:p>
            <a:r>
              <a:rPr lang="ru-RU" sz="2500" dirty="0"/>
              <a:t>Возврат </a:t>
            </a:r>
            <a:r>
              <a:rPr lang="ru-RU" sz="2500" b="1" dirty="0"/>
              <a:t>высоты</a:t>
            </a:r>
            <a:r>
              <a:rPr lang="ru-RU" sz="2500" dirty="0"/>
              <a:t>:</a:t>
            </a:r>
          </a:p>
          <a:p>
            <a:endParaRPr lang="ru-RU" sz="2500" dirty="0"/>
          </a:p>
          <a:p>
            <a:endParaRPr lang="ru-RU" sz="2500" dirty="0"/>
          </a:p>
          <a:p>
            <a:endParaRPr lang="ru-RU" sz="500" dirty="0"/>
          </a:p>
          <a:p>
            <a:r>
              <a:rPr lang="ru-RU" sz="2500" dirty="0"/>
              <a:t>Вычисление </a:t>
            </a:r>
            <a:r>
              <a:rPr lang="ru-RU" sz="2500" b="1" dirty="0" err="1"/>
              <a:t>balance</a:t>
            </a:r>
            <a:r>
              <a:rPr lang="ru-RU" sz="2500" b="1" dirty="0"/>
              <a:t> </a:t>
            </a:r>
            <a:r>
              <a:rPr lang="ru-RU" sz="2500" b="1" dirty="0" err="1"/>
              <a:t>factor</a:t>
            </a:r>
            <a:r>
              <a:rPr lang="ru-RU" sz="2500" b="1" dirty="0"/>
              <a:t> </a:t>
            </a:r>
            <a:r>
              <a:rPr lang="ru-RU" sz="2500" dirty="0"/>
              <a:t>заданного узла:</a:t>
            </a:r>
          </a:p>
          <a:p>
            <a:endParaRPr lang="ru-RU" sz="2500" dirty="0"/>
          </a:p>
          <a:p>
            <a:endParaRPr lang="ru-RU" sz="2500" dirty="0"/>
          </a:p>
          <a:p>
            <a:endParaRPr lang="ru-RU" sz="500" dirty="0"/>
          </a:p>
          <a:p>
            <a:r>
              <a:rPr lang="ru-RU" sz="2500" dirty="0"/>
              <a:t>Восстановление корректного значения поля </a:t>
            </a:r>
            <a:r>
              <a:rPr lang="ru-RU" sz="2500" b="1" dirty="0" err="1"/>
              <a:t>height</a:t>
            </a:r>
            <a:r>
              <a:rPr lang="ru-RU" sz="2500" dirty="0"/>
              <a:t> заданного узла: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4961953"/>
            <a:ext cx="4781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6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0754"/>
          </a:xfrm>
        </p:spPr>
        <p:txBody>
          <a:bodyPr/>
          <a:lstStyle/>
          <a:p>
            <a:r>
              <a:rPr lang="ru-RU" dirty="0"/>
              <a:t>Реализация малых поворотов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3236" y="1407701"/>
            <a:ext cx="5048250" cy="2447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523" y="4038030"/>
            <a:ext cx="5019675" cy="2524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0" y="2487123"/>
            <a:ext cx="3416350" cy="166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86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балансировки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5899" y="1825625"/>
            <a:ext cx="541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99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добавления вершины (1/2)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Проход по пути поиска, пока не убедимся, что </a:t>
            </a:r>
            <a:r>
              <a:rPr lang="ru-RU" b="1" dirty="0"/>
              <a:t>ключа в дереве нет</a:t>
            </a:r>
          </a:p>
          <a:p>
            <a:r>
              <a:rPr lang="ru-RU" b="1" dirty="0"/>
              <a:t>Включение новой вершины </a:t>
            </a:r>
            <a:r>
              <a:rPr lang="ru-RU" dirty="0"/>
              <a:t>в дерево и определение результирующих показателей балансировки</a:t>
            </a:r>
          </a:p>
          <a:p>
            <a:r>
              <a:rPr lang="ru-RU" b="1" dirty="0"/>
              <a:t>Возврат по пути поиска </a:t>
            </a:r>
            <a:r>
              <a:rPr lang="ru-RU" dirty="0"/>
              <a:t>и проверка в каждой вершине показателя сбалансированности (если необходимо — </a:t>
            </a:r>
            <a:r>
              <a:rPr lang="ru-RU" b="1" dirty="0"/>
              <a:t>балансировка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5723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Двоичное (бинарное) дерево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041648" y="1825624"/>
            <a:ext cx="4745736" cy="4657471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Рекурсивное определение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Пустое или</a:t>
            </a:r>
          </a:p>
          <a:p>
            <a:pPr lvl="1"/>
            <a:r>
              <a:rPr lang="ru-RU" dirty="0"/>
              <a:t>Состоит из одного узла </a:t>
            </a:r>
          </a:p>
          <a:p>
            <a:pPr lvl="1"/>
            <a:r>
              <a:rPr lang="ru-RU" dirty="0"/>
              <a:t>Состоит из узла, с которым связано не более 2-х бинарных поддеревьев.</a:t>
            </a:r>
            <a:endParaRPr lang="en-US" dirty="0"/>
          </a:p>
          <a:p>
            <a:r>
              <a:rPr lang="ru-RU" b="1" dirty="0"/>
              <a:t>Полное бинарное дерево </a:t>
            </a:r>
            <a:r>
              <a:rPr lang="ru-RU" dirty="0"/>
              <a:t>– на всех уровнях, кроме последнего, строго 2 потомка</a:t>
            </a:r>
          </a:p>
          <a:p>
            <a:r>
              <a:rPr lang="ru-RU" b="1" dirty="0"/>
              <a:t>Сбалансированное дерево </a:t>
            </a:r>
            <a:r>
              <a:rPr lang="ru-RU" dirty="0"/>
              <a:t>– высота поддеревьев отличается не более, чем на 1.</a:t>
            </a:r>
          </a:p>
        </p:txBody>
      </p:sp>
      <p:pic>
        <p:nvPicPr>
          <p:cNvPr id="6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8" y="2258619"/>
            <a:ext cx="3296110" cy="189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89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добавления вершины (2/2)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057" y="1926209"/>
            <a:ext cx="8231886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Включение вершины в левое поддерево может привести к: 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err="1"/>
              <a:t>h</a:t>
            </a:r>
            <a:r>
              <a:rPr lang="ru-RU" baseline="-25000" dirty="0" err="1"/>
              <a:t>l</a:t>
            </a:r>
            <a:r>
              <a:rPr lang="ru-RU" dirty="0"/>
              <a:t> &lt; </a:t>
            </a:r>
            <a:r>
              <a:rPr lang="ru-RU" dirty="0" err="1"/>
              <a:t>h</a:t>
            </a:r>
            <a:r>
              <a:rPr lang="ru-RU" baseline="-25000" dirty="0" err="1"/>
              <a:t>r</a:t>
            </a:r>
            <a:r>
              <a:rPr lang="ru-RU" dirty="0"/>
              <a:t> → </a:t>
            </a:r>
            <a:r>
              <a:rPr lang="ru-RU" dirty="0" err="1"/>
              <a:t>h</a:t>
            </a:r>
            <a:r>
              <a:rPr lang="ru-RU" baseline="-25000" dirty="0" err="1"/>
              <a:t>l</a:t>
            </a:r>
            <a:r>
              <a:rPr lang="ru-RU" dirty="0"/>
              <a:t> = </a:t>
            </a:r>
            <a:r>
              <a:rPr lang="ru-RU" dirty="0" err="1"/>
              <a:t>h</a:t>
            </a:r>
            <a:r>
              <a:rPr lang="ru-RU" baseline="-25000" dirty="0" err="1"/>
              <a:t>r</a:t>
            </a:r>
            <a:r>
              <a:rPr lang="ru-RU" dirty="0"/>
              <a:t>. Ничего делать не нужно.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err="1"/>
              <a:t>h</a:t>
            </a:r>
            <a:r>
              <a:rPr lang="ru-RU" baseline="-25000" dirty="0" err="1"/>
              <a:t>l</a:t>
            </a:r>
            <a:r>
              <a:rPr lang="ru-RU" dirty="0"/>
              <a:t> = </a:t>
            </a:r>
            <a:r>
              <a:rPr lang="ru-RU" dirty="0" err="1"/>
              <a:t>h</a:t>
            </a:r>
            <a:r>
              <a:rPr lang="ru-RU" baseline="-25000" dirty="0" err="1"/>
              <a:t>r</a:t>
            </a:r>
            <a:r>
              <a:rPr lang="ru-RU" dirty="0"/>
              <a:t> → </a:t>
            </a:r>
            <a:r>
              <a:rPr lang="ru-RU" dirty="0" err="1"/>
              <a:t>h</a:t>
            </a:r>
            <a:r>
              <a:rPr lang="ru-RU" baseline="-25000" dirty="0" err="1"/>
              <a:t>l</a:t>
            </a:r>
            <a:r>
              <a:rPr lang="ru-RU" dirty="0"/>
              <a:t> = h</a:t>
            </a:r>
            <a:r>
              <a:rPr lang="ru-RU" baseline="-25000" dirty="0"/>
              <a:t>r</a:t>
            </a:r>
            <a:r>
              <a:rPr lang="ru-RU" dirty="0"/>
              <a:t>+1, т.е. левое поддерево будет больше, но балансировка не требуется.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err="1"/>
              <a:t>h</a:t>
            </a:r>
            <a:r>
              <a:rPr lang="ru-RU" baseline="-25000" dirty="0" err="1"/>
              <a:t>l</a:t>
            </a:r>
            <a:r>
              <a:rPr lang="ru-RU" dirty="0"/>
              <a:t> &gt; </a:t>
            </a:r>
            <a:r>
              <a:rPr lang="ru-RU" dirty="0" err="1"/>
              <a:t>h</a:t>
            </a:r>
            <a:r>
              <a:rPr lang="ru-RU" baseline="-25000" dirty="0" err="1"/>
              <a:t>r</a:t>
            </a:r>
            <a:r>
              <a:rPr lang="ru-RU" dirty="0"/>
              <a:t> → </a:t>
            </a:r>
            <a:r>
              <a:rPr lang="ru-RU" dirty="0" err="1"/>
              <a:t>h</a:t>
            </a:r>
            <a:r>
              <a:rPr lang="ru-RU" baseline="-25000" dirty="0" err="1"/>
              <a:t>l</a:t>
            </a:r>
            <a:r>
              <a:rPr lang="ru-RU" dirty="0"/>
              <a:t> = h</a:t>
            </a:r>
            <a:r>
              <a:rPr lang="ru-RU" baseline="-25000" dirty="0"/>
              <a:t>r</a:t>
            </a:r>
            <a:r>
              <a:rPr lang="ru-RU" dirty="0"/>
              <a:t>+2 — требуется балансировка.</a:t>
            </a:r>
          </a:p>
          <a:p>
            <a:r>
              <a:rPr lang="ru-RU" dirty="0"/>
              <a:t>В третьей ситуации требуется определить балансировку левого поддерева:</a:t>
            </a:r>
          </a:p>
          <a:p>
            <a:pPr lvl="1"/>
            <a:r>
              <a:rPr lang="ru-RU" dirty="0"/>
              <a:t>если левое поддерево этой вершины выше правого, то требуется большое правое вращение, иначе хватит малого правого</a:t>
            </a:r>
          </a:p>
          <a:p>
            <a:r>
              <a:rPr lang="ru-RU" dirty="0"/>
              <a:t>Аналогичные (симметричные) рассуждения можно привести и для включения в правое поддерево.</a:t>
            </a:r>
          </a:p>
        </p:txBody>
      </p:sp>
    </p:spTree>
    <p:extLst>
      <p:ext uri="{BB962C8B-B14F-4D97-AF65-F5344CB8AC3E}">
        <p14:creationId xmlns:p14="http://schemas.microsoft.com/office/powerpoint/2010/main" val="42604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447423"/>
            <a:ext cx="7886700" cy="869314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удаления вершины </a:t>
            </a:r>
            <a:br>
              <a:rPr lang="ru-RU" dirty="0"/>
            </a:br>
            <a:r>
              <a:rPr lang="en-US" dirty="0"/>
              <a:t>AVL-</a:t>
            </a:r>
            <a:r>
              <a:rPr lang="ru-RU" dirty="0"/>
              <a:t>дерева (рекурсивный)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9" y="4725958"/>
            <a:ext cx="3211830" cy="1524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739897" y="1682496"/>
            <a:ext cx="5129784" cy="501091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Находим узел для удаления </a:t>
            </a:r>
            <a:r>
              <a:rPr lang="ru-RU" b="1" dirty="0"/>
              <a:t>p</a:t>
            </a:r>
            <a:r>
              <a:rPr lang="ru-RU" dirty="0"/>
              <a:t> с заданным ключом </a:t>
            </a:r>
            <a:r>
              <a:rPr lang="ru-RU" b="1" dirty="0"/>
              <a:t>k</a:t>
            </a:r>
          </a:p>
          <a:p>
            <a:r>
              <a:rPr lang="ru-RU" dirty="0"/>
              <a:t>Если у узла </a:t>
            </a:r>
            <a:r>
              <a:rPr lang="ru-RU" b="1" dirty="0"/>
              <a:t>p</a:t>
            </a:r>
            <a:r>
              <a:rPr lang="ru-RU" dirty="0"/>
              <a:t> нет правого поддерева:</a:t>
            </a:r>
          </a:p>
          <a:p>
            <a:pPr lvl="1"/>
            <a:r>
              <a:rPr lang="ru-RU" dirty="0"/>
              <a:t>по свойству АВЛ-дерева слева у этого узла может быть только один потомок, либо узел </a:t>
            </a:r>
            <a:r>
              <a:rPr lang="ru-RU" b="1" dirty="0"/>
              <a:t>p</a:t>
            </a:r>
            <a:r>
              <a:rPr lang="ru-RU" dirty="0"/>
              <a:t> – лист</a:t>
            </a:r>
          </a:p>
          <a:p>
            <a:pPr lvl="1"/>
            <a:r>
              <a:rPr lang="ru-RU" dirty="0"/>
              <a:t>в обоих случаях удаляют </a:t>
            </a:r>
            <a:r>
              <a:rPr lang="ru-RU" b="1" dirty="0"/>
              <a:t>p</a:t>
            </a:r>
            <a:r>
              <a:rPr lang="ru-RU" dirty="0"/>
              <a:t> и в качестве результата возвращают указатель на левого потомка узла p.</a:t>
            </a:r>
          </a:p>
          <a:p>
            <a:r>
              <a:rPr lang="ru-RU" dirty="0"/>
              <a:t>Если правое поддерево у </a:t>
            </a:r>
            <a:r>
              <a:rPr lang="ru-RU" b="1" dirty="0"/>
              <a:t>p </a:t>
            </a:r>
            <a:r>
              <a:rPr lang="ru-RU" dirty="0"/>
              <a:t>есть:</a:t>
            </a:r>
          </a:p>
          <a:p>
            <a:pPr lvl="1"/>
            <a:r>
              <a:rPr lang="ru-RU" dirty="0"/>
              <a:t>находим </a:t>
            </a:r>
            <a:r>
              <a:rPr lang="en-US" b="1" dirty="0"/>
              <a:t>min</a:t>
            </a:r>
            <a:r>
              <a:rPr lang="ru-RU" dirty="0"/>
              <a:t> ключ в этом поддереве;</a:t>
            </a:r>
          </a:p>
          <a:p>
            <a:pPr lvl="1"/>
            <a:r>
              <a:rPr lang="ru-RU" dirty="0"/>
              <a:t>по свойству ДДП этот ключ находится в конце левой ветки (от корня);</a:t>
            </a:r>
          </a:p>
          <a:p>
            <a:pPr lvl="1"/>
            <a:r>
              <a:rPr lang="ru-RU" dirty="0"/>
              <a:t>заменяем удаляемый узел </a:t>
            </a:r>
            <a:r>
              <a:rPr lang="ru-RU" b="1" dirty="0"/>
              <a:t>p </a:t>
            </a:r>
            <a:r>
              <a:rPr lang="ru-RU" dirty="0"/>
              <a:t>на найденный узел </a:t>
            </a:r>
            <a:r>
              <a:rPr lang="ru-RU" b="1" dirty="0" err="1"/>
              <a:t>min</a:t>
            </a:r>
            <a:r>
              <a:rPr lang="ru-RU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9F21C2-71C4-F083-8AAD-E535B381C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39" y="2729668"/>
            <a:ext cx="3211830" cy="833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65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17. Красно-черное дерево.</a:t>
            </a:r>
          </a:p>
        </p:txBody>
      </p:sp>
    </p:spTree>
    <p:extLst>
      <p:ext uri="{BB962C8B-B14F-4D97-AF65-F5344CB8AC3E}">
        <p14:creationId xmlns:p14="http://schemas.microsoft.com/office/powerpoint/2010/main" val="89756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Узел бинарного дерева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2466" y="4069081"/>
            <a:ext cx="6261504" cy="1678340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2499487"/>
          </a:xfrm>
        </p:spPr>
        <p:txBody>
          <a:bodyPr/>
          <a:lstStyle/>
          <a:p>
            <a:r>
              <a:rPr lang="ru-RU" u="sng" dirty="0"/>
              <a:t>В составе </a:t>
            </a:r>
            <a:r>
              <a:rPr lang="ru-RU" dirty="0"/>
              <a:t>узла: </a:t>
            </a:r>
          </a:p>
          <a:p>
            <a:pPr lvl="1"/>
            <a:r>
              <a:rPr lang="ru-RU" dirty="0"/>
              <a:t>данные, </a:t>
            </a:r>
          </a:p>
          <a:p>
            <a:pPr lvl="1"/>
            <a:r>
              <a:rPr lang="ru-RU" dirty="0"/>
              <a:t>ссылка на левое поддерево, </a:t>
            </a:r>
          </a:p>
          <a:p>
            <a:pPr lvl="1"/>
            <a:r>
              <a:rPr lang="ru-RU" dirty="0"/>
              <a:t>ссылка на правое поддерево.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15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1338"/>
          </a:xfrm>
        </p:spPr>
        <p:txBody>
          <a:bodyPr/>
          <a:lstStyle/>
          <a:p>
            <a:r>
              <a:rPr lang="ru-RU" dirty="0"/>
              <a:t>Двоичное дерево поиска –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74520"/>
            <a:ext cx="3886200" cy="4654294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Преимущество ДДП </a:t>
            </a:r>
            <a:r>
              <a:rPr lang="ru-RU" dirty="0"/>
              <a:t>– высокая </a:t>
            </a:r>
            <a:r>
              <a:rPr lang="ru-RU" b="1" dirty="0"/>
              <a:t>эффективность</a:t>
            </a:r>
            <a:r>
              <a:rPr lang="ru-RU" dirty="0"/>
              <a:t> реализации основанных на нём алгоритмов </a:t>
            </a:r>
            <a:r>
              <a:rPr lang="ru-RU" b="1" dirty="0"/>
              <a:t>поиска</a:t>
            </a:r>
            <a:r>
              <a:rPr lang="ru-RU" dirty="0"/>
              <a:t> и </a:t>
            </a:r>
            <a:r>
              <a:rPr lang="ru-RU" b="1" dirty="0"/>
              <a:t>сортировки</a:t>
            </a:r>
            <a:r>
              <a:rPr lang="ru-RU" dirty="0"/>
              <a:t>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591056"/>
            <a:ext cx="4304538" cy="49377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бинарное дерево с </a:t>
            </a:r>
            <a:r>
              <a:rPr lang="ru-RU" u="sng" dirty="0"/>
              <a:t>дополнительными условиями</a:t>
            </a:r>
            <a:r>
              <a:rPr lang="ru-RU" dirty="0"/>
              <a:t>:</a:t>
            </a:r>
          </a:p>
          <a:p>
            <a:r>
              <a:rPr lang="ru-RU" dirty="0"/>
              <a:t>Оба поддерева – двоичные деревья поиска</a:t>
            </a:r>
          </a:p>
          <a:p>
            <a:r>
              <a:rPr lang="ru-RU" dirty="0"/>
              <a:t>У всех узлов левого поддерева любого узла Х значения </a:t>
            </a:r>
            <a:r>
              <a:rPr lang="ru-RU" b="1" dirty="0"/>
              <a:t>ключей данных </a:t>
            </a:r>
            <a:r>
              <a:rPr lang="ru-RU" dirty="0"/>
              <a:t>(числовых меток) </a:t>
            </a:r>
            <a:r>
              <a:rPr lang="ru-RU" b="1" dirty="0"/>
              <a:t>≤</a:t>
            </a:r>
            <a:r>
              <a:rPr lang="ru-RU" dirty="0"/>
              <a:t> значению ключа самого узла Х</a:t>
            </a:r>
          </a:p>
          <a:p>
            <a:r>
              <a:rPr lang="ru-RU" dirty="0"/>
              <a:t>У всех узлов правого поддерева – соответственно, </a:t>
            </a:r>
            <a:r>
              <a:rPr lang="ru-RU" b="1" dirty="0"/>
              <a:t>≥</a:t>
            </a:r>
            <a:r>
              <a:rPr lang="ru-RU" dirty="0"/>
              <a:t> значению ключа узла Х</a:t>
            </a:r>
          </a:p>
          <a:p>
            <a:pPr marL="0" indent="0">
              <a:buNone/>
            </a:pPr>
            <a:r>
              <a:rPr lang="ru-RU" dirty="0"/>
              <a:t>Примечание: для ключей должна быть определена операция </a:t>
            </a:r>
            <a:r>
              <a:rPr lang="en-US" dirty="0"/>
              <a:t>&lt;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09522"/>
            <a:ext cx="3562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5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двоичным деревом поиска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37" y="2780965"/>
            <a:ext cx="2855047" cy="185578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88509" y="2028825"/>
            <a:ext cx="4774623" cy="4351338"/>
          </a:xfrm>
        </p:spPr>
        <p:txBody>
          <a:bodyPr>
            <a:normAutofit/>
          </a:bodyPr>
          <a:lstStyle/>
          <a:p>
            <a:r>
              <a:rPr lang="ru-RU" dirty="0"/>
              <a:t>Определение</a:t>
            </a:r>
          </a:p>
          <a:p>
            <a:r>
              <a:rPr lang="ru-RU" dirty="0"/>
              <a:t>Вставка нового узла</a:t>
            </a:r>
          </a:p>
          <a:p>
            <a:r>
              <a:rPr lang="ru-RU" dirty="0"/>
              <a:t>Поиск узла с заданным значением ключа</a:t>
            </a:r>
          </a:p>
          <a:p>
            <a:r>
              <a:rPr lang="ru-RU" dirty="0"/>
              <a:t>Удаление узла из дерева:</a:t>
            </a:r>
          </a:p>
          <a:p>
            <a:pPr lvl="1"/>
            <a:r>
              <a:rPr lang="ru-RU" dirty="0"/>
              <a:t>листа, </a:t>
            </a:r>
          </a:p>
          <a:p>
            <a:pPr lvl="1"/>
            <a:r>
              <a:rPr lang="ru-RU" dirty="0"/>
              <a:t>с одним правым поддеревом, </a:t>
            </a:r>
          </a:p>
          <a:p>
            <a:pPr lvl="1"/>
            <a:r>
              <a:rPr lang="ru-RU" dirty="0"/>
              <a:t>с одним левым поддеревом, </a:t>
            </a:r>
          </a:p>
          <a:p>
            <a:pPr lvl="1"/>
            <a:r>
              <a:rPr lang="ru-RU" dirty="0"/>
              <a:t>с двумя поддеревьями.</a:t>
            </a:r>
          </a:p>
        </p:txBody>
      </p:sp>
    </p:spTree>
    <p:extLst>
      <p:ext uri="{BB962C8B-B14F-4D97-AF65-F5344CB8AC3E}">
        <p14:creationId xmlns:p14="http://schemas.microsoft.com/office/powerpoint/2010/main" val="177536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28650" y="1471233"/>
            <a:ext cx="7886700" cy="4486274"/>
          </a:xfrm>
        </p:spPr>
        <p:txBody>
          <a:bodyPr/>
          <a:lstStyle/>
          <a:p>
            <a:r>
              <a:rPr lang="ru-RU" dirty="0"/>
              <a:t>С отдельным полем для ключа: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Ключ – само значение: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45670"/>
            <a:ext cx="7886700" cy="1325563"/>
          </a:xfrm>
        </p:spPr>
        <p:txBody>
          <a:bodyPr/>
          <a:lstStyle/>
          <a:p>
            <a:r>
              <a:rPr lang="ru-RU" dirty="0"/>
              <a:t>Бинарное дерево поиска – узел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6801" y="2094699"/>
            <a:ext cx="5470398" cy="17328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6800" y="4517256"/>
            <a:ext cx="5170385" cy="18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9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дерево поиска – запись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383" y="2258568"/>
            <a:ext cx="7873967" cy="32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9898"/>
          </a:xfrm>
        </p:spPr>
        <p:txBody>
          <a:bodyPr>
            <a:normAutofit fontScale="90000"/>
          </a:bodyPr>
          <a:lstStyle/>
          <a:p>
            <a:r>
              <a:rPr lang="ru-RU" dirty="0"/>
              <a:t>Бинарное дерево поиска – вывод на экран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1536193"/>
            <a:ext cx="7771499" cy="25186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962" y="4054825"/>
            <a:ext cx="44100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5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2154</TotalTime>
  <Words>1234</Words>
  <Application>Microsoft Office PowerPoint</Application>
  <PresentationFormat>Экран (4:3)</PresentationFormat>
  <Paragraphs>169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Структуры и алгоритмы обработки данных</vt:lpstr>
      <vt:lpstr>15. Бинарное дерево поиска.</vt:lpstr>
      <vt:lpstr>Двоичное (бинарное) дерево</vt:lpstr>
      <vt:lpstr>Узел бинарного дерева</vt:lpstr>
      <vt:lpstr>Двоичное дерево поиска – </vt:lpstr>
      <vt:lpstr>Операции над двоичным деревом поиска</vt:lpstr>
      <vt:lpstr>Бинарное дерево поиска – узел</vt:lpstr>
      <vt:lpstr>Бинарное дерево поиска – запись </vt:lpstr>
      <vt:lpstr>Бинарное дерево поиска – вывод на экран </vt:lpstr>
      <vt:lpstr>Бинарное дерево поиска – основная программа</vt:lpstr>
      <vt:lpstr>Алгоритмы обхода бинарного дерева</vt:lpstr>
      <vt:lpstr>Обходы в глубину  (depth-first search, DFS):</vt:lpstr>
      <vt:lpstr>Алгоритм прямого обхода (NLR) непустого бинарного дерева:</vt:lpstr>
      <vt:lpstr>Алгоритм симметричного обхода (LNR) непустого бинарного дерева:</vt:lpstr>
      <vt:lpstr>Алгоритм обратного обхода (LRN) непустого бинарного дерева:</vt:lpstr>
      <vt:lpstr>Алгоритм обхода в ширину (breadth-first search, BFS)</vt:lpstr>
      <vt:lpstr>В реализации обхода необходимы:</vt:lpstr>
      <vt:lpstr>Сортировка с использованием двоичного дерева поиска</vt:lpstr>
      <vt:lpstr>16. AVL-дерево.</vt:lpstr>
      <vt:lpstr>AVL-дерево</vt:lpstr>
      <vt:lpstr>Высота AVL-дерева</vt:lpstr>
      <vt:lpstr>Балансировка вершины  AVL-дерева</vt:lpstr>
      <vt:lpstr>1. Малый поворот (вращение)</vt:lpstr>
      <vt:lpstr>2. Большой поворот (вращение)</vt:lpstr>
      <vt:lpstr>Структура узла AVL-дерева</vt:lpstr>
      <vt:lpstr>Вспомогательные функции:</vt:lpstr>
      <vt:lpstr>Реализация малых поворотов</vt:lpstr>
      <vt:lpstr>Код балансировки</vt:lpstr>
      <vt:lpstr>Алгоритм добавления вершины (1/2)</vt:lpstr>
      <vt:lpstr>Алгоритм добавления вершины (2/2)</vt:lpstr>
      <vt:lpstr>Алгоритм удаления вершины  AVL-дерева (рекурсивный)</vt:lpstr>
      <vt:lpstr>17. Красно-черное дерево.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Admin</dc:creator>
  <cp:lastModifiedBy>Иван Иванов</cp:lastModifiedBy>
  <cp:revision>145</cp:revision>
  <dcterms:created xsi:type="dcterms:W3CDTF">2020-09-03T13:34:10Z</dcterms:created>
  <dcterms:modified xsi:type="dcterms:W3CDTF">2024-10-29T21:28:17Z</dcterms:modified>
</cp:coreProperties>
</file>