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97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13" r:id="rId14"/>
    <p:sldId id="408" r:id="rId15"/>
    <p:sldId id="409" r:id="rId16"/>
    <p:sldId id="410" r:id="rId17"/>
    <p:sldId id="411" r:id="rId18"/>
    <p:sldId id="412" r:id="rId19"/>
    <p:sldId id="414" r:id="rId20"/>
    <p:sldId id="415" r:id="rId21"/>
    <p:sldId id="274" r:id="rId22"/>
    <p:sldId id="339" r:id="rId23"/>
    <p:sldId id="340" r:id="rId24"/>
    <p:sldId id="331" r:id="rId25"/>
    <p:sldId id="330" r:id="rId26"/>
    <p:sldId id="332" r:id="rId27"/>
    <p:sldId id="341" r:id="rId28"/>
    <p:sldId id="334" r:id="rId29"/>
    <p:sldId id="335" r:id="rId30"/>
    <p:sldId id="336" r:id="rId31"/>
    <p:sldId id="337" r:id="rId32"/>
    <p:sldId id="338" r:id="rId33"/>
    <p:sldId id="342" r:id="rId34"/>
    <p:sldId id="343" r:id="rId35"/>
    <p:sldId id="416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3B89-9645-4B82-ABD0-7B56309C377D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2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3B89-9645-4B82-ABD0-7B56309C377D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61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3B89-9645-4B82-ABD0-7B56309C377D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78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3B89-9645-4B82-ABD0-7B56309C377D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56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3B89-9645-4B82-ABD0-7B56309C377D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05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3B89-9645-4B82-ABD0-7B56309C377D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06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3B89-9645-4B82-ABD0-7B56309C377D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60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3B89-9645-4B82-ABD0-7B56309C377D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4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3B89-9645-4B82-ABD0-7B56309C377D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78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3B89-9645-4B82-ABD0-7B56309C377D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71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3B89-9645-4B82-ABD0-7B56309C377D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95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D3B89-9645-4B82-ABD0-7B56309C377D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61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microsoft.com/office/2007/relationships/hdphoto" Target="../media/hdphoto8.wdp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2.wd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5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6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787092"/>
          </a:xfrm>
        </p:spPr>
        <p:txBody>
          <a:bodyPr/>
          <a:lstStyle/>
          <a:p>
            <a:r>
              <a:rPr lang="ru-RU" dirty="0"/>
              <a:t>Структуры и алгоритмы обработки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182"/>
            <a:ext cx="6858000" cy="218597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Лекция 2.5:</a:t>
            </a:r>
          </a:p>
          <a:p>
            <a:r>
              <a:rPr lang="ru-RU" dirty="0"/>
              <a:t>КЧД. В-дерево.</a:t>
            </a:r>
          </a:p>
          <a:p>
            <a:r>
              <a:rPr lang="ru-RU"/>
              <a:t>Графы (начало).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Рысин М.Л.</a:t>
            </a:r>
          </a:p>
        </p:txBody>
      </p:sp>
    </p:spTree>
    <p:extLst>
      <p:ext uri="{BB962C8B-B14F-4D97-AF65-F5344CB8AC3E}">
        <p14:creationId xmlns:p14="http://schemas.microsoft.com/office/powerpoint/2010/main" val="140597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18. </a:t>
            </a:r>
            <a:r>
              <a:rPr lang="en-US" dirty="0"/>
              <a:t>B-</a:t>
            </a:r>
            <a:r>
              <a:rPr lang="ru-RU" dirty="0"/>
              <a:t>дерево.</a:t>
            </a:r>
          </a:p>
        </p:txBody>
      </p:sp>
    </p:spTree>
    <p:extLst>
      <p:ext uri="{BB962C8B-B14F-4D97-AF65-F5344CB8AC3E}">
        <p14:creationId xmlns:p14="http://schemas.microsoft.com/office/powerpoint/2010/main" val="3846089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B-</a:t>
            </a:r>
            <a:r>
              <a:rPr lang="ru-RU" dirty="0"/>
              <a:t>дерево </a:t>
            </a:r>
            <a:br>
              <a:rPr lang="ru-RU" dirty="0"/>
            </a:br>
            <a:r>
              <a:rPr lang="ru-RU" dirty="0"/>
              <a:t>(1970 - Р. </a:t>
            </a:r>
            <a:r>
              <a:rPr lang="ru-RU" dirty="0" err="1"/>
              <a:t>Бэйер</a:t>
            </a:r>
            <a:r>
              <a:rPr lang="ru-RU" dirty="0"/>
              <a:t>, Э. </a:t>
            </a:r>
            <a:r>
              <a:rPr lang="ru-RU" dirty="0" err="1"/>
              <a:t>МакКрейт</a:t>
            </a:r>
            <a:r>
              <a:rPr lang="ru-RU" dirty="0"/>
              <a:t>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62856" y="1956816"/>
            <a:ext cx="4325112" cy="4050792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Это сбалансированное</a:t>
            </a:r>
            <a:r>
              <a:rPr lang="ru-RU" b="1" dirty="0"/>
              <a:t>, сильно ветвистое </a:t>
            </a:r>
            <a:r>
              <a:rPr lang="ru-RU" dirty="0"/>
              <a:t>дерево поиска</a:t>
            </a:r>
            <a:r>
              <a:rPr lang="en-US" b="1" dirty="0"/>
              <a:t> </a:t>
            </a:r>
            <a:r>
              <a:rPr lang="ru-RU" dirty="0"/>
              <a:t>порядка </a:t>
            </a:r>
            <a:r>
              <a:rPr lang="en-US" b="1" dirty="0"/>
              <a:t>m</a:t>
            </a:r>
            <a:endParaRPr lang="ru-RU" b="1" dirty="0"/>
          </a:p>
          <a:p>
            <a:r>
              <a:rPr lang="ru-RU" b="1" dirty="0"/>
              <a:t>Ветвистость</a:t>
            </a:r>
            <a:r>
              <a:rPr lang="ru-RU" dirty="0"/>
              <a:t> – свойство узла ссылаться на большое количество потомков </a:t>
            </a:r>
            <a:br>
              <a:rPr lang="ru-RU" dirty="0"/>
            </a:br>
            <a:r>
              <a:rPr lang="ru-RU" dirty="0"/>
              <a:t>(до </a:t>
            </a:r>
            <a:r>
              <a:rPr lang="en-US" b="1" dirty="0"/>
              <a:t>m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Каждый узел может содержать до </a:t>
            </a:r>
            <a:r>
              <a:rPr lang="en-US" b="1" dirty="0"/>
              <a:t>m-1</a:t>
            </a:r>
            <a:r>
              <a:rPr lang="ru-RU" dirty="0"/>
              <a:t> ключей</a:t>
            </a:r>
          </a:p>
          <a:p>
            <a:r>
              <a:rPr lang="ru-RU" dirty="0"/>
              <a:t>Каждый </a:t>
            </a:r>
            <a:r>
              <a:rPr lang="ru-RU" b="1" dirty="0"/>
              <a:t>узел</a:t>
            </a:r>
            <a:r>
              <a:rPr lang="ru-RU" dirty="0"/>
              <a:t>, кроме листьев – линейная </a:t>
            </a:r>
            <a:r>
              <a:rPr lang="ru-RU" b="1" dirty="0"/>
              <a:t>структура</a:t>
            </a:r>
            <a:r>
              <a:rPr lang="ru-RU" dirty="0"/>
              <a:t>, в которой чередуются ключи и указатели на потомков.</a:t>
            </a:r>
          </a:p>
        </p:txBody>
      </p:sp>
      <p:pic>
        <p:nvPicPr>
          <p:cNvPr id="5" name="Объект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787726"/>
            <a:ext cx="3929634" cy="1455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CDF9696-B359-0028-E011-B2CC22346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28" y="5913554"/>
            <a:ext cx="8081144" cy="5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2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В-дерево 4 порядка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029766"/>
            <a:ext cx="7886700" cy="1943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8656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В-деревьев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5185" y="2609216"/>
            <a:ext cx="4400551" cy="1739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30318" y="1825624"/>
            <a:ext cx="4085082" cy="4620895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Часто используется для организации хранения </a:t>
            </a:r>
            <a:r>
              <a:rPr lang="ru-RU" b="1" dirty="0"/>
              <a:t>большого объема информации </a:t>
            </a:r>
            <a:r>
              <a:rPr lang="ru-RU" dirty="0"/>
              <a:t>– например, во внешней памяти</a:t>
            </a:r>
          </a:p>
          <a:p>
            <a:r>
              <a:rPr lang="ru-RU" dirty="0"/>
              <a:t>Каждому узлу соответствует блок памяти (страница)</a:t>
            </a:r>
          </a:p>
          <a:p>
            <a:r>
              <a:rPr lang="ru-RU" b="1" dirty="0"/>
              <a:t>Увеличивая </a:t>
            </a:r>
            <a:r>
              <a:rPr lang="en-US" b="1" dirty="0"/>
              <a:t>m</a:t>
            </a:r>
            <a:r>
              <a:rPr lang="en-US" dirty="0"/>
              <a:t>, </a:t>
            </a:r>
            <a:r>
              <a:rPr lang="ru-RU" dirty="0"/>
              <a:t>увеличиваем ветвистость, а следовательно </a:t>
            </a:r>
            <a:r>
              <a:rPr lang="ru-RU" b="1" dirty="0"/>
              <a:t>уменьшаем высоту</a:t>
            </a:r>
          </a:p>
          <a:p>
            <a:r>
              <a:rPr lang="ru-RU" dirty="0"/>
              <a:t>На 10</a:t>
            </a:r>
            <a:r>
              <a:rPr lang="ru-RU" baseline="30000" dirty="0"/>
              <a:t>9</a:t>
            </a:r>
            <a:r>
              <a:rPr lang="ru-RU" dirty="0"/>
              <a:t> ключей при </a:t>
            </a:r>
            <a:r>
              <a:rPr lang="en-US" dirty="0"/>
              <a:t>[m/2]</a:t>
            </a:r>
            <a:r>
              <a:rPr lang="ru-RU" dirty="0"/>
              <a:t>=1000 потребуется всего 3 операции</a:t>
            </a:r>
          </a:p>
          <a:p>
            <a:r>
              <a:rPr lang="ru-RU" dirty="0"/>
              <a:t>Структура B-дерева применяется для организации индексов во многих современных </a:t>
            </a:r>
            <a:r>
              <a:rPr lang="ru-RU" b="1" dirty="0"/>
              <a:t>СУБД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7921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Условия </a:t>
            </a:r>
            <a:r>
              <a:rPr lang="ru-RU" u="sng" dirty="0"/>
              <a:t>авто</a:t>
            </a:r>
            <a:r>
              <a:rPr lang="ru-RU" dirty="0"/>
              <a:t>балансировки </a:t>
            </a:r>
            <a:br>
              <a:rPr lang="ru-RU" dirty="0"/>
            </a:br>
            <a:r>
              <a:rPr lang="ru-RU" dirty="0"/>
              <a:t>В-дерева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" y="2605331"/>
            <a:ext cx="3886200" cy="14180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395978" y="1517904"/>
            <a:ext cx="4400550" cy="5010911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Глубина всех листьев одинакова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Все узлы, кроме корня должны иметь от </a:t>
            </a:r>
            <a:r>
              <a:rPr lang="en-US" b="1" i="1" dirty="0"/>
              <a:t>[</a:t>
            </a:r>
            <a:r>
              <a:rPr lang="ru-RU" b="1" i="1" dirty="0"/>
              <a:t>m/2</a:t>
            </a:r>
            <a:r>
              <a:rPr lang="en-US" b="1" i="1" dirty="0"/>
              <a:t>]</a:t>
            </a:r>
            <a:r>
              <a:rPr lang="ru-RU" b="1" i="1" dirty="0"/>
              <a:t> – 1</a:t>
            </a:r>
            <a:r>
              <a:rPr lang="ru-RU" dirty="0"/>
              <a:t> до </a:t>
            </a:r>
            <a:r>
              <a:rPr lang="ru-RU" b="1" i="1" dirty="0"/>
              <a:t>m-1</a:t>
            </a:r>
            <a:r>
              <a:rPr lang="ru-RU" dirty="0"/>
              <a:t> ключей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Все внутренние узлы должны иметь минимум </a:t>
            </a:r>
            <a:r>
              <a:rPr lang="en-US" sz="2900" b="1" i="1" dirty="0"/>
              <a:t>[</a:t>
            </a:r>
            <a:r>
              <a:rPr lang="ru-RU" b="1" i="1" dirty="0"/>
              <a:t>m/2</a:t>
            </a:r>
            <a:r>
              <a:rPr lang="en-US" b="1" i="1" dirty="0"/>
              <a:t>]</a:t>
            </a:r>
            <a:r>
              <a:rPr lang="ru-RU" dirty="0"/>
              <a:t> потомков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Если корень – это узел без листьев, он должен иметь минимум </a:t>
            </a:r>
            <a:r>
              <a:rPr lang="ru-RU" b="1" dirty="0"/>
              <a:t>2</a:t>
            </a:r>
            <a:r>
              <a:rPr lang="ru-RU" dirty="0"/>
              <a:t> потомка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Узел без листьев с </a:t>
            </a:r>
            <a:r>
              <a:rPr lang="ru-RU" b="1" dirty="0"/>
              <a:t>n</a:t>
            </a:r>
            <a:r>
              <a:rPr lang="ru-RU" dirty="0"/>
              <a:t> ключами должен иметь </a:t>
            </a:r>
            <a:r>
              <a:rPr lang="ru-RU" b="1" dirty="0"/>
              <a:t>n+1</a:t>
            </a:r>
            <a:r>
              <a:rPr lang="ru-RU" dirty="0"/>
              <a:t> потомков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Все ключи в узле упорядочены по возрастанию.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921" y="4206240"/>
            <a:ext cx="3650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Числа от 1 до 10 в В-дереве порядка 3</a:t>
            </a:r>
          </a:p>
        </p:txBody>
      </p:sp>
    </p:spTree>
    <p:extLst>
      <p:ext uri="{BB962C8B-B14F-4D97-AF65-F5344CB8AC3E}">
        <p14:creationId xmlns:p14="http://schemas.microsoft.com/office/powerpoint/2010/main" val="1213349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В-деревом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06" y="2204498"/>
            <a:ext cx="3236182" cy="3236182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2093975"/>
            <a:ext cx="3886200" cy="408298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Поиск ключа   →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Вставка ключа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Удаление ключа.</a:t>
            </a:r>
          </a:p>
        </p:txBody>
      </p:sp>
    </p:spTree>
    <p:extLst>
      <p:ext uri="{BB962C8B-B14F-4D97-AF65-F5344CB8AC3E}">
        <p14:creationId xmlns:p14="http://schemas.microsoft.com/office/powerpoint/2010/main" val="3382452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3313"/>
          </a:xfrm>
        </p:spPr>
        <p:txBody>
          <a:bodyPr/>
          <a:lstStyle/>
          <a:p>
            <a:r>
              <a:rPr lang="ru-RU" dirty="0"/>
              <a:t>Поиск ключа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327" y="4274104"/>
            <a:ext cx="6649206" cy="2141810"/>
          </a:xfrm>
        </p:spPr>
      </p:pic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628650" y="1312305"/>
            <a:ext cx="7886700" cy="331455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«Если ключ содержится в корне, он найден. Иначе </a:t>
            </a:r>
            <a:r>
              <a:rPr lang="ru-RU" b="1" dirty="0"/>
              <a:t>определяем интервал </a:t>
            </a:r>
            <a:r>
              <a:rPr lang="ru-RU" dirty="0"/>
              <a:t>и идём к соответствующему потомку. Повторяем»</a:t>
            </a:r>
          </a:p>
          <a:p>
            <a:r>
              <a:rPr lang="ru-RU" dirty="0"/>
              <a:t>Поиск по B-дереву аналогичен поиску по двоичному дереву поиска</a:t>
            </a:r>
          </a:p>
          <a:p>
            <a:r>
              <a:rPr lang="ru-RU" dirty="0"/>
              <a:t>Поиск начинается с корневого узла, на каждом шаге принимается </a:t>
            </a:r>
            <a:r>
              <a:rPr lang="ru-RU" b="1" dirty="0"/>
              <a:t>n-стороннее решение</a:t>
            </a:r>
            <a:r>
              <a:rPr lang="ru-RU" dirty="0"/>
              <a:t>, где n – это общее количество потомков рассматриваемого узла</a:t>
            </a:r>
          </a:p>
          <a:p>
            <a:r>
              <a:rPr lang="ru-RU" dirty="0"/>
              <a:t>В-дереве сложность поиска составляет </a:t>
            </a:r>
            <a:r>
              <a:rPr lang="ru-RU" b="1" dirty="0"/>
              <a:t>O(</a:t>
            </a:r>
            <a:r>
              <a:rPr lang="ru-RU" b="1" dirty="0" err="1"/>
              <a:t>log</a:t>
            </a:r>
            <a:r>
              <a:rPr lang="ru-RU" b="1" dirty="0"/>
              <a:t> n).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4630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16202"/>
          </a:xfrm>
        </p:spPr>
        <p:txBody>
          <a:bodyPr/>
          <a:lstStyle/>
          <a:p>
            <a:r>
              <a:rPr lang="ru-RU" dirty="0"/>
              <a:t>Вставка ключа в В-дерево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12335"/>
          </a:xfrm>
        </p:spPr>
        <p:txBody>
          <a:bodyPr>
            <a:normAutofit fontScale="77500" lnSpcReduction="20000"/>
          </a:bodyPr>
          <a:lstStyle/>
          <a:p>
            <a:r>
              <a:rPr lang="ru-RU" i="1" dirty="0"/>
              <a:t>Шаг 1:</a:t>
            </a:r>
            <a:r>
              <a:rPr lang="ru-RU" dirty="0"/>
              <a:t> </a:t>
            </a:r>
            <a:r>
              <a:rPr lang="ru-RU" b="1" dirty="0"/>
              <a:t>Проверить</a:t>
            </a:r>
            <a:r>
              <a:rPr lang="ru-RU" dirty="0"/>
              <a:t> пустое ли дерево</a:t>
            </a:r>
          </a:p>
          <a:p>
            <a:r>
              <a:rPr lang="ru-RU" i="1" dirty="0"/>
              <a:t>Шаг 2:</a:t>
            </a:r>
            <a:r>
              <a:rPr lang="ru-RU" dirty="0"/>
              <a:t> Если </a:t>
            </a:r>
            <a:r>
              <a:rPr lang="ru-RU" b="1" dirty="0"/>
              <a:t>дерево пустое</a:t>
            </a:r>
            <a:r>
              <a:rPr lang="ru-RU" dirty="0"/>
              <a:t>, создать новый узел с новым значением ключа и его принять за корневой узел</a:t>
            </a:r>
          </a:p>
          <a:p>
            <a:r>
              <a:rPr lang="ru-RU" i="1" dirty="0"/>
              <a:t>Шаг 3:</a:t>
            </a:r>
            <a:r>
              <a:rPr lang="ru-RU" dirty="0"/>
              <a:t> Если </a:t>
            </a:r>
            <a:r>
              <a:rPr lang="ru-RU" b="1" dirty="0"/>
              <a:t>дерево не пустое</a:t>
            </a:r>
            <a:r>
              <a:rPr lang="ru-RU" dirty="0"/>
              <a:t>, найти подходящий узел-лист, к которому будет добавлено новое значение, используя </a:t>
            </a:r>
            <a:r>
              <a:rPr lang="ru-RU" b="1" dirty="0"/>
              <a:t>логику дерева двоичного поиска</a:t>
            </a:r>
          </a:p>
          <a:p>
            <a:r>
              <a:rPr lang="ru-RU" i="1" dirty="0"/>
              <a:t>Шаг 4:</a:t>
            </a:r>
            <a:r>
              <a:rPr lang="ru-RU" dirty="0"/>
              <a:t> Если в текущем узле-листе есть незанятая ячейка, </a:t>
            </a:r>
            <a:r>
              <a:rPr lang="ru-RU" b="1" dirty="0"/>
              <a:t>добавить</a:t>
            </a:r>
            <a:r>
              <a:rPr lang="ru-RU" dirty="0"/>
              <a:t> новый ключ-значение к текущему узлу-листу, следуя возрастающему порядку значений ключей внутри узла</a:t>
            </a:r>
          </a:p>
          <a:p>
            <a:r>
              <a:rPr lang="ru-RU" i="1" dirty="0"/>
              <a:t>Шаг 5:</a:t>
            </a:r>
            <a:r>
              <a:rPr lang="ru-RU" dirty="0"/>
              <a:t> Если текущий узел полон и не имеет свободных ячеек, разделить узел-лист, отправив </a:t>
            </a:r>
            <a:r>
              <a:rPr lang="ru-RU" b="1" dirty="0"/>
              <a:t>среднее значение родительскому узлу</a:t>
            </a:r>
            <a:r>
              <a:rPr lang="ru-RU" dirty="0"/>
              <a:t>. Повторять, пока отправляемое значение не будет зафиксировано в узле</a:t>
            </a:r>
          </a:p>
          <a:p>
            <a:r>
              <a:rPr lang="ru-RU" i="1" dirty="0"/>
              <a:t>Шаг 6:</a:t>
            </a:r>
            <a:r>
              <a:rPr lang="ru-RU" dirty="0"/>
              <a:t> Если разделение происходит с корнем дерева, тогда среднее значение становится новым корнем дерева и </a:t>
            </a:r>
            <a:r>
              <a:rPr lang="ru-RU" b="1" dirty="0"/>
              <a:t>высота дерева увеличивается на единицу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6022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вставка ключа 15 в </a:t>
            </a:r>
            <a:br>
              <a:rPr lang="ru-RU" dirty="0"/>
            </a:br>
            <a:r>
              <a:rPr lang="ru-RU" dirty="0"/>
              <a:t>В-дерево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785" y="2083881"/>
            <a:ext cx="5944430" cy="191479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785" y="4090092"/>
            <a:ext cx="5944430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64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3322"/>
          </a:xfrm>
        </p:spPr>
        <p:txBody>
          <a:bodyPr/>
          <a:lstStyle/>
          <a:p>
            <a:r>
              <a:rPr lang="ru-RU" dirty="0"/>
              <a:t>Синтаксический анализ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" y="3713309"/>
            <a:ext cx="4007358" cy="2209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463040"/>
            <a:ext cx="4185666" cy="5065776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 err="1"/>
              <a:t>Парсер</a:t>
            </a:r>
            <a:r>
              <a:rPr lang="ru-RU" dirty="0"/>
              <a:t> (синтаксический анализатор) – программа или её часть, выполняющая синтаксический анализ</a:t>
            </a:r>
          </a:p>
          <a:p>
            <a:r>
              <a:rPr lang="ru-RU" b="1" dirty="0"/>
              <a:t>СА</a:t>
            </a:r>
            <a:r>
              <a:rPr lang="ru-RU" dirty="0"/>
              <a:t> – процесс сопоставления линейной последовательности </a:t>
            </a:r>
            <a:r>
              <a:rPr lang="ru-RU" b="1" dirty="0"/>
              <a:t>лексем</a:t>
            </a:r>
            <a:r>
              <a:rPr lang="ru-RU" dirty="0"/>
              <a:t> языка (естественного или формального) с его </a:t>
            </a:r>
            <a:r>
              <a:rPr lang="ru-RU" b="1" dirty="0"/>
              <a:t>формальной грамматикой</a:t>
            </a:r>
          </a:p>
          <a:p>
            <a:r>
              <a:rPr lang="ru-RU" dirty="0"/>
              <a:t>Исходный текст преобразуется в </a:t>
            </a:r>
            <a:r>
              <a:rPr lang="ru-RU" b="1" dirty="0"/>
              <a:t>древовидную структуру</a:t>
            </a:r>
            <a:r>
              <a:rPr lang="ru-RU" dirty="0"/>
              <a:t>, удобную для последующей обработки – </a:t>
            </a:r>
            <a:r>
              <a:rPr lang="ru-RU" b="1" dirty="0"/>
              <a:t>дерево разбора</a:t>
            </a:r>
            <a:r>
              <a:rPr lang="ru-RU" dirty="0"/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1" y="2404873"/>
            <a:ext cx="4007358" cy="682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124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17. Красно-черное дерево.</a:t>
            </a:r>
          </a:p>
        </p:txBody>
      </p:sp>
    </p:spTree>
    <p:extLst>
      <p:ext uri="{BB962C8B-B14F-4D97-AF65-F5344CB8AC3E}">
        <p14:creationId xmlns:p14="http://schemas.microsoft.com/office/powerpoint/2010/main" val="739530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/>
          <a:lstStyle/>
          <a:p>
            <a:r>
              <a:rPr lang="ru-RU" dirty="0"/>
              <a:t>Области применения СА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61" y="1952437"/>
            <a:ext cx="3768474" cy="2518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15384" y="1572768"/>
            <a:ext cx="4654296" cy="5074920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Математические выражения;</a:t>
            </a:r>
          </a:p>
          <a:p>
            <a:r>
              <a:rPr lang="ru-RU" b="1" dirty="0"/>
              <a:t>Регулярные выражения </a:t>
            </a:r>
            <a:r>
              <a:rPr lang="ru-RU" dirty="0"/>
              <a:t>(могут использоваться для автоматизации лексического анализа);</a:t>
            </a:r>
          </a:p>
          <a:p>
            <a:r>
              <a:rPr lang="ru-RU" dirty="0"/>
              <a:t>Формальные грамматики;</a:t>
            </a:r>
          </a:p>
          <a:p>
            <a:r>
              <a:rPr lang="ru-RU" dirty="0"/>
              <a:t>Естественные языки (машинный перевод и другие генераторы текстов).</a:t>
            </a:r>
          </a:p>
          <a:p>
            <a:r>
              <a:rPr lang="ru-RU" dirty="0"/>
              <a:t>Языки программирования — разбор исходного кода в процессе </a:t>
            </a:r>
            <a:r>
              <a:rPr lang="ru-RU" b="1" dirty="0"/>
              <a:t>трансляции</a:t>
            </a:r>
            <a:r>
              <a:rPr lang="ru-RU" dirty="0"/>
              <a:t>;</a:t>
            </a:r>
          </a:p>
          <a:p>
            <a:r>
              <a:rPr lang="ru-RU" dirty="0"/>
              <a:t>Структурированные данные (XML, HTML, CSS, JSON, </a:t>
            </a:r>
            <a:r>
              <a:rPr lang="ru-RU" dirty="0" err="1"/>
              <a:t>ini</a:t>
            </a:r>
            <a:r>
              <a:rPr lang="ru-RU" dirty="0"/>
              <a:t>-файлы и т. п.);</a:t>
            </a:r>
          </a:p>
          <a:p>
            <a:r>
              <a:rPr lang="ru-RU" dirty="0"/>
              <a:t>Построение индекса в поисковой системе;</a:t>
            </a:r>
          </a:p>
          <a:p>
            <a:r>
              <a:rPr lang="ru-RU" dirty="0"/>
              <a:t>SQL-запросы (DSL-язык);</a:t>
            </a:r>
          </a:p>
          <a:p>
            <a:r>
              <a:rPr lang="ru-RU" dirty="0"/>
              <a:t>Извлечение данных веб-страниц — </a:t>
            </a:r>
            <a:r>
              <a:rPr lang="ru-RU" b="1" dirty="0"/>
              <a:t>веб-</a:t>
            </a:r>
            <a:r>
              <a:rPr lang="ru-RU" b="1" dirty="0" err="1"/>
              <a:t>скрейпинг</a:t>
            </a:r>
            <a:r>
              <a:rPr lang="ru-RU" dirty="0"/>
              <a:t> (частным случай </a:t>
            </a:r>
            <a:r>
              <a:rPr lang="ru-RU" dirty="0" err="1"/>
              <a:t>парсинга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41059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12. Графы.</a:t>
            </a:r>
          </a:p>
        </p:txBody>
      </p:sp>
    </p:spTree>
    <p:extLst>
      <p:ext uri="{BB962C8B-B14F-4D97-AF65-F5344CB8AC3E}">
        <p14:creationId xmlns:p14="http://schemas.microsoft.com/office/powerpoint/2010/main" val="2479197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91390"/>
            <a:ext cx="7886700" cy="1325563"/>
          </a:xfrm>
        </p:spPr>
        <p:txBody>
          <a:bodyPr>
            <a:normAutofit/>
          </a:bodyPr>
          <a:lstStyle/>
          <a:p>
            <a:r>
              <a:rPr lang="ru-RU" sz="3800" dirty="0"/>
              <a:t>Нелинейные структуры данных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306824" y="1651888"/>
            <a:ext cx="4535424" cy="470319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Нелинейные структуры позволяют выражать более сложные </a:t>
            </a:r>
            <a:r>
              <a:rPr lang="ru-RU" b="1" dirty="0"/>
              <a:t>отношения</a:t>
            </a:r>
            <a:r>
              <a:rPr lang="ru-RU" dirty="0"/>
              <a:t> между элементами</a:t>
            </a:r>
          </a:p>
          <a:p>
            <a:r>
              <a:rPr lang="ru-RU" dirty="0"/>
              <a:t>Множество </a:t>
            </a:r>
            <a:r>
              <a:rPr lang="ru-RU" b="1" dirty="0"/>
              <a:t>предметных областей</a:t>
            </a:r>
            <a:r>
              <a:rPr lang="ru-RU" dirty="0"/>
              <a:t> описываются нелинейно. Примеры →</a:t>
            </a:r>
          </a:p>
          <a:p>
            <a:r>
              <a:rPr lang="ru-RU" b="1" dirty="0"/>
              <a:t>Теоретико-</a:t>
            </a:r>
            <a:r>
              <a:rPr lang="ru-RU" b="1" dirty="0" err="1"/>
              <a:t>графовые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Деревья и лес</a:t>
            </a:r>
          </a:p>
          <a:p>
            <a:pPr lvl="1"/>
            <a:r>
              <a:rPr lang="ru-RU" b="1" dirty="0"/>
              <a:t>Граф</a:t>
            </a:r>
            <a:r>
              <a:rPr lang="ru-RU" dirty="0"/>
              <a:t> (сеть);</a:t>
            </a:r>
          </a:p>
          <a:p>
            <a:r>
              <a:rPr lang="ru-RU" b="1" dirty="0"/>
              <a:t>Теоретико-множественные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Реляционные;</a:t>
            </a:r>
          </a:p>
        </p:txBody>
      </p:sp>
      <p:pic>
        <p:nvPicPr>
          <p:cNvPr id="6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" y="2059337"/>
            <a:ext cx="3277066" cy="2457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8209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15034"/>
          </a:xfrm>
        </p:spPr>
        <p:txBody>
          <a:bodyPr>
            <a:normAutofit/>
          </a:bodyPr>
          <a:lstStyle/>
          <a:p>
            <a:r>
              <a:rPr lang="ru-RU" sz="3800" dirty="0"/>
              <a:t>Примеры </a:t>
            </a:r>
            <a:r>
              <a:rPr lang="ru-RU" sz="3800" dirty="0" err="1"/>
              <a:t>графовых</a:t>
            </a:r>
            <a:r>
              <a:rPr lang="ru-RU" sz="3800" dirty="0"/>
              <a:t> структур: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435642" y="1892808"/>
            <a:ext cx="4079708" cy="478070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Оглавление книги</a:t>
            </a:r>
          </a:p>
          <a:p>
            <a:r>
              <a:rPr lang="ru-RU" b="1" dirty="0"/>
              <a:t>Организационная структура предприятия</a:t>
            </a:r>
          </a:p>
          <a:p>
            <a:r>
              <a:rPr lang="ru-RU" dirty="0"/>
              <a:t>Файловая система </a:t>
            </a:r>
          </a:p>
          <a:p>
            <a:r>
              <a:rPr lang="ru-RU" dirty="0"/>
              <a:t>Пространство имён </a:t>
            </a:r>
            <a:r>
              <a:rPr lang="en-US" dirty="0"/>
              <a:t>DNS</a:t>
            </a:r>
          </a:p>
          <a:p>
            <a:r>
              <a:rPr lang="ru-RU" b="1" dirty="0"/>
              <a:t>Сеть автодорог</a:t>
            </a:r>
          </a:p>
          <a:p>
            <a:r>
              <a:rPr lang="ru-RU" b="1" dirty="0"/>
              <a:t>Логистические схемы</a:t>
            </a:r>
          </a:p>
          <a:p>
            <a:r>
              <a:rPr lang="ru-RU" b="1" dirty="0"/>
              <a:t>Компьютерная сеть (топология)</a:t>
            </a:r>
          </a:p>
          <a:p>
            <a:r>
              <a:rPr lang="ru-RU" b="1" dirty="0"/>
              <a:t>Топология микросхем</a:t>
            </a:r>
          </a:p>
          <a:p>
            <a:r>
              <a:rPr lang="ru-RU" b="1" dirty="0"/>
              <a:t>Химические структуры.</a:t>
            </a:r>
          </a:p>
        </p:txBody>
      </p:sp>
      <p:pic>
        <p:nvPicPr>
          <p:cNvPr id="5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6249" y="2317083"/>
            <a:ext cx="3665589" cy="2407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5621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16202"/>
          </a:xfrm>
        </p:spPr>
        <p:txBody>
          <a:bodyPr/>
          <a:lstStyle/>
          <a:p>
            <a:r>
              <a:rPr lang="ru-RU" dirty="0"/>
              <a:t>Граф </a:t>
            </a:r>
            <a:r>
              <a:rPr lang="en-US" dirty="0"/>
              <a:t>G [R,A] </a:t>
            </a:r>
            <a:r>
              <a:rPr lang="ru-RU" dirty="0"/>
              <a:t>– 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621024" y="1691640"/>
            <a:ext cx="5202936" cy="4773167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Это совокупность двух множеств –</a:t>
            </a:r>
            <a:r>
              <a:rPr lang="en-US" dirty="0"/>
              <a:t> </a:t>
            </a:r>
            <a:r>
              <a:rPr lang="ru-RU" b="1" dirty="0"/>
              <a:t>вершин</a:t>
            </a:r>
            <a:r>
              <a:rPr lang="ru-RU" dirty="0"/>
              <a:t> </a:t>
            </a:r>
            <a:r>
              <a:rPr lang="en-US" dirty="0"/>
              <a:t>R</a:t>
            </a:r>
            <a:r>
              <a:rPr lang="ru-RU" dirty="0"/>
              <a:t> и </a:t>
            </a:r>
            <a:r>
              <a:rPr lang="ru-RU" b="1" dirty="0"/>
              <a:t>рёбер</a:t>
            </a:r>
            <a:r>
              <a:rPr lang="ru-RU" dirty="0"/>
              <a:t> (в </a:t>
            </a:r>
            <a:r>
              <a:rPr lang="ru-RU" dirty="0" err="1"/>
              <a:t>неориентир</a:t>
            </a:r>
            <a:r>
              <a:rPr lang="ru-RU" dirty="0"/>
              <a:t>.) или </a:t>
            </a:r>
            <a:r>
              <a:rPr lang="ru-RU" b="1" dirty="0"/>
              <a:t>дуг</a:t>
            </a:r>
            <a:r>
              <a:rPr lang="ru-RU" dirty="0"/>
              <a:t> (в ориентир.)</a:t>
            </a:r>
            <a:r>
              <a:rPr lang="en-US" dirty="0"/>
              <a:t> A</a:t>
            </a:r>
            <a:endParaRPr lang="ru-RU" dirty="0"/>
          </a:p>
          <a:p>
            <a:r>
              <a:rPr lang="ru-RU" dirty="0"/>
              <a:t>Граф </a:t>
            </a:r>
            <a:r>
              <a:rPr lang="ru-RU" b="1" dirty="0"/>
              <a:t>моделирует отношения </a:t>
            </a:r>
            <a:r>
              <a:rPr lang="ru-RU" dirty="0"/>
              <a:t>(связи) между вершинами</a:t>
            </a:r>
          </a:p>
          <a:p>
            <a:r>
              <a:rPr lang="ru-RU" dirty="0"/>
              <a:t>Граф – средство моделирования в реальных задачах</a:t>
            </a:r>
          </a:p>
          <a:p>
            <a:r>
              <a:rPr lang="ru-RU" b="1" dirty="0"/>
              <a:t>Конечный</a:t>
            </a:r>
            <a:r>
              <a:rPr lang="ru-RU" dirty="0"/>
              <a:t> – если множества </a:t>
            </a:r>
            <a:r>
              <a:rPr lang="en-US" dirty="0"/>
              <a:t>R</a:t>
            </a:r>
            <a:r>
              <a:rPr lang="ru-RU" dirty="0"/>
              <a:t> и </a:t>
            </a:r>
            <a:r>
              <a:rPr lang="en-US" dirty="0"/>
              <a:t>A</a:t>
            </a:r>
            <a:r>
              <a:rPr lang="ru-RU" dirty="0"/>
              <a:t> конечны</a:t>
            </a:r>
          </a:p>
          <a:p>
            <a:r>
              <a:rPr lang="ru-RU" b="1" dirty="0"/>
              <a:t>Взвешенный</a:t>
            </a:r>
            <a:r>
              <a:rPr lang="ru-RU" dirty="0"/>
              <a:t> – если рёбрам присваиваются числовые </a:t>
            </a:r>
            <a:r>
              <a:rPr lang="ru-RU" b="1" dirty="0"/>
              <a:t>веса</a:t>
            </a:r>
            <a:r>
              <a:rPr lang="ru-RU" dirty="0"/>
              <a:t> (отражают расстояние, время перехода, затраты и пр.)</a:t>
            </a:r>
          </a:p>
          <a:p>
            <a:r>
              <a:rPr lang="ru-RU" b="1" dirty="0"/>
              <a:t>Дерево</a:t>
            </a:r>
            <a:r>
              <a:rPr lang="ru-RU" dirty="0"/>
              <a:t> – частный случай графа (связный ациклический).</a:t>
            </a:r>
          </a:p>
        </p:txBody>
      </p:sp>
      <p:pic>
        <p:nvPicPr>
          <p:cNvPr id="5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871217"/>
            <a:ext cx="2637010" cy="136245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4081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Ориентированный (направленный) граф (орграф)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25112" y="1825625"/>
                <a:ext cx="4528566" cy="43513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ru-RU" dirty="0"/>
                  <a:t>Пусть вершины </a:t>
                </a:r>
                <a:r>
                  <a:rPr lang="en-US" dirty="0" err="1"/>
                  <a:t>p</a:t>
                </a:r>
                <a:r>
                  <a:rPr lang="en-US" baseline="-25000" dirty="0" err="1"/>
                  <a:t>i</a:t>
                </a:r>
                <a:r>
                  <a:rPr lang="en-US" dirty="0" err="1"/>
                  <a:t>,p</a:t>
                </a:r>
                <a:r>
                  <a:rPr lang="en-US" baseline="-25000" dirty="0" err="1"/>
                  <a:t>j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/>
                  <a:t> – </a:t>
                </a:r>
                <a:r>
                  <a:rPr lang="ru-RU" b="1" dirty="0"/>
                  <a:t>концевые точки</a:t>
                </a:r>
                <a:r>
                  <a:rPr lang="ru-RU" dirty="0"/>
                  <a:t> ребра а</a:t>
                </a:r>
              </a:p>
              <a:p>
                <a:r>
                  <a:rPr lang="ru-RU" dirty="0"/>
                  <a:t>Тогда если порядок обхода концевых точек существенен (есть </a:t>
                </a:r>
                <a:r>
                  <a:rPr lang="ru-RU" b="1" dirty="0"/>
                  <a:t>начальная</a:t>
                </a:r>
                <a:r>
                  <a:rPr lang="ru-RU" dirty="0"/>
                  <a:t> вершина и </a:t>
                </a:r>
                <a:r>
                  <a:rPr lang="ru-RU" b="1" dirty="0"/>
                  <a:t>конечная</a:t>
                </a:r>
                <a:r>
                  <a:rPr lang="ru-RU" dirty="0"/>
                  <a:t>), то ребро а </a:t>
                </a:r>
                <a:r>
                  <a:rPr lang="ru-RU" b="1" dirty="0"/>
                  <a:t>ориентированное</a:t>
                </a:r>
                <a:r>
                  <a:rPr lang="ru-RU" dirty="0"/>
                  <a:t> (дуга)</a:t>
                </a:r>
              </a:p>
              <a:p>
                <a:r>
                  <a:rPr lang="ru-RU" dirty="0"/>
                  <a:t>Иначе ребро а неориентированное</a:t>
                </a:r>
              </a:p>
              <a:p>
                <a:r>
                  <a:rPr lang="ru-RU" b="1" dirty="0"/>
                  <a:t>Граф ориентированный</a:t>
                </a:r>
                <a:r>
                  <a:rPr lang="ru-RU" dirty="0"/>
                  <a:t>, если ориентированы все его рёбра</a:t>
                </a:r>
              </a:p>
              <a:p>
                <a:r>
                  <a:rPr lang="ru-RU" dirty="0" err="1"/>
                  <a:t>Т.о</a:t>
                </a:r>
                <a:r>
                  <a:rPr lang="ru-RU" dirty="0"/>
                  <a:t>. граф ориентирован, когда всем рёбрам присвоено </a:t>
                </a:r>
                <a:r>
                  <a:rPr lang="ru-RU" b="1" dirty="0"/>
                  <a:t>направление</a:t>
                </a:r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25112" y="1825625"/>
                <a:ext cx="4528566" cy="4351338"/>
              </a:xfrm>
              <a:blipFill>
                <a:blip r:embed="rId2"/>
                <a:stretch>
                  <a:fillRect l="-1887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Объект 7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" y="2376710"/>
            <a:ext cx="3886200" cy="2590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4145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749040" y="1825624"/>
            <a:ext cx="4766310" cy="4639183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Помеченный граф</a:t>
            </a:r>
            <a:r>
              <a:rPr lang="ru-RU" dirty="0"/>
              <a:t>, если вершины имеют </a:t>
            </a:r>
            <a:r>
              <a:rPr lang="ru-RU" b="1" dirty="0"/>
              <a:t>метки</a:t>
            </a:r>
            <a:r>
              <a:rPr lang="ru-RU" dirty="0"/>
              <a:t> (числовые или текстовые)</a:t>
            </a:r>
          </a:p>
          <a:p>
            <a:r>
              <a:rPr lang="ru-RU" dirty="0"/>
              <a:t>2 </a:t>
            </a:r>
            <a:r>
              <a:rPr lang="ru-RU" b="1" dirty="0"/>
              <a:t>вершины смежные</a:t>
            </a:r>
            <a:r>
              <a:rPr lang="ru-RU" dirty="0"/>
              <a:t>, если соединены одним ребром</a:t>
            </a:r>
          </a:p>
          <a:p>
            <a:r>
              <a:rPr lang="ru-RU" b="1" dirty="0"/>
              <a:t>Соседи</a:t>
            </a:r>
            <a:r>
              <a:rPr lang="ru-RU" dirty="0"/>
              <a:t> – это вершины, смежные с некоторой вершиной</a:t>
            </a:r>
          </a:p>
          <a:p>
            <a:r>
              <a:rPr lang="ru-RU" b="1" dirty="0"/>
              <a:t>Путь</a:t>
            </a:r>
            <a:r>
              <a:rPr lang="ru-RU" dirty="0"/>
              <a:t> – последовательность вершин от одной вершины к другой</a:t>
            </a:r>
          </a:p>
          <a:p>
            <a:r>
              <a:rPr lang="ru-RU" dirty="0"/>
              <a:t>Между двумя вершинами может быть </a:t>
            </a:r>
            <a:r>
              <a:rPr lang="ru-RU" b="1" dirty="0"/>
              <a:t>более одного </a:t>
            </a:r>
            <a:r>
              <a:rPr lang="ru-RU" dirty="0"/>
              <a:t>пути</a:t>
            </a:r>
          </a:p>
          <a:p>
            <a:r>
              <a:rPr lang="ru-RU" b="1" dirty="0"/>
              <a:t>Связный</a:t>
            </a:r>
            <a:r>
              <a:rPr lang="ru-RU" dirty="0"/>
              <a:t> граф – между любой парой вершин есть хотя бы один путь (</a:t>
            </a:r>
            <a:r>
              <a:rPr lang="ru-RU" b="1" dirty="0"/>
              <a:t>маршрут</a:t>
            </a:r>
            <a:r>
              <a:rPr lang="ru-RU" dirty="0"/>
              <a:t>).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58" y="2336039"/>
            <a:ext cx="2654976" cy="253771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7168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7289"/>
          </a:xfrm>
        </p:spPr>
        <p:txBody>
          <a:bodyPr>
            <a:normAutofit fontScale="90000"/>
          </a:bodyPr>
          <a:lstStyle/>
          <a:p>
            <a:r>
              <a:rPr lang="ru-RU" dirty="0"/>
              <a:t>Важные задачи теории графов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34" y="4072882"/>
            <a:ext cx="2650588" cy="2138140"/>
          </a:xfrm>
          <a:ln>
            <a:solidFill>
              <a:schemeClr val="tx1"/>
            </a:solidFill>
          </a:ln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903622" y="1267326"/>
            <a:ext cx="6144126" cy="5454316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Семь мостов Кёнигсберга </a:t>
            </a:r>
            <a:br>
              <a:rPr lang="ru-RU" dirty="0"/>
            </a:br>
            <a:r>
              <a:rPr lang="ru-RU" dirty="0"/>
              <a:t>(1736, Л. Эйлер) </a:t>
            </a:r>
          </a:p>
          <a:p>
            <a:r>
              <a:rPr lang="ru-RU" dirty="0"/>
              <a:t>Задача </a:t>
            </a:r>
            <a:r>
              <a:rPr lang="ru-RU" b="1" dirty="0"/>
              <a:t>коммивояжёра </a:t>
            </a:r>
            <a:r>
              <a:rPr lang="ru-RU" dirty="0"/>
              <a:t>– поиск самого выгодного маршрута, проходящего через указанные вершины</a:t>
            </a:r>
            <a:endParaRPr lang="ru-RU" b="1" dirty="0"/>
          </a:p>
          <a:p>
            <a:r>
              <a:rPr lang="ru-RU" dirty="0"/>
              <a:t>Проблема </a:t>
            </a:r>
            <a:r>
              <a:rPr lang="ru-RU" b="1" dirty="0"/>
              <a:t>четырёх красок </a:t>
            </a:r>
            <a:br>
              <a:rPr lang="ru-RU" dirty="0"/>
            </a:br>
            <a:r>
              <a:rPr lang="ru-RU" dirty="0"/>
              <a:t>(1976, К. </a:t>
            </a:r>
            <a:r>
              <a:rPr lang="ru-RU" dirty="0" err="1"/>
              <a:t>Аппель</a:t>
            </a:r>
            <a:r>
              <a:rPr lang="ru-RU" dirty="0"/>
              <a:t>, В. </a:t>
            </a:r>
            <a:r>
              <a:rPr lang="ru-RU" dirty="0" err="1"/>
              <a:t>Хакен</a:t>
            </a:r>
            <a:r>
              <a:rPr lang="ru-RU" dirty="0"/>
              <a:t>)</a:t>
            </a:r>
          </a:p>
          <a:p>
            <a:r>
              <a:rPr lang="ru-RU" dirty="0"/>
              <a:t>Задача о </a:t>
            </a:r>
            <a:r>
              <a:rPr lang="ru-RU" b="1" dirty="0"/>
              <a:t>клике </a:t>
            </a:r>
            <a:r>
              <a:rPr lang="ru-RU" dirty="0"/>
              <a:t>(клика – полный </a:t>
            </a:r>
            <a:r>
              <a:rPr lang="ru-RU" b="1" dirty="0"/>
              <a:t>подграф</a:t>
            </a:r>
            <a:r>
              <a:rPr lang="ru-RU" dirty="0"/>
              <a:t>) – существует ли в графе клика размера k; найти в заданном графе клику максимального размера</a:t>
            </a:r>
            <a:endParaRPr lang="ru-RU" b="1" dirty="0"/>
          </a:p>
          <a:p>
            <a:r>
              <a:rPr lang="ru-RU" dirty="0"/>
              <a:t>Нахождение </a:t>
            </a:r>
            <a:r>
              <a:rPr lang="ru-RU" b="1" dirty="0"/>
              <a:t>минимального стягивающего </a:t>
            </a:r>
            <a:r>
              <a:rPr lang="ru-RU" dirty="0"/>
              <a:t>(</a:t>
            </a:r>
            <a:r>
              <a:rPr lang="ru-RU" dirty="0" err="1"/>
              <a:t>остовного</a:t>
            </a:r>
            <a:r>
              <a:rPr lang="ru-RU" dirty="0"/>
              <a:t>) </a:t>
            </a:r>
            <a:r>
              <a:rPr lang="ru-RU" b="1" dirty="0"/>
              <a:t>дерева</a:t>
            </a:r>
            <a:r>
              <a:rPr lang="ru-RU" dirty="0"/>
              <a:t> в связном взвешенном неориентированном графе</a:t>
            </a:r>
          </a:p>
          <a:p>
            <a:r>
              <a:rPr lang="ru-RU" b="1" dirty="0"/>
              <a:t>Изоморфизм графов </a:t>
            </a:r>
            <a:r>
              <a:rPr lang="ru-RU" dirty="0"/>
              <a:t>– можно ли путём </a:t>
            </a:r>
            <a:r>
              <a:rPr lang="ru-RU" dirty="0" err="1"/>
              <a:t>перенумерации</a:t>
            </a:r>
            <a:r>
              <a:rPr lang="ru-RU" dirty="0"/>
              <a:t> вершин одного графа получить другой</a:t>
            </a:r>
          </a:p>
          <a:p>
            <a:r>
              <a:rPr lang="ru-RU" b="1" dirty="0"/>
              <a:t>Планарность графа</a:t>
            </a:r>
            <a:r>
              <a:rPr lang="ru-RU" dirty="0"/>
              <a:t> – можно ли изобразить граф на плоскости без пересечений рёбер (или с минимальным числом слоёв).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34" y="1699126"/>
            <a:ext cx="2650588" cy="15501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7538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54600"/>
          </a:xfrm>
        </p:spPr>
        <p:txBody>
          <a:bodyPr>
            <a:normAutofit fontScale="90000"/>
          </a:bodyPr>
          <a:lstStyle/>
          <a:p>
            <a:r>
              <a:rPr lang="ru-RU" dirty="0"/>
              <a:t>Сеть </a:t>
            </a:r>
            <a:br>
              <a:rPr lang="ru-RU" dirty="0"/>
            </a:br>
            <a:r>
              <a:rPr lang="ru-RU" dirty="0"/>
              <a:t>(транспортная сеть, </a:t>
            </a:r>
            <a:r>
              <a:rPr lang="en-US" dirty="0"/>
              <a:t>flow network</a:t>
            </a:r>
            <a:r>
              <a:rPr lang="ru-RU" dirty="0"/>
              <a:t>) –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051923" y="1692442"/>
            <a:ext cx="4827381" cy="489284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Это ориентированный граф </a:t>
            </a:r>
            <a:r>
              <a:rPr lang="en-US" dirty="0"/>
              <a:t>G = (V,E), </a:t>
            </a:r>
            <a:r>
              <a:rPr lang="ru-RU" dirty="0"/>
              <a:t>в котором каждое ребро (</a:t>
            </a:r>
            <a:r>
              <a:rPr lang="en-US" dirty="0" err="1"/>
              <a:t>u,v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en-US" dirty="0"/>
              <a:t>∈</a:t>
            </a:r>
            <a:r>
              <a:rPr lang="ru-RU" dirty="0"/>
              <a:t> </a:t>
            </a:r>
            <a:r>
              <a:rPr lang="en-US" dirty="0"/>
              <a:t>E </a:t>
            </a:r>
            <a:r>
              <a:rPr lang="ru-RU" dirty="0"/>
              <a:t>имеет неотрицательную </a:t>
            </a:r>
            <a:r>
              <a:rPr lang="ru-RU" b="1" dirty="0"/>
              <a:t>пропускную способность </a:t>
            </a:r>
            <a:r>
              <a:rPr lang="en-US" dirty="0"/>
              <a:t>c(</a:t>
            </a:r>
            <a:r>
              <a:rPr lang="en-US" dirty="0" err="1"/>
              <a:t>u,v</a:t>
            </a:r>
            <a:r>
              <a:rPr lang="en-US" dirty="0"/>
              <a:t>) ≥ 0 </a:t>
            </a:r>
            <a:r>
              <a:rPr lang="ru-RU" dirty="0"/>
              <a:t>и </a:t>
            </a:r>
            <a:r>
              <a:rPr lang="ru-RU" b="1" dirty="0"/>
              <a:t>поток</a:t>
            </a:r>
            <a:r>
              <a:rPr lang="ru-RU" dirty="0"/>
              <a:t> </a:t>
            </a:r>
            <a:r>
              <a:rPr lang="en-US" dirty="0"/>
              <a:t>f (</a:t>
            </a:r>
            <a:r>
              <a:rPr lang="en-US" dirty="0" err="1"/>
              <a:t>u,v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Если (</a:t>
            </a:r>
            <a:r>
              <a:rPr lang="ru-RU" dirty="0" err="1"/>
              <a:t>u,v</a:t>
            </a:r>
            <a:r>
              <a:rPr lang="ru-RU" dirty="0"/>
              <a:t>) ∉ E, то c(</a:t>
            </a:r>
            <a:r>
              <a:rPr lang="ru-RU" dirty="0" err="1"/>
              <a:t>u,v</a:t>
            </a:r>
            <a:r>
              <a:rPr lang="ru-RU" dirty="0"/>
              <a:t>)=0</a:t>
            </a:r>
          </a:p>
          <a:p>
            <a:r>
              <a:rPr lang="ru-RU" dirty="0"/>
              <a:t>Выделяются две вершины: </a:t>
            </a:r>
            <a:r>
              <a:rPr lang="ru-RU" b="1" dirty="0"/>
              <a:t>исток</a:t>
            </a:r>
            <a:r>
              <a:rPr lang="ru-RU" dirty="0"/>
              <a:t> (источник) </a:t>
            </a:r>
            <a:r>
              <a:rPr lang="en-US" dirty="0"/>
              <a:t>s </a:t>
            </a:r>
            <a:r>
              <a:rPr lang="ru-RU" dirty="0"/>
              <a:t>и </a:t>
            </a:r>
            <a:r>
              <a:rPr lang="ru-RU" b="1" dirty="0"/>
              <a:t>сток</a:t>
            </a:r>
            <a:r>
              <a:rPr lang="ru-RU" dirty="0"/>
              <a:t> </a:t>
            </a:r>
            <a:r>
              <a:rPr lang="en-US" dirty="0"/>
              <a:t>t </a:t>
            </a:r>
            <a:r>
              <a:rPr lang="ru-RU" dirty="0"/>
              <a:t>такие, что любая другая вершина сети лежит на пути из </a:t>
            </a:r>
            <a:r>
              <a:rPr lang="en-US" dirty="0"/>
              <a:t>s </a:t>
            </a:r>
            <a:r>
              <a:rPr lang="ru-RU" dirty="0"/>
              <a:t>в </a:t>
            </a:r>
            <a:r>
              <a:rPr lang="en-US" dirty="0"/>
              <a:t>t</a:t>
            </a:r>
            <a:endParaRPr lang="ru-RU" dirty="0"/>
          </a:p>
          <a:p>
            <a:r>
              <a:rPr lang="ru-RU" dirty="0"/>
              <a:t>Сети используют для </a:t>
            </a:r>
            <a:r>
              <a:rPr lang="ru-RU" b="1" dirty="0"/>
              <a:t>моделирования</a:t>
            </a:r>
            <a:r>
              <a:rPr lang="ru-RU" dirty="0"/>
              <a:t>, например, трафика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1" y="2487438"/>
            <a:ext cx="3533002" cy="1755859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550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1882"/>
          </a:xfrm>
        </p:spPr>
        <p:txBody>
          <a:bodyPr/>
          <a:lstStyle/>
          <a:p>
            <a:r>
              <a:rPr lang="ru-RU" dirty="0"/>
              <a:t>Поток в сети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434560" y="1207009"/>
                <a:ext cx="5297960" cy="535838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dirty="0"/>
                  <a:t>Потоком (англ. </a:t>
                </a:r>
                <a:r>
                  <a:rPr lang="ru-RU" dirty="0" err="1"/>
                  <a:t>flow</a:t>
                </a:r>
                <a:r>
                  <a:rPr lang="ru-RU" dirty="0"/>
                  <a:t>) </a:t>
                </a:r>
                <a:r>
                  <a:rPr lang="ru-RU" b="1" dirty="0"/>
                  <a:t>f</a:t>
                </a:r>
                <a:r>
                  <a:rPr lang="ru-RU" dirty="0"/>
                  <a:t> в сети G является действительная функция f:V×V→R, удовлетворяющая </a:t>
                </a:r>
                <a:r>
                  <a:rPr lang="ru-RU" u="sng" dirty="0"/>
                  <a:t>условиям</a:t>
                </a:r>
                <a:r>
                  <a:rPr lang="ru-RU" dirty="0"/>
                  <a:t>:</a:t>
                </a:r>
              </a:p>
              <a:p>
                <a:pPr marL="0" indent="0">
                  <a:buNone/>
                </a:pPr>
                <a:r>
                  <a:rPr lang="ru-RU" dirty="0"/>
                  <a:t>1) f(</a:t>
                </a:r>
                <a:r>
                  <a:rPr lang="ru-RU" dirty="0" err="1"/>
                  <a:t>u,v</a:t>
                </a:r>
                <a:r>
                  <a:rPr lang="ru-RU" dirty="0"/>
                  <a:t>)=−f(</a:t>
                </a:r>
                <a:r>
                  <a:rPr lang="ru-RU" dirty="0" err="1"/>
                  <a:t>v,u</a:t>
                </a:r>
                <a:r>
                  <a:rPr lang="ru-RU" dirty="0"/>
                  <a:t>) (</a:t>
                </a:r>
                <a:r>
                  <a:rPr lang="ru-RU" b="1" dirty="0"/>
                  <a:t>антисимметричность</a:t>
                </a:r>
                <a:r>
                  <a:rPr lang="ru-RU" dirty="0"/>
                  <a:t> или </a:t>
                </a:r>
                <a:r>
                  <a:rPr lang="ru-RU" dirty="0" err="1"/>
                  <a:t>кососимметричность</a:t>
                </a:r>
                <a:r>
                  <a:rPr lang="ru-RU" dirty="0"/>
                  <a:t>);</a:t>
                </a:r>
              </a:p>
              <a:p>
                <a:pPr marL="0" indent="0">
                  <a:buNone/>
                </a:pPr>
                <a:r>
                  <a:rPr lang="ru-RU" dirty="0"/>
                  <a:t>2) |f(</a:t>
                </a:r>
                <a:r>
                  <a:rPr lang="ru-RU" dirty="0" err="1"/>
                  <a:t>u,v</a:t>
                </a:r>
                <a:r>
                  <a:rPr lang="ru-RU" dirty="0"/>
                  <a:t>)|⩽c(</a:t>
                </a:r>
                <a:r>
                  <a:rPr lang="ru-RU" dirty="0" err="1"/>
                  <a:t>u,v</a:t>
                </a:r>
                <a:r>
                  <a:rPr lang="ru-RU" dirty="0"/>
                  <a:t>) (</a:t>
                </a:r>
                <a:r>
                  <a:rPr lang="ru-RU" b="1" dirty="0"/>
                  <a:t>ограничение пропускной способности</a:t>
                </a:r>
                <a:r>
                  <a:rPr lang="ru-RU" dirty="0"/>
                  <a:t>), если ребра нет, то f(</a:t>
                </a:r>
                <a:r>
                  <a:rPr lang="ru-RU" dirty="0" err="1"/>
                  <a:t>u,v</a:t>
                </a:r>
                <a:r>
                  <a:rPr lang="ru-RU" dirty="0"/>
                  <a:t>)=0;</a:t>
                </a:r>
              </a:p>
              <a:p>
                <a:pPr marL="0" indent="0">
                  <a:buNone/>
                </a:pPr>
                <a:r>
                  <a:rPr lang="ru-RU" dirty="0"/>
                  <a:t>3)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ru-RU" dirty="0"/>
                          <m:t>v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ru-RU" dirty="0"/>
                          <m:t>f</m:t>
                        </m:r>
                        <m:r>
                          <m:rPr>
                            <m:nor/>
                          </m:rPr>
                          <a:rPr lang="ru-RU" dirty="0"/>
                          <m:t>(</m:t>
                        </m:r>
                        <m:r>
                          <m:rPr>
                            <m:nor/>
                          </m:rPr>
                          <a:rPr lang="ru-RU" dirty="0"/>
                          <m:t>u</m:t>
                        </m:r>
                        <m:r>
                          <m:rPr>
                            <m:nor/>
                          </m:rPr>
                          <a:rPr lang="ru-RU" dirty="0"/>
                          <m:t>,</m:t>
                        </m:r>
                        <m:r>
                          <m:rPr>
                            <m:nor/>
                          </m:rPr>
                          <a:rPr lang="ru-RU" dirty="0"/>
                          <m:t>v</m:t>
                        </m:r>
                        <m:r>
                          <m:rPr>
                            <m:nor/>
                          </m:rPr>
                          <a:rPr lang="ru-RU" dirty="0"/>
                          <m:t>)</m:t>
                        </m:r>
                      </m:e>
                    </m:nary>
                  </m:oMath>
                </a14:m>
                <a:r>
                  <a:rPr lang="ru-RU" dirty="0"/>
                  <a:t>=0 для всех вершин u, кроме истока</a:t>
                </a:r>
                <a:r>
                  <a:rPr lang="en-US" dirty="0"/>
                  <a:t> </a:t>
                </a:r>
                <a:r>
                  <a:rPr lang="ru-RU" dirty="0"/>
                  <a:t>s и стока t (</a:t>
                </a:r>
                <a:r>
                  <a:rPr lang="ru-RU" b="1" dirty="0"/>
                  <a:t>закон сохранения потока</a:t>
                </a:r>
                <a:r>
                  <a:rPr lang="ru-RU" dirty="0"/>
                  <a:t>)</a:t>
                </a:r>
              </a:p>
              <a:p>
                <a:r>
                  <a:rPr lang="ru-RU" b="1" dirty="0"/>
                  <a:t>Величина потока </a:t>
                </a:r>
                <a:r>
                  <a:rPr lang="ru-RU" dirty="0"/>
                  <a:t>– это сумма потоков из истока, определяется как |f|=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ru-RU" dirty="0"/>
                          <m:t>v</m:t>
                        </m:r>
                        <m:r>
                          <m:rPr>
                            <m:nor/>
                          </m:rPr>
                          <a:rPr lang="ru-RU" dirty="0"/>
                          <m:t>∈</m:t>
                        </m:r>
                        <m:r>
                          <m:rPr>
                            <m:nor/>
                          </m:rPr>
                          <a:rPr lang="ru-RU" dirty="0"/>
                          <m:t>V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ru-RU" dirty="0"/>
                          <m:t>f</m:t>
                        </m:r>
                        <m:r>
                          <m:rPr>
                            <m:nor/>
                          </m:rPr>
                          <a:rPr lang="ru-RU" dirty="0"/>
                          <m:t>(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s</m:t>
                        </m:r>
                        <m:r>
                          <m:rPr>
                            <m:nor/>
                          </m:rPr>
                          <a:rPr lang="ru-RU" dirty="0"/>
                          <m:t>,</m:t>
                        </m:r>
                        <m:r>
                          <m:rPr>
                            <m:nor/>
                          </m:rPr>
                          <a:rPr lang="ru-RU" dirty="0"/>
                          <m:t>v</m:t>
                        </m:r>
                        <m:r>
                          <m:rPr>
                            <m:nor/>
                          </m:rPr>
                          <a:rPr lang="ru-RU" dirty="0"/>
                          <m:t>)</m:t>
                        </m:r>
                      </m:e>
                    </m:nary>
                  </m:oMath>
                </a14:m>
                <a:r>
                  <a:rPr lang="ru-RU" dirty="0"/>
                  <a:t> (она равна сумме всех потоков в сток).</a:t>
                </a:r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434560" y="1207009"/>
                <a:ext cx="5297960" cy="5358383"/>
              </a:xfrm>
              <a:blipFill>
                <a:blip r:embed="rId2"/>
                <a:stretch>
                  <a:fillRect l="-2069" t="-2844" r="-1724" b="-28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" y="2256155"/>
            <a:ext cx="2897350" cy="170432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917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04138"/>
          </a:xfrm>
        </p:spPr>
        <p:txBody>
          <a:bodyPr>
            <a:normAutofit fontScale="90000"/>
          </a:bodyPr>
          <a:lstStyle/>
          <a:p>
            <a:r>
              <a:rPr lang="ru-RU" dirty="0"/>
              <a:t>Красно-чёрное дерево: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48" y="4063351"/>
            <a:ext cx="5167503" cy="2552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93192" y="1225297"/>
            <a:ext cx="8421624" cy="3145536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Относится к </a:t>
            </a:r>
            <a:r>
              <a:rPr lang="ru-RU" b="1" dirty="0"/>
              <a:t>сбалансированным ДДП </a:t>
            </a:r>
            <a:r>
              <a:rPr lang="ru-RU" dirty="0"/>
              <a:t>(самобалансирующимся)</a:t>
            </a:r>
            <a:endParaRPr lang="ru-RU" b="1" dirty="0"/>
          </a:p>
          <a:p>
            <a:pPr marL="0" indent="0">
              <a:buNone/>
            </a:pPr>
            <a:r>
              <a:rPr lang="ru-RU" u="sng" dirty="0"/>
              <a:t>Свойства</a:t>
            </a:r>
            <a:r>
              <a:rPr lang="ru-RU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 структуре узла новое поле – </a:t>
            </a:r>
            <a:r>
              <a:rPr lang="ru-RU" b="1" dirty="0"/>
              <a:t>бит цвета </a:t>
            </a:r>
            <a:r>
              <a:rPr lang="ru-RU" dirty="0"/>
              <a:t>(красный/чёрный)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Корень (как правило) и все листья – чёрные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Листья не содержат данные (признаки окончания дерева)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Каждый красный узел должен иметь 2 чёрных дочерних узла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Пути от узла к его листьям должны содержать одинаковое количество чёрных узлов (чёрная высота).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1317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605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Представление графа в программе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58" y="2109234"/>
            <a:ext cx="2870361" cy="1524303"/>
          </a:xfrm>
          <a:ln>
            <a:solidFill>
              <a:schemeClr val="tx1"/>
            </a:solidFill>
          </a:ln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537284" y="1331496"/>
            <a:ext cx="5149516" cy="5197320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Вершины</a:t>
            </a:r>
            <a:r>
              <a:rPr lang="ru-RU" dirty="0"/>
              <a:t> в графе – экземпляры сущностей, описываемых набором полей с данными (аналогично деревьям) → выбирают тип структура или класс</a:t>
            </a:r>
          </a:p>
          <a:p>
            <a:r>
              <a:rPr lang="ru-RU" b="1" dirty="0"/>
              <a:t>Рёбра</a:t>
            </a:r>
            <a:r>
              <a:rPr lang="ru-RU" dirty="0"/>
              <a:t> в графе – может быть </a:t>
            </a:r>
            <a:r>
              <a:rPr lang="en-US" dirty="0"/>
              <a:t>&gt;2</a:t>
            </a:r>
            <a:r>
              <a:rPr lang="ru-RU" dirty="0"/>
              <a:t> (нежёсткая структура)</a:t>
            </a:r>
          </a:p>
          <a:p>
            <a:r>
              <a:rPr lang="ru-RU" u="sng" dirty="0"/>
              <a:t>Способы</a:t>
            </a:r>
            <a:r>
              <a:rPr lang="ru-RU" dirty="0"/>
              <a:t> представления:</a:t>
            </a:r>
          </a:p>
          <a:p>
            <a:pPr marL="712788" lvl="1" indent="-255588">
              <a:buFont typeface="+mj-lt"/>
              <a:buAutoNum type="arabicPeriod"/>
            </a:pPr>
            <a:r>
              <a:rPr lang="ru-RU" dirty="0"/>
              <a:t>Матрица смежности       →</a:t>
            </a:r>
          </a:p>
          <a:p>
            <a:pPr marL="712788" lvl="1" indent="-255588">
              <a:buFont typeface="+mj-lt"/>
              <a:buAutoNum type="arabicPeriod"/>
            </a:pPr>
            <a:r>
              <a:rPr lang="ru-RU" dirty="0"/>
              <a:t>Матрица инцидентности</a:t>
            </a:r>
          </a:p>
          <a:p>
            <a:pPr marL="712788" lvl="1" indent="-255588">
              <a:buFont typeface="+mj-lt"/>
              <a:buAutoNum type="arabicPeriod"/>
            </a:pPr>
            <a:r>
              <a:rPr lang="ru-RU" dirty="0"/>
              <a:t>Список смежности</a:t>
            </a:r>
          </a:p>
          <a:p>
            <a:pPr marL="712788" lvl="1" indent="-255588">
              <a:buFont typeface="+mj-lt"/>
              <a:buAutoNum type="arabicPeriod"/>
            </a:pPr>
            <a:r>
              <a:rPr lang="ru-RU" dirty="0"/>
              <a:t>Список рёбер.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689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7602"/>
          </a:xfrm>
        </p:spPr>
        <p:txBody>
          <a:bodyPr/>
          <a:lstStyle/>
          <a:p>
            <a:r>
              <a:rPr lang="ru-RU" dirty="0"/>
              <a:t>1. Матрица смежности –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19856" y="1682496"/>
            <a:ext cx="5303520" cy="4818887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Это двумерный массив – </a:t>
            </a:r>
            <a:r>
              <a:rPr lang="ru-RU" b="1" dirty="0"/>
              <a:t>квадратная матрица</a:t>
            </a:r>
          </a:p>
          <a:p>
            <a:r>
              <a:rPr lang="ru-RU" dirty="0"/>
              <a:t>Для неориентированных графов</a:t>
            </a:r>
          </a:p>
          <a:p>
            <a:r>
              <a:rPr lang="ru-RU" dirty="0"/>
              <a:t>В ячейке 0 (</a:t>
            </a:r>
            <a:r>
              <a:rPr lang="en-US" dirty="0"/>
              <a:t>false</a:t>
            </a:r>
            <a:r>
              <a:rPr lang="ru-RU" dirty="0"/>
              <a:t>) – отсутствие ребра</a:t>
            </a:r>
          </a:p>
          <a:p>
            <a:r>
              <a:rPr lang="ru-RU" dirty="0"/>
              <a:t>Нули на главной диагонали, если нет </a:t>
            </a:r>
            <a:r>
              <a:rPr lang="ru-RU" b="1" dirty="0"/>
              <a:t>петель</a:t>
            </a:r>
          </a:p>
          <a:p>
            <a:r>
              <a:rPr lang="ru-RU" b="1" dirty="0"/>
              <a:t>Треугольная часть </a:t>
            </a:r>
            <a:r>
              <a:rPr lang="ru-RU" dirty="0"/>
              <a:t>матрицы над диагональю – зеркальное отражение части под ней → </a:t>
            </a:r>
            <a:r>
              <a:rPr lang="ru-RU" b="1" dirty="0"/>
              <a:t>избыточность</a:t>
            </a:r>
            <a:r>
              <a:rPr lang="ru-RU" dirty="0"/>
              <a:t> → при добавлении ребра необходимо изменить 2 элемента матрицы</a:t>
            </a:r>
          </a:p>
          <a:p>
            <a:r>
              <a:rPr lang="ru-RU" dirty="0"/>
              <a:t>Недостаток – требования к памяти 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Лучше использовать для </a:t>
            </a:r>
            <a:r>
              <a:rPr lang="ru-RU" b="1" dirty="0"/>
              <a:t>плотных графов</a:t>
            </a:r>
            <a:r>
              <a:rPr lang="ru-RU" dirty="0"/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79" y="1854351"/>
            <a:ext cx="1618779" cy="1634807"/>
          </a:xfrm>
          <a:prstGeom prst="rect">
            <a:avLst/>
          </a:prstGeo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AA440299-53A2-422E-A5A8-18FDEE24E6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0624" y="3929027"/>
            <a:ext cx="2876758" cy="142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16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Матрица инцидентности (</a:t>
            </a:r>
            <a:r>
              <a:rPr lang="ru-RU" dirty="0" err="1"/>
              <a:t>инциденции</a:t>
            </a:r>
            <a:r>
              <a:rPr lang="ru-RU" dirty="0"/>
              <a:t>)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1744" y="4259711"/>
            <a:ext cx="3118696" cy="1531446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703320" y="1892807"/>
            <a:ext cx="5184648" cy="4700017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Инцидентность</a:t>
            </a:r>
            <a:r>
              <a:rPr lang="ru-RU" dirty="0"/>
              <a:t> – отношение между парой вершин и ребром</a:t>
            </a:r>
          </a:p>
          <a:p>
            <a:r>
              <a:rPr lang="ru-RU" b="1" dirty="0" err="1"/>
              <a:t>Инциденция</a:t>
            </a:r>
            <a:r>
              <a:rPr lang="ru-RU" dirty="0"/>
              <a:t> – тройка вида (a, u, b), указывающая, какую пару (a, b) элементов множества вершин графа соединяет тот или иной элемент u множества рёбер</a:t>
            </a:r>
          </a:p>
          <a:p>
            <a:r>
              <a:rPr lang="ru-RU" dirty="0"/>
              <a:t>Количество </a:t>
            </a:r>
            <a:r>
              <a:rPr lang="ru-RU" b="1" dirty="0"/>
              <a:t>строк</a:t>
            </a:r>
            <a:r>
              <a:rPr lang="ru-RU" dirty="0"/>
              <a:t> в матрице равно числу </a:t>
            </a:r>
            <a:r>
              <a:rPr lang="ru-RU" b="1" dirty="0"/>
              <a:t>вершин</a:t>
            </a:r>
            <a:r>
              <a:rPr lang="ru-RU" dirty="0"/>
              <a:t>, количество </a:t>
            </a:r>
            <a:r>
              <a:rPr lang="ru-RU" b="1" dirty="0"/>
              <a:t>столбцов</a:t>
            </a:r>
            <a:r>
              <a:rPr lang="ru-RU" dirty="0"/>
              <a:t> – числу </a:t>
            </a:r>
            <a:r>
              <a:rPr lang="ru-RU" b="1" dirty="0"/>
              <a:t>рёбер</a:t>
            </a:r>
          </a:p>
          <a:p>
            <a:r>
              <a:rPr lang="ru-RU" dirty="0"/>
              <a:t>В </a:t>
            </a:r>
            <a:r>
              <a:rPr lang="ru-RU" b="1" dirty="0"/>
              <a:t>ориентированном графе </a:t>
            </a:r>
            <a:r>
              <a:rPr lang="ru-RU" dirty="0"/>
              <a:t>если ребро:</a:t>
            </a:r>
          </a:p>
          <a:p>
            <a:pPr lvl="1"/>
            <a:r>
              <a:rPr lang="ru-RU" dirty="0"/>
              <a:t>выходит из инцидентной вершины, то </a:t>
            </a:r>
            <a:r>
              <a:rPr lang="ru-RU" b="1" dirty="0"/>
              <a:t>1</a:t>
            </a:r>
            <a:r>
              <a:rPr lang="ru-RU" dirty="0"/>
              <a:t>, </a:t>
            </a:r>
          </a:p>
          <a:p>
            <a:pPr lvl="1"/>
            <a:r>
              <a:rPr lang="ru-RU" dirty="0"/>
              <a:t>входит в вершину, то </a:t>
            </a:r>
            <a:r>
              <a:rPr lang="ru-RU" b="1" dirty="0"/>
              <a:t>-1</a:t>
            </a:r>
            <a:r>
              <a:rPr lang="ru-RU" dirty="0"/>
              <a:t>, </a:t>
            </a:r>
          </a:p>
          <a:p>
            <a:pPr lvl="1"/>
            <a:r>
              <a:rPr lang="ru-RU" dirty="0"/>
              <a:t>отсутствует, то 0</a:t>
            </a:r>
          </a:p>
          <a:p>
            <a:r>
              <a:rPr lang="ru-RU" dirty="0"/>
              <a:t>Способ требователен к памяти, используется редко (для нахождения циклов)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6" y="2211214"/>
            <a:ext cx="1907477" cy="185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73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96746"/>
          </a:xfrm>
        </p:spPr>
        <p:txBody>
          <a:bodyPr/>
          <a:lstStyle/>
          <a:p>
            <a:r>
              <a:rPr lang="ru-RU" dirty="0"/>
              <a:t>3. Список смежности –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486025" y="1496291"/>
            <a:ext cx="6392800" cy="5151397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ru-RU" dirty="0"/>
              <a:t>Набор списков, i-й из которых содержит номера вершин, в которые идут рёбра из вершины i </a:t>
            </a:r>
          </a:p>
          <a:p>
            <a:pPr>
              <a:spcBef>
                <a:spcPts val="600"/>
              </a:spcBef>
            </a:pPr>
            <a:r>
              <a:rPr lang="ru-RU" dirty="0"/>
              <a:t>Не является таблицей («</a:t>
            </a:r>
            <a:r>
              <a:rPr lang="ru-RU" b="1" dirty="0"/>
              <a:t>список списков</a:t>
            </a:r>
            <a:r>
              <a:rPr lang="ru-RU" dirty="0"/>
              <a:t>»)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u="sng" dirty="0"/>
              <a:t>Преимущества</a:t>
            </a:r>
            <a:r>
              <a:rPr lang="ru-RU" dirty="0"/>
              <a:t>:</a:t>
            </a:r>
          </a:p>
          <a:p>
            <a:pPr>
              <a:spcBef>
                <a:spcPts val="600"/>
              </a:spcBef>
            </a:pPr>
            <a:r>
              <a:rPr lang="ru-RU" dirty="0"/>
              <a:t>Наиболее удобный способ для представления разреженных графов, при реализации алгоритмов обхода графа</a:t>
            </a:r>
          </a:p>
          <a:p>
            <a:pPr>
              <a:spcBef>
                <a:spcPts val="600"/>
              </a:spcBef>
            </a:pPr>
            <a:r>
              <a:rPr lang="ru-RU" dirty="0"/>
              <a:t>Рациональное использование памяти </a:t>
            </a:r>
            <a:r>
              <a:rPr lang="en-US" dirty="0"/>
              <a:t>O(|V|+|E|)</a:t>
            </a:r>
            <a:endParaRPr lang="ru-RU" dirty="0"/>
          </a:p>
          <a:p>
            <a:pPr>
              <a:spcBef>
                <a:spcPts val="600"/>
              </a:spcBef>
            </a:pPr>
            <a:r>
              <a:rPr lang="ru-RU" dirty="0"/>
              <a:t>Позволяет проверять наличие ребра и удалять его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u="sng" dirty="0"/>
              <a:t>Недостатки</a:t>
            </a:r>
            <a:r>
              <a:rPr lang="ru-RU" dirty="0"/>
              <a:t>:</a:t>
            </a:r>
          </a:p>
          <a:p>
            <a:pPr>
              <a:spcBef>
                <a:spcPts val="600"/>
              </a:spcBef>
            </a:pPr>
            <a:r>
              <a:rPr lang="ru-RU" dirty="0"/>
              <a:t>Низкая скорость в плотных графах</a:t>
            </a:r>
          </a:p>
          <a:p>
            <a:pPr>
              <a:spcBef>
                <a:spcPts val="600"/>
              </a:spcBef>
            </a:pPr>
            <a:r>
              <a:rPr lang="ru-RU" dirty="0"/>
              <a:t>Сложно проверить, существует ли ребро между двумя вершинами</a:t>
            </a:r>
          </a:p>
          <a:p>
            <a:pPr>
              <a:spcBef>
                <a:spcPts val="600"/>
              </a:spcBef>
            </a:pPr>
            <a:r>
              <a:rPr lang="ru-RU" dirty="0"/>
              <a:t>Количество вершин графа должно быть известно заранее</a:t>
            </a:r>
          </a:p>
          <a:p>
            <a:pPr>
              <a:spcBef>
                <a:spcPts val="600"/>
              </a:spcBef>
            </a:pPr>
            <a:r>
              <a:rPr lang="ru-RU" dirty="0"/>
              <a:t>Для </a:t>
            </a:r>
            <a:r>
              <a:rPr lang="ru-RU" b="1" dirty="0"/>
              <a:t>взвешенных графов </a:t>
            </a:r>
            <a:r>
              <a:rPr lang="ru-RU" dirty="0"/>
              <a:t>нужно хранить список элементов </a:t>
            </a:r>
            <a:r>
              <a:rPr lang="ru-RU" b="1" dirty="0"/>
              <a:t>с двумя полями</a:t>
            </a:r>
            <a:r>
              <a:rPr lang="ru-RU" dirty="0"/>
              <a:t>, что усложняет код.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34" y="4207827"/>
            <a:ext cx="1948815" cy="1624013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38683" y="2274050"/>
            <a:ext cx="1542915" cy="155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97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79042"/>
          </a:xfrm>
        </p:spPr>
        <p:txBody>
          <a:bodyPr/>
          <a:lstStyle/>
          <a:p>
            <a:r>
              <a:rPr lang="ru-RU" dirty="0"/>
              <a:t>4. Список рёбер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913632" y="1600200"/>
            <a:ext cx="4846320" cy="4967637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В каждой строке записываются </a:t>
            </a:r>
            <a:r>
              <a:rPr lang="ru-RU" b="1" dirty="0"/>
              <a:t>две смежные вершины</a:t>
            </a:r>
            <a:r>
              <a:rPr lang="ru-RU" dirty="0"/>
              <a:t>, инцидентные ребру (для взвешенного графа и вес ребра)</a:t>
            </a:r>
          </a:p>
          <a:p>
            <a:r>
              <a:rPr lang="ru-RU" b="1" dirty="0"/>
              <a:t>Количество строк </a:t>
            </a:r>
            <a:r>
              <a:rPr lang="ru-RU" dirty="0"/>
              <a:t>в списке ребер равно результату сложения ориентированных рёбер с удвоенным количеством неориентированных рёбер</a:t>
            </a:r>
          </a:p>
          <a:p>
            <a:r>
              <a:rPr lang="ru-RU" dirty="0"/>
              <a:t>Размер занимаемой памяти: O(|E|)</a:t>
            </a:r>
          </a:p>
          <a:p>
            <a:r>
              <a:rPr lang="ru-RU" b="1" dirty="0"/>
              <a:t>Наиболее компактный способ </a:t>
            </a:r>
            <a:r>
              <a:rPr lang="ru-RU" dirty="0"/>
              <a:t>представления графов, часто применяется для внешнего хранения или обмена данными.</a:t>
            </a:r>
          </a:p>
        </p:txBody>
      </p:sp>
      <p:pic>
        <p:nvPicPr>
          <p:cNvPr id="5" name="Объект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17197" y="1801988"/>
            <a:ext cx="1542914" cy="155765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87" y="3736118"/>
            <a:ext cx="2215134" cy="256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79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6158"/>
          </a:xfrm>
        </p:spPr>
        <p:txBody>
          <a:bodyPr/>
          <a:lstStyle/>
          <a:p>
            <a:r>
              <a:rPr lang="ru-RU" dirty="0"/>
              <a:t>Обход графа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42" y="2129840"/>
            <a:ext cx="3407063" cy="1644359"/>
          </a:xfrm>
          <a:ln>
            <a:solidFill>
              <a:schemeClr val="tx1"/>
            </a:solidFill>
          </a:ln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850105" y="1443789"/>
            <a:ext cx="5061284" cy="5197643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Обход</a:t>
            </a:r>
            <a:r>
              <a:rPr lang="ru-RU" dirty="0"/>
              <a:t> – это процесс систематического просмотра всех рёбер или вершин графа с целью отыскания рёбер или вершин, удовлетворяющих некоторому условию</a:t>
            </a:r>
          </a:p>
          <a:p>
            <a:r>
              <a:rPr lang="ru-RU" u="sng" dirty="0"/>
              <a:t>Способы</a:t>
            </a:r>
            <a:r>
              <a:rPr lang="ru-RU" dirty="0"/>
              <a:t> обхода:</a:t>
            </a:r>
          </a:p>
          <a:p>
            <a:pPr lvl="1"/>
            <a:r>
              <a:rPr lang="ru-RU" dirty="0"/>
              <a:t>В </a:t>
            </a:r>
            <a:r>
              <a:rPr lang="ru-RU" b="1" dirty="0"/>
              <a:t>ширину     </a:t>
            </a:r>
            <a:r>
              <a:rPr lang="ru-RU" dirty="0"/>
              <a:t>→</a:t>
            </a:r>
          </a:p>
          <a:p>
            <a:pPr lvl="1"/>
            <a:r>
              <a:rPr lang="ru-RU" dirty="0"/>
              <a:t>В </a:t>
            </a:r>
            <a:r>
              <a:rPr lang="ru-RU" b="1" dirty="0"/>
              <a:t>глубину</a:t>
            </a:r>
            <a:r>
              <a:rPr lang="ru-RU" dirty="0"/>
              <a:t>;</a:t>
            </a:r>
          </a:p>
          <a:p>
            <a:r>
              <a:rPr lang="ru-RU" dirty="0"/>
              <a:t>Алгоритмы обхода лежат в основе решения различных </a:t>
            </a:r>
            <a:r>
              <a:rPr lang="ru-RU" b="1" dirty="0"/>
              <a:t>задач обработки графов </a:t>
            </a:r>
            <a:r>
              <a:rPr lang="ru-RU" dirty="0"/>
              <a:t>– построения </a:t>
            </a:r>
            <a:r>
              <a:rPr lang="ru-RU" dirty="0" err="1"/>
              <a:t>остовного</a:t>
            </a:r>
            <a:r>
              <a:rPr lang="ru-RU" dirty="0"/>
              <a:t> дерева, проверки связности, ацикличности, вычисления расстояний между вершинами и др.</a:t>
            </a:r>
          </a:p>
        </p:txBody>
      </p:sp>
    </p:spTree>
    <p:extLst>
      <p:ext uri="{BB962C8B-B14F-4D97-AF65-F5344CB8AC3E}">
        <p14:creationId xmlns:p14="http://schemas.microsoft.com/office/powerpoint/2010/main" val="125023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0170"/>
          </a:xfrm>
        </p:spPr>
        <p:txBody>
          <a:bodyPr/>
          <a:lstStyle/>
          <a:p>
            <a:r>
              <a:rPr lang="ru-RU" dirty="0"/>
              <a:t>КЧД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1104" y="1389888"/>
            <a:ext cx="4608576" cy="5111496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Высота</a:t>
            </a:r>
            <a:r>
              <a:rPr lang="ru-RU" dirty="0"/>
              <a:t> КЧД из N узлов, лежит в диапазоне </a:t>
            </a:r>
            <a:br>
              <a:rPr lang="ru-RU" dirty="0"/>
            </a:br>
            <a:r>
              <a:rPr lang="ru-RU" b="1" u="sng" dirty="0"/>
              <a:t>от</a:t>
            </a:r>
            <a:r>
              <a:rPr lang="ru-RU" dirty="0"/>
              <a:t> log</a:t>
            </a:r>
            <a:r>
              <a:rPr lang="ru-RU" baseline="-25000" dirty="0"/>
              <a:t>2</a:t>
            </a:r>
            <a:r>
              <a:rPr lang="ru-RU" dirty="0"/>
              <a:t>(N+1) </a:t>
            </a:r>
            <a:r>
              <a:rPr lang="ru-RU" b="1" u="sng" dirty="0"/>
              <a:t>до</a:t>
            </a:r>
            <a:r>
              <a:rPr lang="ru-RU" dirty="0"/>
              <a:t> 2·log</a:t>
            </a:r>
            <a:r>
              <a:rPr lang="ru-RU" baseline="-25000" dirty="0"/>
              <a:t>2 </a:t>
            </a:r>
            <a:r>
              <a:rPr lang="ru-RU" dirty="0"/>
              <a:t>(N+1)</a:t>
            </a:r>
          </a:p>
          <a:p>
            <a:r>
              <a:rPr lang="ru-RU" dirty="0"/>
              <a:t>Путь </a:t>
            </a:r>
            <a:r>
              <a:rPr lang="ru-RU" b="1" dirty="0"/>
              <a:t>от корня до самого дальнего листа </a:t>
            </a:r>
            <a:r>
              <a:rPr lang="ru-RU" dirty="0"/>
              <a:t>не более чем вдвое длиннее, чем до самого ближнего и дерево </a:t>
            </a:r>
            <a:r>
              <a:rPr lang="ru-RU" b="1" dirty="0"/>
              <a:t>примерно сбалансировано</a:t>
            </a:r>
          </a:p>
          <a:p>
            <a:r>
              <a:rPr lang="ru-RU" dirty="0"/>
              <a:t>Операции </a:t>
            </a:r>
            <a:r>
              <a:rPr lang="ru-RU" b="1" dirty="0"/>
              <a:t>вставки, удаления и поиска </a:t>
            </a:r>
            <a:r>
              <a:rPr lang="ru-RU" dirty="0"/>
              <a:t>требуют (в худшем случае) времени   ̴ высоте дерева → КЧД более эффективны, чем обычные ДДП.</a:t>
            </a:r>
          </a:p>
          <a:p>
            <a:endParaRPr lang="ru-RU" dirty="0"/>
          </a:p>
        </p:txBody>
      </p:sp>
      <p:pic>
        <p:nvPicPr>
          <p:cNvPr id="6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" y="2364654"/>
            <a:ext cx="3886200" cy="1919967"/>
          </a:xfrm>
        </p:spPr>
      </p:pic>
    </p:spTree>
    <p:extLst>
      <p:ext uri="{BB962C8B-B14F-4D97-AF65-F5344CB8AC3E}">
        <p14:creationId xmlns:p14="http://schemas.microsoft.com/office/powerpoint/2010/main" val="71669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7602"/>
          </a:xfrm>
        </p:spPr>
        <p:txBody>
          <a:bodyPr/>
          <a:lstStyle/>
          <a:p>
            <a:r>
              <a:rPr lang="ru-RU" dirty="0"/>
              <a:t>Вставка узла в КЧД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6" y="1483154"/>
            <a:ext cx="1833045" cy="2456529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462272" y="1483154"/>
            <a:ext cx="4370832" cy="510967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Новый добавляется на место одного из листьев, окрашивается красным, прикрепляется 2 листа</a:t>
            </a:r>
          </a:p>
          <a:p>
            <a:r>
              <a:rPr lang="ru-RU" dirty="0"/>
              <a:t>Далее идет процедура проверки сохранения свойств КЧД (св. 4 и 5)</a:t>
            </a:r>
          </a:p>
          <a:p>
            <a:r>
              <a:rPr lang="ru-RU" dirty="0"/>
              <a:t>В случае нарушения  («отец» - красный) происходит </a:t>
            </a:r>
            <a:r>
              <a:rPr lang="ru-RU" b="1" dirty="0"/>
              <a:t>балансировка дерева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«дядя» тоже красный – </a:t>
            </a:r>
            <a:r>
              <a:rPr lang="ru-RU" b="1" dirty="0"/>
              <a:t>инвертируем</a:t>
            </a:r>
            <a:r>
              <a:rPr lang="ru-RU" dirty="0"/>
              <a:t> их обоих и «деда»</a:t>
            </a:r>
          </a:p>
          <a:p>
            <a:pPr lvl="1"/>
            <a:r>
              <a:rPr lang="ru-RU" dirty="0"/>
              <a:t>«дядя» черный – инвертируем «отца» с «дедом» </a:t>
            </a:r>
            <a:r>
              <a:rPr lang="ru-RU" b="1" dirty="0"/>
              <a:t>с поворотом</a:t>
            </a:r>
            <a:r>
              <a:rPr lang="ru-RU" dirty="0"/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51" y="3438101"/>
            <a:ext cx="2281953" cy="29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3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узла из КЧД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" y="2262054"/>
            <a:ext cx="3886200" cy="1870557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14850" y="1690688"/>
            <a:ext cx="4418838" cy="48838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u="sng" dirty="0"/>
              <a:t>Случаи</a:t>
            </a:r>
            <a:r>
              <a:rPr lang="ru-RU" dirty="0"/>
              <a:t>:</a:t>
            </a:r>
          </a:p>
          <a:p>
            <a:pPr marL="182563" indent="-182563">
              <a:buFont typeface="+mj-lt"/>
              <a:buAutoNum type="arabicPeriod"/>
            </a:pPr>
            <a:r>
              <a:rPr lang="ru-RU" dirty="0"/>
              <a:t>У вершины </a:t>
            </a:r>
            <a:r>
              <a:rPr lang="ru-RU" b="1" dirty="0"/>
              <a:t>нет детей </a:t>
            </a:r>
            <a:r>
              <a:rPr lang="ru-RU" dirty="0"/>
              <a:t>– изменяем указатель на неё у родителя на </a:t>
            </a:r>
            <a:r>
              <a:rPr lang="ru-RU" dirty="0" err="1"/>
              <a:t>nil</a:t>
            </a:r>
            <a:endParaRPr lang="ru-RU" dirty="0"/>
          </a:p>
          <a:p>
            <a:pPr marL="182563" indent="-182563">
              <a:buFont typeface="+mj-lt"/>
              <a:buAutoNum type="arabicPeriod"/>
            </a:pPr>
            <a:r>
              <a:rPr lang="ru-RU" dirty="0"/>
              <a:t>Есть </a:t>
            </a:r>
            <a:r>
              <a:rPr lang="ru-RU" b="1" dirty="0"/>
              <a:t>один ребёнок</a:t>
            </a:r>
            <a:r>
              <a:rPr lang="ru-RU" dirty="0"/>
              <a:t>, то делаем у родителя ссылку на него вместо удаляемой вершины</a:t>
            </a:r>
          </a:p>
          <a:p>
            <a:pPr marL="182563" indent="-182563">
              <a:buFont typeface="+mj-lt"/>
              <a:buAutoNum type="arabicPeriod"/>
            </a:pPr>
            <a:r>
              <a:rPr lang="ru-RU" dirty="0"/>
              <a:t>Есть </a:t>
            </a:r>
            <a:r>
              <a:rPr lang="ru-RU" b="1" dirty="0"/>
              <a:t>оба ребёнка</a:t>
            </a:r>
            <a:r>
              <a:rPr lang="ru-RU" dirty="0"/>
              <a:t>:</a:t>
            </a:r>
          </a:p>
          <a:p>
            <a:pPr marL="639763" lvl="1" indent="-182563">
              <a:buFont typeface="+mj-lt"/>
              <a:buAutoNum type="arabicPeriod"/>
            </a:pPr>
            <a:r>
              <a:rPr lang="ru-RU" dirty="0"/>
              <a:t> Находим вершину со следующим значением ключа</a:t>
            </a:r>
          </a:p>
          <a:p>
            <a:pPr marL="639763" lvl="1" indent="-182563">
              <a:buFont typeface="+mj-lt"/>
              <a:buAutoNum type="arabicPeriod"/>
            </a:pPr>
            <a:r>
              <a:rPr lang="ru-RU" dirty="0"/>
              <a:t> Делаем у родителя ссылку на него вместо удаляемой вершины.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968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балансировки при удалении из КЧД (1/3)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82" y="4310571"/>
            <a:ext cx="3930071" cy="1503251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Удаление </a:t>
            </a:r>
            <a:r>
              <a:rPr lang="ru-RU" b="1" dirty="0"/>
              <a:t>красной</a:t>
            </a:r>
            <a:r>
              <a:rPr lang="ru-RU" dirty="0"/>
              <a:t> вершины свойства КЧД </a:t>
            </a:r>
            <a:r>
              <a:rPr lang="ru-RU" b="1" dirty="0"/>
              <a:t>не нарушает</a:t>
            </a:r>
          </a:p>
          <a:p>
            <a:r>
              <a:rPr lang="ru-RU" dirty="0"/>
              <a:t>Восстановление балансировки требуется только при удалении </a:t>
            </a:r>
            <a:r>
              <a:rPr lang="ru-RU" b="1" dirty="0"/>
              <a:t>чёрной</a:t>
            </a:r>
          </a:p>
          <a:p>
            <a:r>
              <a:rPr lang="ru-RU" b="1" dirty="0"/>
              <a:t>Брат </a:t>
            </a:r>
            <a:r>
              <a:rPr lang="ru-RU" dirty="0"/>
              <a:t>удалённого узла – </a:t>
            </a:r>
            <a:r>
              <a:rPr lang="ru-RU" b="1" dirty="0"/>
              <a:t>красный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Поворот вокруг ребра между отцом и братом</a:t>
            </a:r>
          </a:p>
          <a:p>
            <a:pPr lvl="1"/>
            <a:r>
              <a:rPr lang="ru-RU" dirty="0"/>
              <a:t>Красим брата в чёрный, а отца — в красный.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6204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балансировки при удалении из КЧД (2/3)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Если «</a:t>
            </a:r>
            <a:r>
              <a:rPr lang="ru-RU" b="1" dirty="0"/>
              <a:t>брат</a:t>
            </a:r>
            <a:r>
              <a:rPr lang="ru-RU" dirty="0"/>
              <a:t>» текущей вершины (удалённого узла) </a:t>
            </a:r>
            <a:r>
              <a:rPr lang="ru-RU" b="1" dirty="0"/>
              <a:t>чёрный</a:t>
            </a:r>
            <a:r>
              <a:rPr lang="ru-RU" dirty="0"/>
              <a:t>:</a:t>
            </a:r>
          </a:p>
          <a:p>
            <a:r>
              <a:rPr lang="ru-RU" b="1" dirty="0"/>
              <a:t>А</a:t>
            </a:r>
            <a:r>
              <a:rPr lang="ru-RU" dirty="0"/>
              <a:t>) И оба ребёнка у «брата» чёрные:</a:t>
            </a:r>
          </a:p>
          <a:p>
            <a:pPr lvl="1"/>
            <a:r>
              <a:rPr lang="ru-RU" dirty="0"/>
              <a:t>Красим брата в красный цвет и делаем отца черным</a:t>
            </a:r>
          </a:p>
          <a:p>
            <a:r>
              <a:rPr lang="ru-RU" b="1" dirty="0"/>
              <a:t>Б</a:t>
            </a:r>
            <a:r>
              <a:rPr lang="ru-RU" dirty="0"/>
              <a:t>) У «брата» правый ребёнок чёрный, а левый красный:</a:t>
            </a:r>
          </a:p>
          <a:p>
            <a:pPr lvl="1"/>
            <a:r>
              <a:rPr lang="ru-RU" dirty="0"/>
              <a:t>Перекрашиваем «брата» и его «левого сына»</a:t>
            </a:r>
          </a:p>
          <a:p>
            <a:pPr lvl="1"/>
            <a:r>
              <a:rPr lang="ru-RU" dirty="0"/>
              <a:t>Делаем вращение.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8" y="2804423"/>
            <a:ext cx="3653619" cy="1284378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4330081"/>
            <a:ext cx="3653619" cy="165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63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балансировки при удалении из КЧД (3/3)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4258818" cy="4803775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В</a:t>
            </a:r>
            <a:r>
              <a:rPr lang="ru-RU" dirty="0"/>
              <a:t>) У «брата» удалённого узла правый ребёнок </a:t>
            </a:r>
            <a:r>
              <a:rPr lang="ru-RU" b="1" dirty="0"/>
              <a:t>красный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Перекрашиваем «брата» в цвет «отца»,</a:t>
            </a:r>
          </a:p>
          <a:p>
            <a:pPr lvl="1"/>
            <a:r>
              <a:rPr lang="ru-RU" dirty="0"/>
              <a:t>Перекрашиваем его ребёнка и отца в чёрный, </a:t>
            </a:r>
          </a:p>
          <a:p>
            <a:pPr lvl="1"/>
            <a:r>
              <a:rPr lang="ru-RU" dirty="0"/>
              <a:t>Делаем вращение.</a:t>
            </a:r>
          </a:p>
          <a:p>
            <a:r>
              <a:rPr lang="ru-RU" dirty="0"/>
              <a:t>Продолжаем тот же алгоритм, пока текущая вершина чёрная и не дошли до корня дерева</a:t>
            </a:r>
          </a:p>
          <a:p>
            <a:r>
              <a:rPr lang="ru-RU" dirty="0"/>
              <a:t>При удалении выполняется не более трёх вращений.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97" y="2816672"/>
            <a:ext cx="3653619" cy="1184622"/>
          </a:xfrm>
        </p:spPr>
      </p:pic>
    </p:spTree>
    <p:extLst>
      <p:ext uri="{BB962C8B-B14F-4D97-AF65-F5344CB8AC3E}">
        <p14:creationId xmlns:p14="http://schemas.microsoft.com/office/powerpoint/2010/main" val="42544638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4713</TotalTime>
  <Words>2076</Words>
  <Application>Microsoft Office PowerPoint</Application>
  <PresentationFormat>Экран (4:3)</PresentationFormat>
  <Paragraphs>211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Тема Office</vt:lpstr>
      <vt:lpstr>Структуры и алгоритмы обработки данных</vt:lpstr>
      <vt:lpstr>17. Красно-черное дерево.</vt:lpstr>
      <vt:lpstr>Красно-чёрное дерево:</vt:lpstr>
      <vt:lpstr>КЧД</vt:lpstr>
      <vt:lpstr>Вставка узла в КЧД</vt:lpstr>
      <vt:lpstr>Удаление узла из КЧД</vt:lpstr>
      <vt:lpstr>Проверка балансировки при удалении из КЧД (1/3)</vt:lpstr>
      <vt:lpstr>Проверка балансировки при удалении из КЧД (2/3)</vt:lpstr>
      <vt:lpstr>Проверка балансировки при удалении из КЧД (3/3)</vt:lpstr>
      <vt:lpstr>18. B-дерево.</vt:lpstr>
      <vt:lpstr>B-дерево  (1970 - Р. Бэйер, Э. МакКрейт)</vt:lpstr>
      <vt:lpstr>Пример – В-дерево 4 порядка</vt:lpstr>
      <vt:lpstr>Применение В-деревьев</vt:lpstr>
      <vt:lpstr>Условия автобалансировки  В-дерева</vt:lpstr>
      <vt:lpstr>Операции над В-деревом</vt:lpstr>
      <vt:lpstr>Поиск ключа</vt:lpstr>
      <vt:lpstr>Вставка ключа в В-дерево</vt:lpstr>
      <vt:lpstr>Пример – вставка ключа 15 в  В-дерево</vt:lpstr>
      <vt:lpstr>Синтаксический анализ</vt:lpstr>
      <vt:lpstr>Области применения СА</vt:lpstr>
      <vt:lpstr>12. Графы.</vt:lpstr>
      <vt:lpstr>Нелинейные структуры данных</vt:lpstr>
      <vt:lpstr>Примеры графовых структур:</vt:lpstr>
      <vt:lpstr>Граф G [R,A] – </vt:lpstr>
      <vt:lpstr>Ориентированный (направленный) граф (орграф)</vt:lpstr>
      <vt:lpstr>Понятия</vt:lpstr>
      <vt:lpstr>Важные задачи теории графов</vt:lpstr>
      <vt:lpstr>Сеть  (транспортная сеть, flow network) –</vt:lpstr>
      <vt:lpstr>Поток в сети</vt:lpstr>
      <vt:lpstr>Представление графа в программе</vt:lpstr>
      <vt:lpstr>1. Матрица смежности –</vt:lpstr>
      <vt:lpstr>2. Матрица инцидентности (инциденции)</vt:lpstr>
      <vt:lpstr>3. Список смежности –</vt:lpstr>
      <vt:lpstr>4. Список рёбер</vt:lpstr>
      <vt:lpstr>Обход графа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Деревья</dc:title>
  <dc:creator>Admin</dc:creator>
  <cp:lastModifiedBy>Иван Иванов</cp:lastModifiedBy>
  <cp:revision>343</cp:revision>
  <dcterms:created xsi:type="dcterms:W3CDTF">2020-09-03T13:34:10Z</dcterms:created>
  <dcterms:modified xsi:type="dcterms:W3CDTF">2024-10-29T21:47:59Z</dcterms:modified>
</cp:coreProperties>
</file>