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8" r:id="rId7"/>
    <p:sldId id="269" r:id="rId8"/>
    <p:sldId id="270" r:id="rId9"/>
    <p:sldId id="271" r:id="rId10"/>
    <p:sldId id="266" r:id="rId11"/>
    <p:sldId id="267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FDE"/>
    <a:srgbClr val="FFF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1267D4-A884-4F01-AC21-C25D172FBB0C}">
  <a:tblStyle styleId="{BF1267D4-A884-4F01-AC21-C25D172FBB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5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e37fc4a9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e37fc4a9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2e37fc4a92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e37fc4a9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e37fc4a9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12e37fc4a92_0_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0" y="764704"/>
            <a:ext cx="9144000" cy="1472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ru-RU" sz="1600" b="1" cap="none">
                <a:latin typeface="Times New Roman"/>
                <a:ea typeface="Times New Roman"/>
                <a:cs typeface="Times New Roman"/>
                <a:sym typeface="Times New Roman"/>
              </a:rPr>
              <a:t>МИНИСТЕРСТВО НАУКИ И ВЫСШЕГО ОБРАЗОВАНИЯ РОССИЙСКОЙ ФЕДЕРАЦИИ</a:t>
            </a:r>
            <a:b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бюджетное образовательное учреждение </a:t>
            </a:r>
            <a:b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высшего образования</a:t>
            </a:r>
            <a:b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600" b="1">
                <a:latin typeface="Times New Roman"/>
                <a:ea typeface="Times New Roman"/>
                <a:cs typeface="Times New Roman"/>
                <a:sym typeface="Times New Roman"/>
              </a:rPr>
              <a:t>«Сибирский государственный университет науки и технологий</a:t>
            </a:r>
            <a:br>
              <a:rPr lang="ru-RU" sz="16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600" b="1">
                <a:latin typeface="Times New Roman"/>
                <a:ea typeface="Times New Roman"/>
                <a:cs typeface="Times New Roman"/>
                <a:sym typeface="Times New Roman"/>
              </a:rPr>
              <a:t>имени академика М.Ф. Решетнёва»</a:t>
            </a:r>
            <a:br>
              <a:rPr lang="ru-RU" sz="1800" b="1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ru-RU" sz="1800" b="1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ru-RU" sz="1800" b="1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ru-RU" sz="1800" b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321458" y="2889008"/>
            <a:ext cx="85011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веб-сервиса</a:t>
            </a: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обучения звукорежиссуре</a:t>
            </a: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0" y="4465983"/>
            <a:ext cx="9144000" cy="872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45085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 группы БПИ20-02:	 	Тере</a:t>
            </a:r>
            <a:r>
              <a:rPr lang="ru-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хин Иван Алексеевич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450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45085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Руководитель:                                	</a:t>
            </a:r>
            <a:r>
              <a:rPr lang="ru-RU" sz="1800" b="0" i="0" u="none" strike="noStrike" cap="none" spc="-4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/>
                <a:sym typeface="Times New Roman"/>
              </a:rPr>
              <a:t>Д</a:t>
            </a:r>
            <a:r>
              <a:rPr lang="ru-RU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оцент кафедры ИВТ, к.т.н.  </a:t>
            </a:r>
            <a:r>
              <a:rPr lang="ru-RU" sz="1800" spc="-40" dirty="0">
                <a:solidFill>
                  <a:schemeClr val="dk1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  <a:sym typeface="Times New Roman"/>
              </a:rPr>
              <a:t>М.В. Дамов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3457500" y="5940150"/>
            <a:ext cx="222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Красноярск 2024</a:t>
            </a:r>
            <a:r>
              <a:rPr lang="ru-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6581925" y="63094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/>
              <a:t>1</a:t>
            </a:fld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88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Способы использования сервиса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3"/>
          <p:cNvSpPr txBox="1">
            <a:spLocks noGrp="1"/>
          </p:cNvSpPr>
          <p:nvPr>
            <p:ph type="body" idx="1"/>
          </p:nvPr>
        </p:nvSpPr>
        <p:spPr>
          <a:xfrm>
            <a:off x="457199" y="1228183"/>
            <a:ext cx="8229600" cy="444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74650" algn="l" rtl="0">
              <a:spcBef>
                <a:spcPts val="360"/>
              </a:spcBef>
              <a:spcAft>
                <a:spcPts val="0"/>
              </a:spcAft>
              <a:buSzPts val="2300"/>
              <a:buChar char="•"/>
            </a:pPr>
            <a:r>
              <a:rPr lang="ru-RU" sz="2300" dirty="0"/>
              <a:t>Обучения звукорежиссуре по материалам в веб-сервисе</a:t>
            </a:r>
            <a:endParaRPr sz="2300" dirty="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ru-RU" sz="2300" dirty="0"/>
              <a:t>Общение с другими учениками, преподавателями и менторами данного обучающего сервиса</a:t>
            </a: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ru-RU" sz="2300" dirty="0"/>
              <a:t>Прохождение теста знаний о звукорежиссуре</a:t>
            </a: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ru-RU" sz="2300" dirty="0"/>
              <a:t>Работа с аудиофайлами</a:t>
            </a:r>
            <a:endParaRPr sz="2300" dirty="0"/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6581925" y="63094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/>
              <a:t>10</a:t>
            </a:fld>
            <a:endParaRPr sz="200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A89AB2B-5997-4946-95E6-56C75E214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48" y="3125030"/>
            <a:ext cx="6946901" cy="33669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body" idx="1"/>
          </p:nvPr>
        </p:nvSpPr>
        <p:spPr>
          <a:xfrm>
            <a:off x="359532" y="1412776"/>
            <a:ext cx="8424900" cy="45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В результате выполнения выпускной квалификационной работы был 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разработан веб-сервис </a:t>
            </a: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по обучению звукорежиссуре.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—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В</a:t>
            </a:r>
            <a:r>
              <a:rPr lang="ru-RU" sz="2100" dirty="0">
                <a:latin typeface="Times New Roman"/>
                <a:ea typeface="Times New Roman"/>
                <a:cs typeface="Times New Roman"/>
                <a:sym typeface="Times New Roman"/>
              </a:rPr>
              <a:t>ыполнено сравнение трех популярных сервисов для обучения звукорежиссуре, благодаря чему были выявлены сильные и слабые стороны у существующих сервисов;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—"/>
            </a:pPr>
            <a:r>
              <a:rPr lang="ru-RU" sz="2100" dirty="0">
                <a:latin typeface="Times New Roman"/>
                <a:ea typeface="Times New Roman"/>
                <a:cs typeface="Times New Roman"/>
                <a:sym typeface="Times New Roman"/>
              </a:rPr>
              <a:t>спроектирована структура сервиса;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—"/>
            </a:pPr>
            <a:r>
              <a:rPr lang="ru-RU" sz="2100" dirty="0">
                <a:latin typeface="Times New Roman"/>
                <a:ea typeface="Times New Roman"/>
                <a:cs typeface="Times New Roman"/>
                <a:sym typeface="Times New Roman"/>
              </a:rPr>
              <a:t>произведена программная реализация всех частей системы: frontend, backend, api;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—"/>
            </a:pPr>
            <a:r>
              <a:rPr lang="ru-RU" sz="2100" dirty="0">
                <a:latin typeface="Times New Roman"/>
                <a:ea typeface="Times New Roman"/>
                <a:cs typeface="Times New Roman"/>
                <a:sym typeface="Times New Roman"/>
              </a:rPr>
              <a:t>разработаны алгоритмы авторизации и получения мультимедийных данных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—"/>
            </a:pPr>
            <a:r>
              <a:rPr lang="ru-RU" sz="2100" dirty="0">
                <a:latin typeface="Times New Roman"/>
                <a:ea typeface="Times New Roman"/>
                <a:cs typeface="Times New Roman"/>
                <a:sym typeface="Times New Roman"/>
              </a:rPr>
              <a:t>произведено </a:t>
            </a:r>
            <a:r>
              <a:rPr lang="ru-RU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unit</a:t>
            </a:r>
            <a:r>
              <a:rPr lang="ru-RU" sz="2100" dirty="0">
                <a:latin typeface="Times New Roman"/>
                <a:ea typeface="Times New Roman"/>
                <a:cs typeface="Times New Roman"/>
                <a:sym typeface="Times New Roman"/>
              </a:rPr>
              <a:t> и дымное тестирования, в ходе которых пробле</a:t>
            </a: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м обнаружено не было.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0" y="0"/>
            <a:ext cx="9144000" cy="11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180000" rIns="72000" bIns="90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4"/>
          <p:cNvSpPr txBox="1">
            <a:spLocks noGrp="1"/>
          </p:cNvSpPr>
          <p:nvPr>
            <p:ph type="sldNum" idx="12"/>
          </p:nvPr>
        </p:nvSpPr>
        <p:spPr>
          <a:xfrm>
            <a:off x="6581925" y="63094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/>
              <a:t>11</a:t>
            </a:fld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/>
        </p:nvSpPr>
        <p:spPr>
          <a:xfrm>
            <a:off x="500034" y="1285860"/>
            <a:ext cx="821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Цель: </a:t>
            </a:r>
            <a:r>
              <a:rPr lang="ru-RU" sz="1800" dirty="0">
                <a:effectLst/>
                <a:latin typeface="Liberation Serif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обучение пользователей основам звукорежиссуры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500034" y="2571744"/>
            <a:ext cx="8186700" cy="37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marR="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5714"/>
              <a:buFont typeface="Times New Roman"/>
              <a:buChar char="—"/>
            </a:pPr>
            <a:r>
              <a:rPr lang="ru-RU" sz="2100" dirty="0">
                <a:latin typeface="Times New Roman"/>
                <a:ea typeface="Times New Roman"/>
                <a:cs typeface="Times New Roman"/>
                <a:sym typeface="Times New Roman"/>
              </a:rPr>
              <a:t>осуществить обзор сервисов по обучению звукорежиссуре;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5714"/>
              <a:buFont typeface="Times New Roman"/>
              <a:buChar char="—"/>
            </a:pPr>
            <a:r>
              <a:rPr lang="ru-RU" sz="2100" dirty="0">
                <a:latin typeface="Times New Roman"/>
                <a:ea typeface="Times New Roman"/>
                <a:cs typeface="Times New Roman"/>
                <a:sym typeface="Times New Roman"/>
              </a:rPr>
              <a:t>ознакомиться с процессом обучения звукорежиссуре; 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5714"/>
              <a:buFont typeface="Times New Roman"/>
              <a:buChar char="—"/>
            </a:pPr>
            <a:r>
              <a:rPr lang="ru-RU" sz="2100" dirty="0">
                <a:latin typeface="Times New Roman"/>
                <a:ea typeface="Times New Roman"/>
                <a:cs typeface="Times New Roman"/>
                <a:sym typeface="Times New Roman"/>
              </a:rPr>
              <a:t>проработать алгоритмы и методы для реализации сервиса;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5714"/>
              <a:buFont typeface="Times New Roman"/>
              <a:buChar char="—"/>
            </a:pPr>
            <a:r>
              <a:rPr lang="ru-RU" sz="2100" dirty="0">
                <a:latin typeface="Times New Roman"/>
                <a:ea typeface="Times New Roman"/>
                <a:cs typeface="Times New Roman"/>
                <a:sym typeface="Times New Roman"/>
              </a:rPr>
              <a:t>осуществить планирование разработки;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5714"/>
              <a:buFont typeface="Times New Roman"/>
              <a:buChar char="—"/>
            </a:pPr>
            <a:r>
              <a:rPr lang="ru-RU" sz="2100" dirty="0">
                <a:latin typeface="Times New Roman"/>
                <a:ea typeface="Times New Roman"/>
                <a:cs typeface="Times New Roman"/>
                <a:sym typeface="Times New Roman"/>
              </a:rPr>
              <a:t>разработать архитектуру сервиса;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5714"/>
              <a:buFont typeface="Times New Roman"/>
              <a:buChar char="—"/>
            </a:pPr>
            <a:r>
              <a:rPr lang="ru-RU" sz="2100" dirty="0">
                <a:latin typeface="Times New Roman"/>
                <a:ea typeface="Times New Roman"/>
                <a:cs typeface="Times New Roman"/>
                <a:sym typeface="Times New Roman"/>
              </a:rPr>
              <a:t>разработать API-сервиса;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5714"/>
              <a:buFont typeface="Times New Roman"/>
              <a:buChar char="—"/>
            </a:pPr>
            <a:r>
              <a:rPr lang="ru-RU" sz="2100" dirty="0">
                <a:latin typeface="Times New Roman"/>
                <a:ea typeface="Times New Roman"/>
                <a:cs typeface="Times New Roman"/>
                <a:sym typeface="Times New Roman"/>
              </a:rPr>
              <a:t>разработать пользовательский интерфейс;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5714"/>
              <a:buFont typeface="Times New Roman"/>
              <a:buChar char="—"/>
            </a:pPr>
            <a:r>
              <a:rPr lang="ru-RU" sz="2100" dirty="0">
                <a:latin typeface="Times New Roman"/>
                <a:ea typeface="Times New Roman"/>
                <a:cs typeface="Times New Roman"/>
                <a:sym typeface="Times New Roman"/>
              </a:rPr>
              <a:t>написать руководства пользователя и программиста;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5714"/>
              <a:buFont typeface="Times New Roman"/>
              <a:buChar char="—"/>
            </a:pPr>
            <a:r>
              <a:rPr lang="ru-RU" sz="2100" dirty="0">
                <a:latin typeface="Times New Roman"/>
                <a:ea typeface="Times New Roman"/>
                <a:cs typeface="Times New Roman"/>
                <a:sym typeface="Times New Roman"/>
              </a:rPr>
              <a:t>провести тестирование разработанного сервиса.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500034" y="2143116"/>
            <a:ext cx="821537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0" y="0"/>
            <a:ext cx="9144000" cy="11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180000" rIns="72000" bIns="90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и задачи</a:t>
            </a:r>
            <a:endParaRPr sz="4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6581925" y="63094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/>
              <a:t>2</a:t>
            </a:fld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xfrm>
            <a:off x="6581925" y="63094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/>
              <a:t>3</a:t>
            </a:fld>
            <a:endParaRPr sz="2000"/>
          </a:p>
        </p:txBody>
      </p:sp>
      <p:sp>
        <p:nvSpPr>
          <p:cNvPr id="4" name="Google Shape;100;p14">
            <a:extLst>
              <a:ext uri="{FF2B5EF4-FFF2-40B4-BE49-F238E27FC236}">
                <a16:creationId xmlns:a16="http://schemas.microsoft.com/office/drawing/2014/main" id="{09994E85-5358-47DC-AB76-232248BFBEAC}"/>
              </a:ext>
            </a:extLst>
          </p:cNvPr>
          <p:cNvSpPr txBox="1"/>
          <p:nvPr/>
        </p:nvSpPr>
        <p:spPr>
          <a:xfrm>
            <a:off x="0" y="0"/>
            <a:ext cx="9144000" cy="232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180000" rIns="72000" bIns="90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Процесс поиска платформы или преподавателя для обучения звукорежиссуре</a:t>
            </a:r>
            <a:endParaRPr sz="4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86EF62-3D1A-48E2-A428-9B50730D1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275" y="3117550"/>
            <a:ext cx="4438650" cy="2400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Times New Roman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Обзор программных продуктов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15" name="Google Shape;115;p16"/>
          <p:cNvGraphicFramePr/>
          <p:nvPr>
            <p:extLst>
              <p:ext uri="{D42A27DB-BD31-4B8C-83A1-F6EECF244321}">
                <p14:modId xmlns:p14="http://schemas.microsoft.com/office/powerpoint/2010/main" val="3875889526"/>
              </p:ext>
            </p:extLst>
          </p:nvPr>
        </p:nvGraphicFramePr>
        <p:xfrm>
          <a:off x="488272" y="1091953"/>
          <a:ext cx="8208878" cy="5684310"/>
        </p:xfrm>
        <a:graphic>
          <a:graphicData uri="http://schemas.openxmlformats.org/drawingml/2006/table">
            <a:tbl>
              <a:tblPr>
                <a:noFill/>
                <a:tableStyleId>{BF1267D4-A884-4F01-AC21-C25D172FBB0C}</a:tableStyleId>
              </a:tblPr>
              <a:tblGrid>
                <a:gridCol w="2596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4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Характеристики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i="1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SkillBox</a:t>
                      </a:r>
                      <a:endParaRPr sz="1900" b="1" i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i="1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Школа профессий</a:t>
                      </a:r>
                      <a:endParaRPr sz="1800" b="1" i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i="1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Netology</a:t>
                      </a:r>
                      <a:endParaRPr sz="1900" b="1" i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08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/>
                        <a:t>Аудио</a:t>
                      </a:r>
                      <a:r>
                        <a:rPr lang="en-US" sz="1800" dirty="0"/>
                        <a:t>/</a:t>
                      </a:r>
                      <a:r>
                        <a:rPr lang="ru-RU" sz="1800" dirty="0"/>
                        <a:t> видеоматериалы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по обучению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3000" dirty="0"/>
                        <a:t>+</a:t>
                      </a:r>
                    </a:p>
                  </a:txBody>
                  <a:tcPr marL="91425" marR="91425" marT="91425" marB="91425" anchor="ctr">
                    <a:solidFill>
                      <a:srgbClr val="E3EFDE">
                        <a:alpha val="756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3000" dirty="0"/>
                        <a:t>+</a:t>
                      </a:r>
                    </a:p>
                  </a:txBody>
                  <a:tcPr marL="91425" marR="91425" marT="91425" marB="91425" anchor="ctr">
                    <a:solidFill>
                      <a:srgbClr val="E3EFDE">
                        <a:alpha val="7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3000" dirty="0"/>
                        <a:t>+</a:t>
                      </a:r>
                    </a:p>
                  </a:txBody>
                  <a:tcPr marL="91425" marR="91425" marT="91425" marB="91425" anchor="ctr">
                    <a:solidFill>
                      <a:srgbClr val="E3EFDE">
                        <a:alpha val="715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60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/>
                        <a:t>Общение с другими пользователями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3000" dirty="0"/>
                        <a:t>+</a:t>
                      </a:r>
                      <a:endParaRPr sz="3000" dirty="0"/>
                    </a:p>
                  </a:txBody>
                  <a:tcPr marL="91425" marR="91425" marT="91425" marB="91425" anchor="ctr">
                    <a:solidFill>
                      <a:srgbClr val="D9EAD3">
                        <a:alpha val="7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3000"/>
                        <a:t>–</a:t>
                      </a:r>
                      <a:endParaRPr sz="3000"/>
                    </a:p>
                  </a:txBody>
                  <a:tcPr marL="91425" marR="91425" marT="91425" marB="91425" anchor="ctr">
                    <a:solidFill>
                      <a:srgbClr val="F4CCCC">
                        <a:alpha val="756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3000" dirty="0"/>
                        <a:t>+</a:t>
                      </a:r>
                      <a:endParaRPr sz="3000" dirty="0"/>
                    </a:p>
                  </a:txBody>
                  <a:tcPr marL="91425" marR="91425" marT="91425" marB="91425" anchor="ctr">
                    <a:solidFill>
                      <a:srgbClr val="D9EAD3">
                        <a:alpha val="7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60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/>
                        <a:t>Наличие тестов об изученном материале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ru-RU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+</a:t>
                      </a:r>
                    </a:p>
                  </a:txBody>
                  <a:tcPr marL="91425" marR="91425" marT="91425" marB="91425">
                    <a:solidFill>
                      <a:srgbClr val="E3EFDE">
                        <a:alpha val="7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ru-RU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+</a:t>
                      </a:r>
                    </a:p>
                  </a:txBody>
                  <a:tcPr marL="91425" marR="91425" marT="91425" marB="91425">
                    <a:solidFill>
                      <a:srgbClr val="E3EFDE">
                        <a:alpha val="7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ru-RU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+</a:t>
                      </a:r>
                    </a:p>
                  </a:txBody>
                  <a:tcPr marL="91425" marR="91425" marT="91425" marB="91425">
                    <a:solidFill>
                      <a:srgbClr val="E3EFDE">
                        <a:alpha val="715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660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/>
                        <a:t>Наличие личного кабинета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ru-RU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+</a:t>
                      </a:r>
                    </a:p>
                  </a:txBody>
                  <a:tcPr marL="91425" marR="91425" marT="91425" marB="91425" anchor="ctr">
                    <a:solidFill>
                      <a:srgbClr val="E3E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ru-RU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+</a:t>
                      </a:r>
                    </a:p>
                  </a:txBody>
                  <a:tcPr marL="91425" marR="91425" marT="91425" marB="91425" anchor="ctr">
                    <a:solidFill>
                      <a:srgbClr val="E3E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ru-RU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+</a:t>
                      </a:r>
                    </a:p>
                  </a:txBody>
                  <a:tcPr marL="91425" marR="91425" marT="91425" marB="91425" anchor="ctr">
                    <a:solidFill>
                      <a:srgbClr val="E3EF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660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/>
                        <a:t>Возможность работы с аудиофайлами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ru-RU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±</a:t>
                      </a:r>
                    </a:p>
                  </a:txBody>
                  <a:tcPr marL="91425" marR="91425" marT="91425" marB="91425" anchor="ctr">
                    <a:solidFill>
                      <a:srgbClr val="FFF6DA">
                        <a:alpha val="756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3000" dirty="0"/>
                        <a:t>–</a:t>
                      </a:r>
                    </a:p>
                  </a:txBody>
                  <a:tcPr marL="91425" marR="91425" marT="91425" marB="91425" anchor="ctr">
                    <a:solidFill>
                      <a:srgbClr val="F4CCCC">
                        <a:alpha val="756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ru-RU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±</a:t>
                      </a:r>
                    </a:p>
                  </a:txBody>
                  <a:tcPr marL="91425" marR="91425" marT="91425" marB="91425" anchor="ctr">
                    <a:solidFill>
                      <a:srgbClr val="FFF6DA">
                        <a:alpha val="756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015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/>
                        <a:t>Добавление выбранных статей себе в личный кабинет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3000" dirty="0"/>
                        <a:t>–</a:t>
                      </a:r>
                      <a:endParaRPr sz="3000" dirty="0"/>
                    </a:p>
                  </a:txBody>
                  <a:tcPr marL="91425" marR="91425" marT="91425" marB="91425" anchor="ctr">
                    <a:solidFill>
                      <a:srgbClr val="F4CCCC">
                        <a:alpha val="756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3000" dirty="0"/>
                        <a:t>–</a:t>
                      </a:r>
                      <a:endParaRPr sz="3000" dirty="0"/>
                    </a:p>
                  </a:txBody>
                  <a:tcPr marL="91425" marR="91425" marT="91425" marB="91425" anchor="ctr">
                    <a:solidFill>
                      <a:srgbClr val="F4CCCC">
                        <a:alpha val="756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3000" dirty="0"/>
                        <a:t>+</a:t>
                      </a:r>
                      <a:endParaRPr sz="3000" dirty="0"/>
                    </a:p>
                  </a:txBody>
                  <a:tcPr marL="91425" marR="91425" marT="91425" marB="91425" anchor="ctr">
                    <a:solidFill>
                      <a:srgbClr val="D9EAD3">
                        <a:alpha val="7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6" name="Google Shape;116;p16"/>
          <p:cNvSpPr txBox="1">
            <a:spLocks noGrp="1"/>
          </p:cNvSpPr>
          <p:nvPr>
            <p:ph type="sldNum" idx="12"/>
          </p:nvPr>
        </p:nvSpPr>
        <p:spPr>
          <a:xfrm>
            <a:off x="6581925" y="63094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/>
              <a:t>4</a:t>
            </a:fld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/>
        </p:nvSpPr>
        <p:spPr>
          <a:xfrm>
            <a:off x="0" y="0"/>
            <a:ext cx="9144000" cy="11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180000" rIns="72000" bIns="90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Структура разработанного сервиса</a:t>
            </a:r>
            <a:endParaRPr sz="4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19"/>
          <p:cNvSpPr txBox="1">
            <a:spLocks noGrp="1"/>
          </p:cNvSpPr>
          <p:nvPr>
            <p:ph type="sldNum" idx="12"/>
          </p:nvPr>
        </p:nvSpPr>
        <p:spPr>
          <a:xfrm>
            <a:off x="6581925" y="63094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/>
              <a:t>5</a:t>
            </a:fld>
            <a:endParaRPr sz="200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A15D41-D1A5-4C40-89EF-D63A26052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909" y="1526546"/>
            <a:ext cx="6258182" cy="514800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0B1E92-EB86-41CF-8058-C9E3695193A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252" y="1494155"/>
            <a:ext cx="6619694" cy="41342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81F96-329A-4D65-B2F6-70E633A67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функционал сервиса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D5D7E1-ED4E-47DC-BBBB-FB1EB1BC6B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8FCDFAD-8E42-4E66-8D91-1B47D90D4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761" y="1659876"/>
            <a:ext cx="5952478" cy="445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00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43BEF2-FE16-4CB2-A5B0-A298934F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базы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B136B31-761A-487C-B9C3-2C47EC4A55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2D9DD7A-F68D-4266-AC93-588396FF1B3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009" y="2094635"/>
            <a:ext cx="6743981" cy="266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25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58DD47-6E81-4B89-81B5-E97E472AC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интерфейса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7444CE-8383-4CD1-A448-8421072D3E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427A44-BA58-4703-AA9C-D56E5D514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6374366" cy="267662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856B006-D28A-410E-9544-DC144FE54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4607459"/>
            <a:ext cx="6374365" cy="17409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CF0A9D-4244-40DB-8C04-3FEBB3F91A8E}"/>
              </a:ext>
            </a:extLst>
          </p:cNvPr>
          <p:cNvSpPr txBox="1"/>
          <p:nvPr/>
        </p:nvSpPr>
        <p:spPr>
          <a:xfrm>
            <a:off x="7004483" y="1801843"/>
            <a:ext cx="20152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Интерфейс списка статей (название статьи, краткое описание, картинка).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66DE42-0F67-46FD-96E7-185B63D24BC2}"/>
              </a:ext>
            </a:extLst>
          </p:cNvPr>
          <p:cNvSpPr txBox="1"/>
          <p:nvPr/>
        </p:nvSpPr>
        <p:spPr>
          <a:xfrm>
            <a:off x="7004483" y="4569974"/>
            <a:ext cx="20152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Интерфейс онлайн-чата (название комнаты, количество пользователей в комнате, приветствие пользователя при заходе, кнопка выхода из чата).</a:t>
            </a:r>
          </a:p>
        </p:txBody>
      </p:sp>
    </p:spTree>
    <p:extLst>
      <p:ext uri="{BB962C8B-B14F-4D97-AF65-F5344CB8AC3E}">
        <p14:creationId xmlns:p14="http://schemas.microsoft.com/office/powerpoint/2010/main" val="663768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FC106-7071-4716-9AEB-6955779B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интерфейса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80636D-6F37-4AC0-8100-C8F0B7196E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2408717-4C2F-42CE-8D65-A447F95CF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417638"/>
            <a:ext cx="3741938" cy="252141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F19018E-4E10-4BAA-9425-48A1E797B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08487"/>
            <a:ext cx="3741937" cy="2430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9E689C-A4ED-4E9A-8767-2D8A5E6C6925}"/>
              </a:ext>
            </a:extLst>
          </p:cNvPr>
          <p:cNvSpPr txBox="1"/>
          <p:nvPr/>
        </p:nvSpPr>
        <p:spPr>
          <a:xfrm>
            <a:off x="4822054" y="4108487"/>
            <a:ext cx="34622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Интерфейс финального теста знаний с выбором 1 верного ответа из 3-4 вариантов.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C595F8-5F97-4958-A3A1-A0CC7995306A}"/>
              </a:ext>
            </a:extLst>
          </p:cNvPr>
          <p:cNvSpPr txBox="1"/>
          <p:nvPr/>
        </p:nvSpPr>
        <p:spPr>
          <a:xfrm>
            <a:off x="4822054" y="1644098"/>
            <a:ext cx="3462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Интерфейс аудио теста музыкального слуха.</a:t>
            </a:r>
          </a:p>
        </p:txBody>
      </p:sp>
    </p:spTree>
    <p:extLst>
      <p:ext uri="{BB962C8B-B14F-4D97-AF65-F5344CB8AC3E}">
        <p14:creationId xmlns:p14="http://schemas.microsoft.com/office/powerpoint/2010/main" val="7143439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374</Words>
  <Application>Microsoft Office PowerPoint</Application>
  <PresentationFormat>Экран (4:3)</PresentationFormat>
  <Paragraphs>83</Paragraphs>
  <Slides>11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Liberation Serif</vt:lpstr>
      <vt:lpstr>Times New Roman</vt:lpstr>
      <vt:lpstr>Тема Office</vt:lpstr>
      <vt:lpstr>МИНИСТЕРСТВО НАУКИ И ВЫСШЕГО ОБРАЗОВАНИЯ РОССИЙСКОЙ ФЕДЕРАЦИИ федеральное государственное бюджетное образовательное учреждение  высшего образования «Сибирский государственный университет науки и технологий имени академика М.Ф. Решетнёва»    </vt:lpstr>
      <vt:lpstr>Презентация PowerPoint</vt:lpstr>
      <vt:lpstr>Презентация PowerPoint</vt:lpstr>
      <vt:lpstr>Обзор программных продуктов</vt:lpstr>
      <vt:lpstr>Презентация PowerPoint</vt:lpstr>
      <vt:lpstr>Общий функционал сервиса</vt:lpstr>
      <vt:lpstr>Схема базы данных</vt:lpstr>
      <vt:lpstr>Пример интерфейса</vt:lpstr>
      <vt:lpstr>Пример интерфейса</vt:lpstr>
      <vt:lpstr>Способы использования сервиса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РОССИЙСКОЙ ФЕДЕРАЦИИ федеральное государственное бюджетное образовательное учреждение  высшего образования «Сибирский государственный университет науки и технологий имени академика М.Ф. Решетнёва»    </dc:title>
  <cp:lastModifiedBy>Иван Терёхин</cp:lastModifiedBy>
  <cp:revision>22</cp:revision>
  <dcterms:modified xsi:type="dcterms:W3CDTF">2024-06-13T07:50:25Z</dcterms:modified>
</cp:coreProperties>
</file>