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93" r:id="rId3"/>
    <p:sldId id="406" r:id="rId4"/>
    <p:sldId id="394" r:id="rId5"/>
    <p:sldId id="422" r:id="rId6"/>
    <p:sldId id="395" r:id="rId7"/>
    <p:sldId id="409" r:id="rId8"/>
    <p:sldId id="396" r:id="rId9"/>
    <p:sldId id="413" r:id="rId10"/>
    <p:sldId id="414" r:id="rId11"/>
    <p:sldId id="410" r:id="rId12"/>
    <p:sldId id="424" r:id="rId13"/>
    <p:sldId id="425" r:id="rId14"/>
    <p:sldId id="426" r:id="rId15"/>
    <p:sldId id="280" r:id="rId16"/>
    <p:sldId id="258" r:id="rId17"/>
    <p:sldId id="402" r:id="rId18"/>
    <p:sldId id="403" r:id="rId19"/>
    <p:sldId id="281" r:id="rId20"/>
    <p:sldId id="417" r:id="rId21"/>
    <p:sldId id="418" r:id="rId22"/>
    <p:sldId id="419" r:id="rId23"/>
    <p:sldId id="421" r:id="rId24"/>
    <p:sldId id="405" r:id="rId25"/>
    <p:sldId id="42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100" d="100"/>
          <a:sy n="100" d="100"/>
        </p:scale>
        <p:origin x="78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3729A9-E143-4338-BF64-8B8B649737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38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grpSp>
        <p:nvGrpSpPr>
          <p:cNvPr id="4132" name="Group 36"/>
          <p:cNvGrpSpPr>
            <a:grpSpLocks/>
          </p:cNvGrpSpPr>
          <p:nvPr/>
        </p:nvGrpSpPr>
        <p:grpSpPr bwMode="auto">
          <a:xfrm>
            <a:off x="0" y="-1905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4115" name="Picture 19" descr="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4141788" y="4041775"/>
            <a:ext cx="415925" cy="415925"/>
          </a:xfrm>
          <a:prstGeom prst="rect">
            <a:avLst/>
          </a:prstGeom>
          <a:noFill/>
        </p:spPr>
      </p:pic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37877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Образец заголовка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29150" y="3505200"/>
            <a:ext cx="4129088" cy="457200"/>
          </a:xfrm>
        </p:spPr>
        <p:txBody>
          <a:bodyPr/>
          <a:lstStyle>
            <a:lvl1pPr marL="0" indent="0" algn="dist">
              <a:buFontTx/>
              <a:buNone/>
              <a:defRPr sz="2000" b="1">
                <a:solidFill>
                  <a:srgbClr val="777777"/>
                </a:solidFill>
              </a:defRPr>
            </a:lvl1pPr>
          </a:lstStyle>
          <a:p>
            <a:r>
              <a:rPr lang="en-US"/>
              <a:t>Образец подзаголовка</a:t>
            </a:r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gray">
          <a:xfrm>
            <a:off x="7561263" y="5476875"/>
            <a:ext cx="1196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solidFill>
                  <a:srgbClr val="FF7F00"/>
                </a:solidFill>
                <a:latin typeface="Arial Black" pitchFamily="34" charset="0"/>
              </a:rPr>
              <a:t>L/O/G/O</a:t>
            </a: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gray">
          <a:xfrm>
            <a:off x="6618288" y="5781675"/>
            <a:ext cx="2139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Times New Roman" pitchFamily="18" charset="0"/>
              </a:rPr>
              <a:t>www.themegallery.com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0593AEF-96A5-4111-88C5-03667E82EDC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73763-9097-4B8D-BFED-D3D5BF4EF2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9277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9277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5934B-9AC1-44DE-9683-BA7B63F142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2B51A91E-50CF-43AA-BEFD-9F31B6ECCE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F6221-185C-4C05-AA03-5FFA70E7F0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73AAE-50EE-4EF7-9968-A87B7A74A0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43344C-AB83-4090-A3C8-972917783E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1ED32-A14A-47C4-85CB-DCA72AC485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493DD-6287-4A20-99C0-E0E423AB3F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E7F01E-E339-413F-9E94-FD8AF4B412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6FD10C-A0EE-4AD6-A9E6-E72DB127D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66CC1-AC6B-4E01-88BB-8250015426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500063" y="57785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03288" y="198438"/>
            <a:ext cx="6302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83325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83325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83325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9C91777-3C5E-4912-B2F6-38FCC8703EB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2.wmf"/><Relationship Id="rId4" Type="http://schemas.openxmlformats.org/officeDocument/2006/relationships/image" Target="../media/image14.jpeg"/><Relationship Id="rId9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finereader.abbyyonline.com/" TargetMode="External"/><Relationship Id="rId7" Type="http://schemas.openxmlformats.org/officeDocument/2006/relationships/image" Target="../media/image31.jpeg"/><Relationship Id="rId2" Type="http://schemas.openxmlformats.org/officeDocument/2006/relationships/hyperlink" Target="http://www.onlineocr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hyperlink" Target="http://www.liveocr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14678" y="2636838"/>
            <a:ext cx="5600710" cy="885825"/>
          </a:xfrm>
        </p:spPr>
        <p:txBody>
          <a:bodyPr/>
          <a:lstStyle/>
          <a:p>
            <a:pPr algn="ctr"/>
            <a:r>
              <a:rPr lang="ru-RU" sz="3800" dirty="0"/>
              <a:t>Системы оптического распознавания документов</a:t>
            </a:r>
            <a:endParaRPr lang="en-US" sz="3800" dirty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16688" y="5300663"/>
            <a:ext cx="2232025" cy="792162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781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400"/>
              <a:t>Для обработки бланков предназначено специальное приложение </a:t>
            </a:r>
            <a:r>
              <a:rPr lang="ru-RU" sz="2400">
                <a:solidFill>
                  <a:schemeClr val="tx2"/>
                </a:solidFill>
              </a:rPr>
              <a:t>FineReader </a:t>
            </a:r>
            <a:r>
              <a:rPr lang="en-US" sz="2400">
                <a:solidFill>
                  <a:schemeClr val="tx2"/>
                </a:solidFill>
              </a:rPr>
              <a:t>Forms</a:t>
            </a:r>
            <a:r>
              <a:rPr lang="ru-RU" sz="240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/>
              <a:t>Для распознавания содержимого бланка необходимо предварительно создать шаблон формы</a:t>
            </a:r>
            <a:r>
              <a:rPr lang="ru-RU" sz="2400" b="1"/>
              <a:t>. </a:t>
            </a:r>
            <a:endParaRPr lang="en-US" sz="2400" b="1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2400" b="1"/>
              <a:t>Сервис</a:t>
            </a:r>
            <a:r>
              <a:rPr lang="en-US" sz="2400" b="1"/>
              <a:t>/</a:t>
            </a:r>
            <a:r>
              <a:rPr lang="ru-RU" sz="2400" b="1"/>
              <a:t> Шаблоны</a:t>
            </a:r>
            <a:endParaRPr lang="en-US" sz="2400" b="1"/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/>
              <a:t>Шаблон используют на этапе сегментации. Сегментация в данном случае состоит в наложении шаблона. </a:t>
            </a:r>
            <a:endParaRPr lang="en-US" sz="2400"/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/>
              <a:t>Положение шаблона корректируется в соответствии с тем, насколько ровно был размещён бланк при сканировании.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/>
              <a:t>Заключительный этап состоит в распознавании содержимого бланка.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1285878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Системы оптического распознавания форм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16688" y="5300663"/>
            <a:ext cx="2232025" cy="792162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" name="Заголовок 2"/>
          <p:cNvSpPr txBox="1">
            <a:spLocks/>
          </p:cNvSpPr>
          <p:nvPr/>
        </p:nvSpPr>
        <p:spPr bwMode="gray">
          <a:xfrm>
            <a:off x="3286116" y="1714488"/>
            <a:ext cx="554356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Программы оптического распознавания текста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Заголовок 2"/>
          <p:cNvSpPr>
            <a:spLocks/>
          </p:cNvSpPr>
          <p:nvPr/>
        </p:nvSpPr>
        <p:spPr bwMode="auto">
          <a:xfrm>
            <a:off x="1042988" y="188913"/>
            <a:ext cx="76438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4000" b="1">
                <a:solidFill>
                  <a:schemeClr val="tx2"/>
                </a:solidFill>
              </a:rPr>
              <a:t>Программы оптического распознавания документов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116013" y="1125538"/>
            <a:ext cx="7848600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just"/>
            <a:r>
              <a:rPr lang="ru-RU" sz="2200"/>
              <a:t>Для ввода текстов в память компьютера с бумажных носителей используют </a:t>
            </a:r>
            <a:r>
              <a:rPr lang="ru-RU" sz="2200" b="1"/>
              <a:t>сканеры</a:t>
            </a:r>
            <a:r>
              <a:rPr lang="ru-RU" sz="2200"/>
              <a:t> и </a:t>
            </a:r>
            <a:r>
              <a:rPr lang="ru-RU" sz="2200" b="1"/>
              <a:t>программы</a:t>
            </a:r>
            <a:r>
              <a:rPr lang="ru-RU" sz="2200"/>
              <a:t> </a:t>
            </a:r>
            <a:r>
              <a:rPr lang="ru-RU" sz="2200" b="1"/>
              <a:t>распознавания символов</a:t>
            </a:r>
            <a:r>
              <a:rPr lang="ru-RU" sz="2200"/>
              <a:t>. </a:t>
            </a:r>
          </a:p>
          <a:p>
            <a:pPr indent="266700" algn="just"/>
            <a:r>
              <a:rPr lang="ru-RU" sz="2200"/>
              <a:t>Одной из наиболее известных программ такого типа является ABBYY FineReader.</a:t>
            </a: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V="1">
            <a:off x="2555875" y="3573463"/>
            <a:ext cx="0" cy="2592387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779838" y="4005263"/>
            <a:ext cx="4968875" cy="6477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Arial" charset="0"/>
                <a:cs typeface="Arial" charset="0"/>
              </a:rPr>
              <a:t>Бумажный носитель </a:t>
            </a:r>
          </a:p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Arial" charset="0"/>
                <a:cs typeface="Arial" charset="0"/>
              </a:rPr>
              <a:t>помещается под крышку сканера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79838" y="4940300"/>
            <a:ext cx="4968875" cy="6477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Arial" charset="0"/>
                <a:cs typeface="Arial" charset="0"/>
              </a:rPr>
              <a:t>В программе отдаётся команда </a:t>
            </a:r>
          </a:p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Arial" charset="0"/>
                <a:cs typeface="Arial" charset="0"/>
              </a:rPr>
              <a:t>Сканировать и распознать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779838" y="5876925"/>
            <a:ext cx="4968875" cy="6477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Arial" charset="0"/>
                <a:cs typeface="Arial" charset="0"/>
              </a:rPr>
              <a:t>Распознанный текст переносится</a:t>
            </a:r>
          </a:p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Arial" charset="0"/>
                <a:cs typeface="Arial" charset="0"/>
              </a:rPr>
              <a:t>в окно текстового редактора </a:t>
            </a:r>
            <a:endParaRPr lang="ru-RU" sz="2000" b="1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16013" y="3068638"/>
            <a:ext cx="7777162" cy="57626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ru-RU" sz="2200">
                <a:solidFill>
                  <a:srgbClr val="FFFFFF"/>
                </a:solidFill>
                <a:latin typeface="Arial" charset="0"/>
                <a:cs typeface="Arial" charset="0"/>
              </a:rPr>
              <a:t>Работа с программой распознавания текста</a:t>
            </a: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rot="5400000" flipV="1">
            <a:off x="3168650" y="3679825"/>
            <a:ext cx="0" cy="1225550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rot="5400000" flipV="1">
            <a:off x="3168650" y="4616450"/>
            <a:ext cx="0" cy="1225550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rot="5400000" flipV="1">
            <a:off x="3168650" y="5553075"/>
            <a:ext cx="0" cy="1225550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1116013" y="1125538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just"/>
            <a:r>
              <a:rPr lang="ru-RU" sz="2200"/>
              <a:t>Вместо сканера можно использовать цифровой фотоаппарат или камеру мобильного телефона.</a:t>
            </a:r>
            <a:r>
              <a:rPr lang="ru-RU"/>
              <a:t>  </a:t>
            </a:r>
          </a:p>
        </p:txBody>
      </p:sp>
      <p:pic>
        <p:nvPicPr>
          <p:cNvPr id="16400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6013" y="3284538"/>
            <a:ext cx="1920875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1" name="Picture 1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4300" y="1989138"/>
            <a:ext cx="2159000" cy="139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2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7900" y="3644900"/>
            <a:ext cx="5572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3" name="Picture 1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00563" y="5013325"/>
            <a:ext cx="1109662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6926263" y="3357563"/>
            <a:ext cx="2217737" cy="1652587"/>
            <a:chOff x="666" y="1118"/>
            <a:chExt cx="2976" cy="1992"/>
          </a:xfrm>
        </p:grpSpPr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666" y="1118"/>
              <a:ext cx="2976" cy="1992"/>
              <a:chOff x="666" y="1118"/>
              <a:chExt cx="2976" cy="1992"/>
            </a:xfrm>
          </p:grpSpPr>
          <p:pic>
            <p:nvPicPr>
              <p:cNvPr id="1055" name="Picture 22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66" y="1118"/>
                <a:ext cx="2976" cy="1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56" name="Rectangle 23"/>
              <p:cNvSpPr>
                <a:spLocks noChangeArrowheads="1"/>
              </p:cNvSpPr>
              <p:nvPr/>
            </p:nvSpPr>
            <p:spPr bwMode="auto">
              <a:xfrm>
                <a:off x="1156" y="1344"/>
                <a:ext cx="2087" cy="117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pic>
          <p:nvPicPr>
            <p:cNvPr id="1054" name="Picture 2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156" y="1344"/>
              <a:ext cx="2087" cy="1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409" name="AutoShape 25"/>
          <p:cNvSpPr>
            <a:spLocks noChangeArrowheads="1"/>
          </p:cNvSpPr>
          <p:nvPr/>
        </p:nvSpPr>
        <p:spPr bwMode="auto">
          <a:xfrm rot="2840196">
            <a:off x="3746501" y="2878137"/>
            <a:ext cx="215900" cy="936625"/>
          </a:xfrm>
          <a:prstGeom prst="upArrow">
            <a:avLst>
              <a:gd name="adj1" fmla="val 50000"/>
              <a:gd name="adj2" fmla="val 10845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10" name="AutoShape 26"/>
          <p:cNvSpPr>
            <a:spLocks noChangeArrowheads="1"/>
          </p:cNvSpPr>
          <p:nvPr/>
        </p:nvSpPr>
        <p:spPr bwMode="auto">
          <a:xfrm rot="5400000">
            <a:off x="3960813" y="3536950"/>
            <a:ext cx="215900" cy="1009650"/>
          </a:xfrm>
          <a:prstGeom prst="upArrow">
            <a:avLst>
              <a:gd name="adj1" fmla="val 50000"/>
              <a:gd name="adj2" fmla="val 11691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11" name="AutoShape 27"/>
          <p:cNvSpPr>
            <a:spLocks noChangeArrowheads="1"/>
          </p:cNvSpPr>
          <p:nvPr/>
        </p:nvSpPr>
        <p:spPr bwMode="auto">
          <a:xfrm rot="7910171">
            <a:off x="3898106" y="4223544"/>
            <a:ext cx="225425" cy="1081088"/>
          </a:xfrm>
          <a:prstGeom prst="upArrow">
            <a:avLst>
              <a:gd name="adj1" fmla="val 50000"/>
              <a:gd name="adj2" fmla="val 11989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12" name="AutoShape 28"/>
          <p:cNvSpPr>
            <a:spLocks noChangeArrowheads="1"/>
          </p:cNvSpPr>
          <p:nvPr/>
        </p:nvSpPr>
        <p:spPr bwMode="auto">
          <a:xfrm rot="6838967">
            <a:off x="6300787" y="2420938"/>
            <a:ext cx="144463" cy="1296988"/>
          </a:xfrm>
          <a:prstGeom prst="upArrow">
            <a:avLst>
              <a:gd name="adj1" fmla="val 50000"/>
              <a:gd name="adj2" fmla="val 2244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13" name="AutoShape 29"/>
          <p:cNvSpPr>
            <a:spLocks noChangeArrowheads="1"/>
          </p:cNvSpPr>
          <p:nvPr/>
        </p:nvSpPr>
        <p:spPr bwMode="auto">
          <a:xfrm rot="3951208">
            <a:off x="6140450" y="4452938"/>
            <a:ext cx="247650" cy="1079500"/>
          </a:xfrm>
          <a:prstGeom prst="upArrow">
            <a:avLst>
              <a:gd name="adj1" fmla="val 50000"/>
              <a:gd name="adj2" fmla="val 1089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14" name="AutoShape 30"/>
          <p:cNvSpPr>
            <a:spLocks noChangeArrowheads="1"/>
          </p:cNvSpPr>
          <p:nvPr/>
        </p:nvSpPr>
        <p:spPr bwMode="auto">
          <a:xfrm rot="5400000">
            <a:off x="6156325" y="3213100"/>
            <a:ext cx="215900" cy="1079500"/>
          </a:xfrm>
          <a:prstGeom prst="upArrow">
            <a:avLst>
              <a:gd name="adj1" fmla="val 50000"/>
              <a:gd name="adj2" fmla="val 1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 rot="1670715">
            <a:off x="5889625" y="2713038"/>
            <a:ext cx="20891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ru-RU" sz="1600"/>
              <a:t>Отсканированные документы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5508625" y="4076700"/>
            <a:ext cx="1511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/>
              <a:t>Фотографии текстов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2195513" y="6165850"/>
            <a:ext cx="5329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/>
              <a:t>Оптическое распознавание документов</a:t>
            </a:r>
          </a:p>
        </p:txBody>
      </p:sp>
      <p:graphicFrame>
        <p:nvGraphicFramePr>
          <p:cNvPr id="16418" name="Object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47000" y="5856288"/>
          <a:ext cx="9588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3" name="Пакет" showAsIcon="1" r:id="rId9" imgW="959040" imgH="582120" progId="Package">
                  <p:embed/>
                </p:oleObj>
              </mc:Choice>
              <mc:Fallback>
                <p:oleObj name="Пакет" showAsIcon="1" r:id="rId9" imgW="959040" imgH="582120" progId="Package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0" y="5856288"/>
                        <a:ext cx="95885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49" name="Picture 6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380288" y="3141663"/>
            <a:ext cx="141922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10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8" grpId="1"/>
      <p:bldP spid="29700" grpId="0" animBg="1"/>
      <p:bldP spid="29700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16399" grpId="0"/>
      <p:bldP spid="16409" grpId="0" animBg="1"/>
      <p:bldP spid="16410" grpId="0" animBg="1"/>
      <p:bldP spid="16411" grpId="0" animBg="1"/>
      <p:bldP spid="16412" grpId="0" animBg="1"/>
      <p:bldP spid="16413" grpId="0" animBg="1"/>
      <p:bldP spid="16414" grpId="0" animBg="1"/>
      <p:bldP spid="16415" grpId="0"/>
      <p:bldP spid="16416" grpId="0"/>
      <p:bldP spid="164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ru-RU" sz="2100"/>
              <a:t>       </a:t>
            </a:r>
            <a:r>
              <a:rPr lang="ru-RU" sz="2400"/>
              <a:t>Принцип работы сканера состоит в следующем: в результате преобразования света получается электрический сигнал, содержащий информацию об активности цвета в исходной точке сканируемого изображения. После оцифровки аналогового сигнала в АЦП цифровой сигнал через аппаратный интерфейс сканера идет в компьютер, где его получает и анализирует программа для работы со сканером. После окончания одного такого цикла (освещение оригинала — получение сигнала — преобразование сигнала — получение его программой) источник света  и приемник светового отражения перемещается относительно оригинала.</a:t>
            </a:r>
          </a:p>
          <a:p>
            <a:pPr>
              <a:lnSpc>
                <a:spcPct val="90000"/>
              </a:lnSpc>
            </a:pPr>
            <a:endParaRPr lang="ru-RU" sz="240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619250" y="404813"/>
            <a:ext cx="6840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4000">
                <a:solidFill>
                  <a:srgbClr val="000066"/>
                </a:solidFill>
              </a:rPr>
              <a:t>Принцип работы сканера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Picture 5" descr="принцип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55576" y="1268760"/>
            <a:ext cx="7332953" cy="4761345"/>
          </a:xfrm>
          <a:noFill/>
          <a:ln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/>
              <a:t>OCR CUNEIFORM</a:t>
            </a:r>
            <a:r>
              <a:rPr lang="ru-RU" sz="2000"/>
              <a:t> </a:t>
            </a:r>
            <a:br>
              <a:rPr lang="ru-RU" sz="2000"/>
            </a:br>
            <a:endParaRPr lang="ru-RU" sz="200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200" dirty="0"/>
              <a:t>Это </a:t>
            </a:r>
            <a:r>
              <a:rPr lang="ru-RU" sz="2200" b="1" dirty="0">
                <a:solidFill>
                  <a:schemeClr val="folHlink"/>
                </a:solidFill>
              </a:rPr>
              <a:t>бесплатная</a:t>
            </a:r>
            <a:r>
              <a:rPr lang="ru-RU" sz="2200" dirty="0"/>
              <a:t> программа сканирования и распознавания текста российского разработчика </a:t>
            </a:r>
            <a:r>
              <a:rPr lang="ru-RU" sz="2200" dirty="0" err="1"/>
              <a:t>Cognitive</a:t>
            </a:r>
            <a:r>
              <a:rPr lang="ru-RU" sz="2200" dirty="0"/>
              <a:t> </a:t>
            </a:r>
            <a:r>
              <a:rPr lang="ru-RU" sz="2200" dirty="0" err="1"/>
              <a:t>Technologies</a:t>
            </a:r>
            <a:r>
              <a:rPr lang="ru-RU" sz="2200" dirty="0"/>
              <a:t>.</a:t>
            </a:r>
          </a:p>
          <a:p>
            <a:pPr>
              <a:lnSpc>
                <a:spcPct val="80000"/>
              </a:lnSpc>
            </a:pPr>
            <a:r>
              <a:rPr lang="ru-RU" sz="2200" b="1" dirty="0">
                <a:solidFill>
                  <a:schemeClr val="folHlink"/>
                </a:solidFill>
              </a:rPr>
              <a:t>OCR </a:t>
            </a:r>
            <a:r>
              <a:rPr lang="ru-RU" sz="2200" b="1" dirty="0" err="1">
                <a:solidFill>
                  <a:schemeClr val="folHlink"/>
                </a:solidFill>
              </a:rPr>
              <a:t>CuneiForm</a:t>
            </a:r>
            <a:r>
              <a:rPr lang="ru-RU" sz="2200" dirty="0"/>
              <a:t> обеспечивает быстрое, удобное и качественное распознавание текста с сохранением исходного вида документа. Поддерживается распознавание с более 20 языков, среди них русский, украинский, английский, немецкий, французский, испанский, итальянский, португальский, шведский, финский, сербский, хорватский, польский, а также распознавание смешанного русско-английского текста. </a:t>
            </a:r>
          </a:p>
        </p:txBody>
      </p:sp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940425" y="837919"/>
            <a:ext cx="3025775" cy="345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авву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790580" y="1714489"/>
            <a:ext cx="3349254" cy="3357586"/>
          </a:xfrm>
          <a:noFill/>
          <a:ln/>
        </p:spPr>
      </p:pic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6302375" cy="1143000"/>
          </a:xfrm>
        </p:spPr>
        <p:txBody>
          <a:bodyPr/>
          <a:lstStyle/>
          <a:p>
            <a:r>
              <a:rPr lang="ru-RU"/>
              <a:t>ABBYY Fine</a:t>
            </a:r>
            <a:r>
              <a:rPr lang="en-US"/>
              <a:t>R</a:t>
            </a:r>
            <a:r>
              <a:rPr lang="ru-RU"/>
              <a:t>eader</a:t>
            </a:r>
            <a:br>
              <a:rPr lang="ru-RU" sz="2000"/>
            </a:br>
            <a:endParaRPr lang="ru-RU" sz="200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628775"/>
            <a:ext cx="5464182" cy="501493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200" b="1" dirty="0"/>
              <a:t>Популярная </a:t>
            </a:r>
            <a:r>
              <a:rPr lang="ru-RU" sz="2200" b="1" dirty="0" err="1"/>
              <a:t>проприетарная</a:t>
            </a:r>
            <a:r>
              <a:rPr lang="ru-RU" sz="2200" b="1" dirty="0"/>
              <a:t> программа распознавания текста компании ABBYY</a:t>
            </a:r>
          </a:p>
          <a:p>
            <a:pPr>
              <a:lnSpc>
                <a:spcPct val="80000"/>
              </a:lnSpc>
            </a:pPr>
            <a:r>
              <a:rPr lang="ru-RU" sz="2200" dirty="0"/>
              <a:t>Программа производит распознавание текста с более </a:t>
            </a:r>
            <a:r>
              <a:rPr lang="ru-RU" sz="2200" b="1" dirty="0"/>
              <a:t>180 языков</a:t>
            </a:r>
            <a:r>
              <a:rPr lang="ru-RU" sz="2200" dirty="0"/>
              <a:t>, для </a:t>
            </a:r>
            <a:r>
              <a:rPr lang="ru-RU" sz="2200" b="1" dirty="0"/>
              <a:t>38</a:t>
            </a:r>
            <a:r>
              <a:rPr lang="ru-RU" sz="2200" dirty="0"/>
              <a:t> из них предусмотрена встроенная проверка орфографии. Начиная с версии </a:t>
            </a:r>
            <a:r>
              <a:rPr lang="ru-RU" sz="2200" b="1" dirty="0" err="1"/>
              <a:t>Professional</a:t>
            </a:r>
            <a:r>
              <a:rPr lang="ru-RU" sz="2200" dirty="0"/>
              <a:t>, распознаются иврит, японский, тайский, китайский языки. </a:t>
            </a:r>
            <a:r>
              <a:rPr lang="ru-RU" sz="2200" dirty="0" err="1"/>
              <a:t>Finereader</a:t>
            </a:r>
            <a:r>
              <a:rPr lang="ru-RU" sz="2200" dirty="0"/>
              <a:t> открывает файлы графических форматов (TIFF, JPG, PFD, PNG и др.) в том числе </a:t>
            </a:r>
            <a:r>
              <a:rPr lang="ru-RU" sz="2200" b="1" dirty="0" err="1"/>
              <a:t>DjVu</a:t>
            </a:r>
            <a:r>
              <a:rPr lang="ru-RU" sz="2200" dirty="0"/>
              <a:t> – компактный формат для хранения отсканированных документов, книг. </a:t>
            </a:r>
          </a:p>
          <a:p>
            <a:pPr>
              <a:lnSpc>
                <a:spcPct val="80000"/>
              </a:lnSpc>
            </a:pPr>
            <a:endParaRPr lang="ru-RU" sz="22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200" dirty="0"/>
              <a:t>Окно программы </a:t>
            </a:r>
            <a:r>
              <a:rPr lang="ru-RU" sz="3200" dirty="0" err="1"/>
              <a:t>FineReader</a:t>
            </a:r>
            <a:endParaRPr lang="ru-RU" sz="3200" dirty="0"/>
          </a:p>
        </p:txBody>
      </p:sp>
      <p:pic>
        <p:nvPicPr>
          <p:cNvPr id="15" name="Рисунок 14" descr="Рисунок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1214422"/>
            <a:ext cx="8301355" cy="54283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74638"/>
            <a:ext cx="7686700" cy="922337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Процесс обработки </a:t>
            </a:r>
            <a:r>
              <a:rPr lang="ru-RU" sz="3600" dirty="0" err="1"/>
              <a:t>FineReader</a:t>
            </a:r>
            <a:endParaRPr lang="ru-RU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711700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dirty="0">
                <a:solidFill>
                  <a:schemeClr val="tx2"/>
                </a:solidFill>
              </a:rPr>
              <a:t>Сканирование</a:t>
            </a:r>
            <a:r>
              <a:rPr lang="ru-RU" sz="2400" dirty="0"/>
              <a:t> (сканер, цифровой фотоаппарат, цифровая видеокамера).</a:t>
            </a:r>
          </a:p>
          <a:p>
            <a:pPr eaLnBrk="1" hangingPunct="1">
              <a:defRPr/>
            </a:pPr>
            <a:r>
              <a:rPr lang="ru-RU" sz="2400" dirty="0">
                <a:solidFill>
                  <a:schemeClr val="tx2"/>
                </a:solidFill>
              </a:rPr>
              <a:t>Сегментация</a:t>
            </a:r>
            <a:r>
              <a:rPr lang="ru-RU" sz="2400" dirty="0"/>
              <a:t> - выделение блоков на изображении.</a:t>
            </a:r>
          </a:p>
          <a:p>
            <a:pPr eaLnBrk="1" hangingPunct="1">
              <a:defRPr/>
            </a:pPr>
            <a:r>
              <a:rPr lang="ru-RU" sz="2400" dirty="0">
                <a:solidFill>
                  <a:schemeClr val="tx2"/>
                </a:solidFill>
              </a:rPr>
              <a:t>Распознавание </a:t>
            </a:r>
            <a:r>
              <a:rPr lang="ru-RU" sz="2400" dirty="0"/>
              <a:t>– неоднозначно опознанные символы выделяются цветом.</a:t>
            </a:r>
            <a:r>
              <a:rPr lang="ru-RU" sz="2400" dirty="0">
                <a:solidFill>
                  <a:schemeClr val="tx2"/>
                </a:solidFill>
              </a:rPr>
              <a:t> </a:t>
            </a:r>
            <a:endParaRPr lang="ru-RU" sz="2400" dirty="0"/>
          </a:p>
          <a:p>
            <a:pPr eaLnBrk="1" hangingPunct="1">
              <a:defRPr/>
            </a:pPr>
            <a:r>
              <a:rPr lang="ru-RU" sz="2400" dirty="0">
                <a:solidFill>
                  <a:schemeClr val="tx2"/>
                </a:solidFill>
              </a:rPr>
              <a:t>Проверка ошибок</a:t>
            </a:r>
            <a:r>
              <a:rPr lang="ru-RU" sz="2400" dirty="0"/>
              <a:t>- можно провести проверку грамматики.</a:t>
            </a:r>
          </a:p>
          <a:p>
            <a:pPr eaLnBrk="1" hangingPunct="1">
              <a:defRPr/>
            </a:pPr>
            <a:r>
              <a:rPr lang="ru-RU" sz="2400" dirty="0">
                <a:solidFill>
                  <a:schemeClr val="tx2"/>
                </a:solidFill>
              </a:rPr>
              <a:t>Сохранение</a:t>
            </a:r>
            <a:r>
              <a:rPr lang="ru-RU" sz="2400" dirty="0"/>
              <a:t> результатов в виде отформатированного или </a:t>
            </a:r>
            <a:r>
              <a:rPr lang="ru-RU" sz="2400" dirty="0" err="1"/>
              <a:t>неотформатированного</a:t>
            </a:r>
            <a:r>
              <a:rPr lang="ru-RU" sz="2400" dirty="0"/>
              <a:t> документа, или прямой передачи  в другое приложение - </a:t>
            </a:r>
            <a:r>
              <a:rPr lang="en-US" sz="2400" dirty="0"/>
              <a:t>WORD</a:t>
            </a:r>
            <a:r>
              <a:rPr lang="ru-RU" sz="2400" dirty="0"/>
              <a:t>, </a:t>
            </a:r>
            <a:r>
              <a:rPr lang="en-US" sz="2400" dirty="0"/>
              <a:t>Excel</a:t>
            </a:r>
            <a:r>
              <a:rPr lang="ru-RU" sz="2400" dirty="0"/>
              <a:t> в буфер обмена </a:t>
            </a:r>
            <a:r>
              <a:rPr lang="en-US" sz="2400" dirty="0"/>
              <a:t>Windows</a:t>
            </a:r>
            <a:r>
              <a:rPr lang="ru-RU" sz="2400" dirty="0"/>
              <a:t>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ru-RU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6302375" cy="1143000"/>
          </a:xfrm>
        </p:spPr>
        <p:txBody>
          <a:bodyPr/>
          <a:lstStyle/>
          <a:p>
            <a:r>
              <a:rPr lang="ru-RU" dirty="0" err="1"/>
              <a:t>OmniPage</a:t>
            </a:r>
            <a:endParaRPr lang="ru-RU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96975"/>
            <a:ext cx="5832475" cy="4957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300" dirty="0"/>
              <a:t>Популярная программа распознавания текста</a:t>
            </a:r>
            <a:r>
              <a:rPr lang="ru-RU" sz="2300" b="1" dirty="0"/>
              <a:t> российской компании ABBYY</a:t>
            </a:r>
          </a:p>
          <a:p>
            <a:pPr>
              <a:lnSpc>
                <a:spcPct val="80000"/>
              </a:lnSpc>
            </a:pPr>
            <a:r>
              <a:rPr lang="ru-RU" sz="2300" dirty="0"/>
              <a:t>Программа отличается высокой скоростью и точностью распознавания. Распознаются более </a:t>
            </a:r>
            <a:r>
              <a:rPr lang="ru-RU" sz="2300" b="1" dirty="0"/>
              <a:t>120</a:t>
            </a:r>
            <a:r>
              <a:rPr lang="ru-RU" sz="2300" dirty="0"/>
              <a:t> языков с различными алфавитами: </a:t>
            </a:r>
            <a:r>
              <a:rPr lang="ru-RU" sz="2300" b="1" dirty="0"/>
              <a:t>латинский, греческий алфавиты, кириллица, китайский, японский и корейский</a:t>
            </a:r>
            <a:r>
              <a:rPr lang="ru-RU" sz="2300" dirty="0"/>
              <a:t> языки. Как и </a:t>
            </a:r>
            <a:r>
              <a:rPr lang="ru-RU" sz="2300" dirty="0" err="1"/>
              <a:t>FineReader</a:t>
            </a:r>
            <a:r>
              <a:rPr lang="ru-RU" sz="2300" dirty="0"/>
              <a:t>, </a:t>
            </a:r>
            <a:r>
              <a:rPr lang="ru-RU" sz="2300" dirty="0" err="1"/>
              <a:t>OmniPage</a:t>
            </a:r>
            <a:r>
              <a:rPr lang="ru-RU" sz="2300" dirty="0"/>
              <a:t> уверенно распознает документы, полученные с помощью цифровых камер с помощью технологии коррекции изображения "3D </a:t>
            </a:r>
            <a:r>
              <a:rPr lang="ru-RU" sz="2300" dirty="0" err="1"/>
              <a:t>Correction</a:t>
            </a:r>
            <a:r>
              <a:rPr lang="ru-RU" sz="2300" dirty="0"/>
              <a:t>". </a:t>
            </a:r>
          </a:p>
          <a:p>
            <a:pPr>
              <a:lnSpc>
                <a:spcPct val="80000"/>
              </a:lnSpc>
            </a:pPr>
            <a:endParaRPr lang="ru-RU" sz="2300" dirty="0"/>
          </a:p>
        </p:txBody>
      </p:sp>
      <p:pic>
        <p:nvPicPr>
          <p:cNvPr id="149509" name="Picture 5"/>
          <p:cNvPicPr>
            <a:picLocks noChangeAspect="1" noChangeArrowheads="1"/>
          </p:cNvPicPr>
          <p:nvPr/>
        </p:nvPicPr>
        <p:blipFill>
          <a:blip r:embed="rId2" cstate="print"/>
          <a:srcRect r="17366"/>
          <a:stretch>
            <a:fillRect/>
          </a:stretch>
        </p:blipFill>
        <p:spPr bwMode="auto">
          <a:xfrm>
            <a:off x="6143636" y="1214422"/>
            <a:ext cx="2500330" cy="345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414" y="214313"/>
            <a:ext cx="7777186" cy="10810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Системы оптического распознавания символов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625475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При coздании электронных библиотек и архивов путем перевода книг и документов в цифровой компьютерный формат, при переходе предприятий от бумажного к электронному документообороту, при необходимости отредактировать полученный по факсу документ используются системы оптического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распознавания символов.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2" name="Picture 2" descr="http://www.griden.ru/IMAGES/a5_passpor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9975" y="5286375"/>
            <a:ext cx="17240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ru-RU" sz="4000" b="1">
                <a:solidFill>
                  <a:srgbClr val="000066"/>
                </a:solidFill>
                <a:latin typeface="Arial" charset="0"/>
              </a:rPr>
              <a:t>Readiris</a:t>
            </a:r>
            <a:br>
              <a:rPr lang="ru-RU" sz="3800" b="1">
                <a:solidFill>
                  <a:srgbClr val="000066"/>
                </a:solidFill>
                <a:latin typeface="Arial" charset="0"/>
              </a:rPr>
            </a:br>
            <a:endParaRPr lang="ru-RU" sz="3800" b="1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58888" y="4800600"/>
            <a:ext cx="6697662" cy="125888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600"/>
              <a:t>      Содержит региональные пакеты для распознавания азиатских языков и языков среднего востока.</a:t>
            </a:r>
          </a:p>
        </p:txBody>
      </p:sp>
      <p:pic>
        <p:nvPicPr>
          <p:cNvPr id="14342" name="Picture 6" descr="readiris-1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480522" y="1052513"/>
            <a:ext cx="6406793" cy="3575050"/>
          </a:xfrm>
          <a:noFill/>
          <a:ln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ru-RU" sz="4000" b="1">
                <a:solidFill>
                  <a:srgbClr val="000066"/>
                </a:solidFill>
                <a:latin typeface="Arial" charset="0"/>
              </a:rPr>
              <a:t>Kirtas Technologies Arabic OCR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2276475"/>
            <a:ext cx="5627687" cy="18288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ru-RU" sz="2600"/>
              <a:t>      Может распознавать арабские и английские символы на одной странице.</a:t>
            </a:r>
          </a:p>
        </p:txBody>
      </p:sp>
      <p:pic>
        <p:nvPicPr>
          <p:cNvPr id="16389" name="Picture 5" descr="bse_suit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62500" y="2016541"/>
            <a:ext cx="3810000" cy="3696456"/>
          </a:xfrm>
          <a:noFill/>
          <a:ln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solidFill>
                  <a:srgbClr val="000066"/>
                </a:solidFill>
                <a:latin typeface="Arial" charset="0"/>
              </a:rPr>
              <a:t>Zonal OCR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5313363"/>
            <a:ext cx="7524750" cy="1544637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ru-RU" sz="2600"/>
              <a:t>      Помогает автоматизировать извлечение данных из компьютерных изображений.</a:t>
            </a:r>
          </a:p>
        </p:txBody>
      </p:sp>
      <p:pic>
        <p:nvPicPr>
          <p:cNvPr id="17414" name="Picture 6" descr="digital_cookbook_standard_edition_3457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838462" y="1341438"/>
            <a:ext cx="5621064" cy="3743325"/>
          </a:xfrm>
          <a:noFill/>
          <a:ln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ru-RU" sz="4000" b="1">
                <a:solidFill>
                  <a:srgbClr val="000066"/>
                </a:solidFill>
                <a:latin typeface="Arial" charset="0"/>
              </a:rPr>
              <a:t>Brainware</a:t>
            </a:r>
            <a:br>
              <a:rPr lang="ru-RU" sz="3800"/>
            </a:br>
            <a:endParaRPr lang="ru-RU" sz="38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4437063"/>
            <a:ext cx="7343775" cy="187325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600"/>
              <a:t>   </a:t>
            </a:r>
            <a:r>
              <a:rPr lang="ru-RU" sz="2600"/>
              <a:t>  Извлечение данных из документов и их обработка — например, счета, извещения, накладные и платёжки</a:t>
            </a:r>
          </a:p>
        </p:txBody>
      </p:sp>
      <p:pic>
        <p:nvPicPr>
          <p:cNvPr id="22539" name="Picture 11" descr="68da1adbe25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631732" y="1052513"/>
            <a:ext cx="4029761" cy="2962275"/>
          </a:xfrm>
          <a:noFill/>
          <a:ln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58" y="428625"/>
            <a:ext cx="8329642" cy="5591175"/>
          </a:xfrm>
        </p:spPr>
        <p:txBody>
          <a:bodyPr>
            <a:normAutofit/>
          </a:bodyPr>
          <a:lstStyle/>
          <a:p>
            <a:pPr marL="0" indent="531813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Существует также системы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On-line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распознавания текста: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Online OCR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ABBYY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FineReader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Online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http://www.onlineocr.ru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,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http://finereader.abbyyonline.com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4"/>
              </a:rPr>
              <a:t>http://www.liveocr.com/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723505" y="5047073"/>
            <a:ext cx="3840395" cy="159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287743" y="2214554"/>
            <a:ext cx="4090832" cy="307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4786314" y="1714488"/>
            <a:ext cx="371477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Подведение итогов урока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 чем состоят различия в технологии распознавания текста при использовании растрового и векторного методов?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чего предназначены программы оптического распознавания документов?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414" y="214313"/>
            <a:ext cx="7777186" cy="10810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Оптическое распознавание символов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401080" cy="5143536"/>
          </a:xfrm>
        </p:spPr>
        <p:txBody>
          <a:bodyPr>
            <a:normAutofit fontScale="92500" lnSpcReduction="10000"/>
          </a:bodyPr>
          <a:lstStyle/>
          <a:p>
            <a:pPr marL="0" indent="625475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b="1" u="sng" dirty="0">
                <a:solidFill>
                  <a:srgbClr val="C00000"/>
                </a:solidFill>
              </a:rPr>
              <a:t>Оптическое распознавание символов</a:t>
            </a:r>
            <a:r>
              <a:rPr lang="ru-RU" u="sng" dirty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(англ. </a:t>
            </a:r>
            <a:r>
              <a:rPr lang="ru-RU" dirty="0" err="1">
                <a:solidFill>
                  <a:srgbClr val="C00000"/>
                </a:solidFill>
              </a:rPr>
              <a:t>optical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character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recognition</a:t>
            </a:r>
            <a:r>
              <a:rPr lang="ru-RU" dirty="0">
                <a:solidFill>
                  <a:srgbClr val="C00000"/>
                </a:solidFill>
              </a:rPr>
              <a:t>, OCR) — механический или электронный перевод изображений рукописного, машинописного или печатного текста в последовательность кодов, использующихся для представления в текстовом редакторе.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625475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625475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С помощью сканера несложно получить изображение страницы текста в графическом файле.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2" descr="http://www.smart-foto.ru/assets/images/raspoznavanie-tekstov/raspoznavanie-tekstov_500x500_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14414" y="3144910"/>
            <a:ext cx="7358113" cy="3139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Прямоугольник 3"/>
          <p:cNvSpPr>
            <a:spLocks noChangeArrowheads="1"/>
          </p:cNvSpPr>
          <p:nvPr/>
        </p:nvSpPr>
        <p:spPr bwMode="auto">
          <a:xfrm>
            <a:off x="285720" y="1071546"/>
            <a:ext cx="885828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Однако для получения документа в формате текстового файла необходимо провести </a:t>
            </a:r>
            <a:r>
              <a:rPr lang="ru-RU" sz="2800" b="1" u="sng" dirty="0">
                <a:latin typeface="Times New Roman" pitchFamily="18" charset="0"/>
                <a:cs typeface="Times New Roman" pitchFamily="18" charset="0"/>
              </a:rPr>
              <a:t>распознавание текста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т. е. преобразовать элементы графического изображения в последовательности текстовых символов.</a:t>
            </a:r>
            <a:endParaRPr lang="ru-RU" sz="2800" b="1" dirty="0">
              <a:latin typeface="Cambria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2" descr="http://www.smart-foto.ru/assets/images/raspoznavanie-tekstov/raspoznavanie-tekstov_500x500_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89072" y="3000372"/>
            <a:ext cx="7770397" cy="36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928670"/>
            <a:ext cx="8715404" cy="428628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Сначала необходимо </a:t>
            </a: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распознать структуру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размещения текста на странице: выделить колонки, таблицы, изображения и т. д. </a:t>
            </a:r>
            <a:endParaRPr lang="ru-RU" sz="26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Далее выделенные текстовые фрагменты графического изображения страницы необходимо </a:t>
            </a: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преобразовать в текст.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ttp://www.thl.narod.ru/tehnologia/skaner/skaner.files/glava7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3786190"/>
            <a:ext cx="5267773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71538" y="285728"/>
            <a:ext cx="7615262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Хорошее качество текста</a:t>
            </a:r>
            <a:br>
              <a:rPr lang="ru-RU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Растровый метод распознавания текста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313" y="1447800"/>
            <a:ext cx="8472487" cy="2624142"/>
          </a:xfrm>
        </p:spPr>
        <p:txBody>
          <a:bodyPr>
            <a:normAutofit fontScale="85000" lnSpcReduction="10000"/>
          </a:bodyPr>
          <a:lstStyle/>
          <a:p>
            <a:pPr marL="0" indent="531813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/>
              <a:t>Если исходный документ имеет типографское качество (достаточно крупный шрифт, отсутствие плохо напечатанных  символов или исправлений), то задача распознавания решается методом сравнения с растровым шаблоном.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71538" y="285728"/>
            <a:ext cx="7615262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Хорошее качество текста</a:t>
            </a:r>
            <a:br>
              <a:rPr lang="ru-RU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Растровый метод распознавания текста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313" y="1447800"/>
            <a:ext cx="8472487" cy="483872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Сначала растровое изображение страницы разделяется на изображения отдельных символов. </a:t>
            </a:r>
          </a:p>
          <a:p>
            <a:pPr marL="274320" indent="-27432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Затем каждый из них последовательно накладывается на шаблоны символов, имеющихся в памяти системы, и выбирается шаблон с наименьшим количеством точек, отличных от входного изображения.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5786454"/>
            <a:ext cx="29527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142875"/>
            <a:ext cx="77724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Плохое качество текста</a:t>
            </a:r>
            <a:br>
              <a:rPr lang="ru-RU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Структурный метод распознавания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179388" y="785794"/>
            <a:ext cx="8964612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 распознавании документов с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низким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качеством печати (машинописный текст, факс и т.д.) используется </a:t>
            </a: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метод распознавания структурных элементов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(отрезков, колец, дуг и др.) символов. В искаженном символьном изображении выделяются характерные детали и сравниваются со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структурными шаблонами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символов.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ru-RU" sz="2400" kern="0" dirty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ru-RU" sz="2400" dirty="0">
                <a:latin typeface="+mn-lt"/>
                <a:cs typeface="Times New Roman" pitchFamily="18" charset="0"/>
              </a:rPr>
              <a:t>Любой символ можно описать через набор параметров, определяющих взаимное расположение eгo элементов. Например, буква «Н» и буква «И» состоят из трех отрезков, два из которых расположены параллельно друг другу, а третий соединяет эти отрезки. Различие между буквами в величине улов, которые составляет третий отрезок с двумя другими.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11392" y="3357562"/>
            <a:ext cx="1991028" cy="83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Бланки-ЕГЭ-2005-рег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714348" y="1357438"/>
            <a:ext cx="3095625" cy="2688944"/>
          </a:xfrm>
          <a:noFill/>
        </p:spPr>
      </p:pic>
      <p:sp>
        <p:nvSpPr>
          <p:cNvPr id="1229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79388" y="4071942"/>
            <a:ext cx="8964612" cy="257176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200" b="1" i="1" dirty="0">
                <a:solidFill>
                  <a:schemeClr val="tx2"/>
                </a:solidFill>
              </a:rPr>
              <a:t>Бланком</a:t>
            </a:r>
            <a:r>
              <a:rPr lang="ru-RU" sz="2200" dirty="0"/>
              <a:t> называется стандартный лист бумаги, на котором размещается постоянная информация и отведено место для переменной.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200" dirty="0"/>
              <a:t> Сложность состоит в том, что необходимо распознать написанные от руки символы, довольно сильно различающиеся у разных людей.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200" dirty="0"/>
              <a:t>Кроме того система  должна определить, к какому полю относится распознаваемый текст.</a:t>
            </a:r>
          </a:p>
        </p:txBody>
      </p:sp>
      <p:pic>
        <p:nvPicPr>
          <p:cNvPr id="12293" name="Picture 5" descr="Бланки-ЕГЭ-2005-ответов-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03925" y="1428736"/>
            <a:ext cx="3017726" cy="261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3779838" y="2133600"/>
            <a:ext cx="17287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FineReader </a:t>
            </a:r>
            <a:r>
              <a:rPr lang="en-US" b="1"/>
              <a:t>Forms</a:t>
            </a:r>
            <a:r>
              <a:rPr lang="ru-RU"/>
              <a:t> 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1285878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Системы оптического распознавания форм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76TGp_report_light">
  <a:themeElements>
    <a:clrScheme name="576TGp_report_light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576TGp_report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6TGp_report_light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6TGp_report_light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6TGp_report_light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279</TotalTime>
  <Words>1033</Words>
  <Application>Microsoft Office PowerPoint</Application>
  <PresentationFormat>Экран (4:3)</PresentationFormat>
  <Paragraphs>78</Paragraphs>
  <Slides>25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Cambria</vt:lpstr>
      <vt:lpstr>Times New Roman</vt:lpstr>
      <vt:lpstr>Wingdings</vt:lpstr>
      <vt:lpstr>Wingdings 2</vt:lpstr>
      <vt:lpstr>576TGp_report_light</vt:lpstr>
      <vt:lpstr>Пакет</vt:lpstr>
      <vt:lpstr>Системы оптического распознавания документов</vt:lpstr>
      <vt:lpstr>Системы оптического распознавания символов</vt:lpstr>
      <vt:lpstr>Оптическое распознавание символов</vt:lpstr>
      <vt:lpstr>Презентация PowerPoint</vt:lpstr>
      <vt:lpstr>Презентация PowerPoint</vt:lpstr>
      <vt:lpstr>Хорошее качество текста Растровый метод распознавания текста</vt:lpstr>
      <vt:lpstr>Хорошее качество текста Растровый метод распознавания текста</vt:lpstr>
      <vt:lpstr>Плохое качество текста Структурный метод распознавания</vt:lpstr>
      <vt:lpstr>Системы оптического распознавания форм </vt:lpstr>
      <vt:lpstr>Системы оптического распознавания форм </vt:lpstr>
      <vt:lpstr>Презентация PowerPoint</vt:lpstr>
      <vt:lpstr>Презентация PowerPoint</vt:lpstr>
      <vt:lpstr>Презентация PowerPoint</vt:lpstr>
      <vt:lpstr>Презентация PowerPoint</vt:lpstr>
      <vt:lpstr>OCR CUNEIFORM  </vt:lpstr>
      <vt:lpstr>ABBYY FineReader </vt:lpstr>
      <vt:lpstr>Окно программы FineReader</vt:lpstr>
      <vt:lpstr>Процесс обработки FineReader</vt:lpstr>
      <vt:lpstr>OmniPage</vt:lpstr>
      <vt:lpstr>Readiris </vt:lpstr>
      <vt:lpstr>Kirtas Technologies Arabic OCR</vt:lpstr>
      <vt:lpstr>Zonal OCR</vt:lpstr>
      <vt:lpstr>Brainware </vt:lpstr>
      <vt:lpstr>Презентация PowerPoint</vt:lpstr>
      <vt:lpstr>Подведение итогов урока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Мама</dc:creator>
  <cp:lastModifiedBy>Преподаватель</cp:lastModifiedBy>
  <cp:revision>44</cp:revision>
  <dcterms:created xsi:type="dcterms:W3CDTF">2010-03-03T14:02:47Z</dcterms:created>
  <dcterms:modified xsi:type="dcterms:W3CDTF">2024-01-31T09:24:10Z</dcterms:modified>
</cp:coreProperties>
</file>