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2" r:id="rId7"/>
    <p:sldId id="260" r:id="rId8"/>
    <p:sldId id="263" r:id="rId9"/>
    <p:sldId id="264" r:id="rId10"/>
    <p:sldId id="266" r:id="rId11"/>
    <p:sldId id="265"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6EF55-2622-4C36-E951-1CF3E3C1DD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CAC68F-8EB5-CEE7-570E-229DB50B3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7ED614D-111B-5BC7-B5CB-8265B787C871}"/>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8E47493A-2FAC-64A5-F980-6E96642BA3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61713E-CDD6-363B-D848-3CA0282BAB66}"/>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386958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6729B-E1E4-A64D-9826-DF8B7516DB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7B1780-CF77-4F6C-1726-466005EA0D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B9C42E-F7D5-B9E4-B776-5D650887DD3F}"/>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E56C47B4-A363-44B6-EBC2-4D67943758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2C7A81-2B38-2054-E45D-FBCC06C46758}"/>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170790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1658FC-5E17-F49A-D8E4-2E9A28F9CA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EDC8CC-9C6E-0EDF-FD19-D907C94E83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96DA5-BDE6-00A1-1F18-5CC7E0D024B8}"/>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EC9EA8A9-D51B-C857-17FD-50BFF3B182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613723-D885-0EF3-2405-5DE00C38E4C4}"/>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219720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34BAB-7B4E-DDAA-7A99-71E7EC2A29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EA0AE7-424A-A6CE-308A-FD5192B6CE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3AA6C0-3D3C-6E9A-F562-78AF043DEFFE}"/>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1501109B-4AF0-2FC4-2148-C85CC0F3D8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A080-F1BD-4D4D-6C1B-80783BCF3916}"/>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311983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8FD6B-B546-4A5F-0B14-9DFD753CF4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90A751-B338-7295-61BD-EAEA8B5CF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EEEB8A-9C3A-3112-41DD-6CC13912DD46}"/>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59F1D654-B635-CDCD-DB54-5F8733A9B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4D1AD5-5D50-E987-9FC4-F381EB27D0F4}"/>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73675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E1EC2-1D71-8B8F-DBB3-45EDDEBDAC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7DED7D-CD2C-C67F-D6BF-7261A89D6B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60F7C9-4340-354B-2561-31E13384A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5508D6-6E7B-DECC-DDEC-F76A5385035B}"/>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6" name="页脚占位符 5">
            <a:extLst>
              <a:ext uri="{FF2B5EF4-FFF2-40B4-BE49-F238E27FC236}">
                <a16:creationId xmlns:a16="http://schemas.microsoft.com/office/drawing/2014/main" id="{206B757E-F5A6-C680-D82C-9A192D7D65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8FF9C0-F6AC-96CB-7C82-0DDD6E1CA915}"/>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150074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3857B-4D9D-C057-B377-0EBC421E12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6F1F11-684F-3C72-14DF-E4F7BF05C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1CB1EE-5553-8C8E-3460-81AE43E3ECC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C28F23-EABA-B4DA-E2E0-7A8B35C96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60A2237-DF36-0BC3-5A15-E012DB6EDDD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FE7CDDB-A54A-30C6-61B9-2F79DA93A078}"/>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8" name="页脚占位符 7">
            <a:extLst>
              <a:ext uri="{FF2B5EF4-FFF2-40B4-BE49-F238E27FC236}">
                <a16:creationId xmlns:a16="http://schemas.microsoft.com/office/drawing/2014/main" id="{ED61258C-FBB5-EEAD-3265-41E140387F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B5DBD5-F7C1-233E-FC47-F4CD4AAAA4BE}"/>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126319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AB9A4-FF01-16A6-CA89-06D76EA8DE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A72236-86AF-D8D4-335D-FD67598B5C91}"/>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4" name="页脚占位符 3">
            <a:extLst>
              <a:ext uri="{FF2B5EF4-FFF2-40B4-BE49-F238E27FC236}">
                <a16:creationId xmlns:a16="http://schemas.microsoft.com/office/drawing/2014/main" id="{32904615-7094-41E5-BF3A-8DD025BE8A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A033D4-8D85-5136-DF2C-01736871F3A9}"/>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404116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3B8A60-44BA-C1DD-FC1C-E7533A48F074}"/>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3" name="页脚占位符 2">
            <a:extLst>
              <a:ext uri="{FF2B5EF4-FFF2-40B4-BE49-F238E27FC236}">
                <a16:creationId xmlns:a16="http://schemas.microsoft.com/office/drawing/2014/main" id="{F483F5C1-5708-DA0E-0E6F-2938EDABB4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22C00A-D002-3A6C-FD1C-35C64C6BC57E}"/>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1359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D568F-9347-DC7E-7FE0-A11CC2F9A2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2FC5C1-FB65-86AD-329A-20A7634A4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EE819A-3B97-5B48-D438-D991D30F4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8B1B6F-137C-FA50-71C7-42FEE95216B4}"/>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6" name="页脚占位符 5">
            <a:extLst>
              <a:ext uri="{FF2B5EF4-FFF2-40B4-BE49-F238E27FC236}">
                <a16:creationId xmlns:a16="http://schemas.microsoft.com/office/drawing/2014/main" id="{B98AB965-54F6-F4C4-B13C-667FBF33E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54FC6C-2AC6-4FE7-ED24-6E2707D9A16E}"/>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189199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2C3F5-36B3-5F23-2470-F3370C6FC0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0EB288-1E56-83D2-9CD4-AD9A34C98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F30976-A5E4-F80A-9A96-7A44B8DA0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81CB0E-0F79-4505-4F31-34B78998AD1F}"/>
              </a:ext>
            </a:extLst>
          </p:cNvPr>
          <p:cNvSpPr>
            <a:spLocks noGrp="1"/>
          </p:cNvSpPr>
          <p:nvPr>
            <p:ph type="dt" sz="half" idx="10"/>
          </p:nvPr>
        </p:nvSpPr>
        <p:spPr/>
        <p:txBody>
          <a:bodyPr/>
          <a:lstStyle/>
          <a:p>
            <a:fld id="{67C33435-ABDA-4727-B47A-7EFC61EC2171}" type="datetimeFigureOut">
              <a:rPr lang="zh-CN" altLang="en-US" smtClean="0"/>
              <a:t>2022-11-22</a:t>
            </a:fld>
            <a:endParaRPr lang="zh-CN" altLang="en-US"/>
          </a:p>
        </p:txBody>
      </p:sp>
      <p:sp>
        <p:nvSpPr>
          <p:cNvPr id="6" name="页脚占位符 5">
            <a:extLst>
              <a:ext uri="{FF2B5EF4-FFF2-40B4-BE49-F238E27FC236}">
                <a16:creationId xmlns:a16="http://schemas.microsoft.com/office/drawing/2014/main" id="{D7BD6C6B-554F-9AAE-8484-1CEEE85F8E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C122D3-931E-71AD-D449-6DACAA36A5BD}"/>
              </a:ext>
            </a:extLst>
          </p:cNvPr>
          <p:cNvSpPr>
            <a:spLocks noGrp="1"/>
          </p:cNvSpPr>
          <p:nvPr>
            <p:ph type="sldNum" sz="quarter" idx="12"/>
          </p:nvPr>
        </p:nvSpPr>
        <p:spPr/>
        <p:txBody>
          <a:body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206488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7FD2BA-5B72-E3C8-6194-C6FAFD942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1169AC-88A7-6CF8-EE81-43302061D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144675-40CB-63CF-908C-45117181B8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33435-ABDA-4727-B47A-7EFC61EC2171}" type="datetimeFigureOut">
              <a:rPr lang="zh-CN" altLang="en-US" smtClean="0"/>
              <a:t>2022-11-22</a:t>
            </a:fld>
            <a:endParaRPr lang="zh-CN" altLang="en-US"/>
          </a:p>
        </p:txBody>
      </p:sp>
      <p:sp>
        <p:nvSpPr>
          <p:cNvPr id="5" name="页脚占位符 4">
            <a:extLst>
              <a:ext uri="{FF2B5EF4-FFF2-40B4-BE49-F238E27FC236}">
                <a16:creationId xmlns:a16="http://schemas.microsoft.com/office/drawing/2014/main" id="{86347F5A-B2ED-06FD-9744-87E2AC529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13CC52-DFA2-F8BB-7607-79974AD5CD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5F276-50FD-4A0A-910C-8F6197F0DA0D}" type="slidenum">
              <a:rPr lang="zh-CN" altLang="en-US" smtClean="0"/>
              <a:t>‹#›</a:t>
            </a:fld>
            <a:endParaRPr lang="zh-CN" altLang="en-US"/>
          </a:p>
        </p:txBody>
      </p:sp>
    </p:spTree>
    <p:extLst>
      <p:ext uri="{BB962C8B-B14F-4D97-AF65-F5344CB8AC3E}">
        <p14:creationId xmlns:p14="http://schemas.microsoft.com/office/powerpoint/2010/main" val="220299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13B94-96E9-C756-7B13-073FE6DE5674}"/>
              </a:ext>
            </a:extLst>
          </p:cNvPr>
          <p:cNvSpPr>
            <a:spLocks noGrp="1"/>
          </p:cNvSpPr>
          <p:nvPr>
            <p:ph type="ctrTitle"/>
          </p:nvPr>
        </p:nvSpPr>
        <p:spPr>
          <a:xfrm>
            <a:off x="1524000" y="1146174"/>
            <a:ext cx="9144000" cy="3000375"/>
          </a:xfrm>
        </p:spPr>
        <p:txBody>
          <a:bodyPr>
            <a:normAutofit fontScale="9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3600">
                <a:latin typeface="+mn-ea"/>
                <a:ea typeface="+mn-ea"/>
              </a:rPr>
              <a:t>Estimating Noise Transition Matrix with </a:t>
            </a:r>
            <a:br>
              <a:rPr lang="en-US" altLang="zh-CN" sz="3600">
                <a:latin typeface="+mn-ea"/>
                <a:ea typeface="+mn-ea"/>
              </a:rPr>
            </a:br>
            <a:r>
              <a:rPr lang="en-US" altLang="zh-CN" sz="3600">
                <a:latin typeface="+mn-ea"/>
                <a:ea typeface="+mn-ea"/>
              </a:rPr>
              <a:t>Label Correlations for Noisy Multi-Label Learning</a:t>
            </a:r>
            <a:br>
              <a:rPr lang="en-US" altLang="zh-CN" sz="3600"/>
            </a:br>
            <a:br>
              <a:rPr lang="en-US" altLang="zh-CN" sz="3600"/>
            </a:br>
            <a:r>
              <a:rPr kumimoji="0" lang="zh-CN" altLang="en-US" sz="36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基于标签相关性的噪声转移矩阵评估学习</a:t>
            </a:r>
            <a:br>
              <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br>
            <a:endParaRPr lang="zh-CN" altLang="en-US" sz="3600"/>
          </a:p>
        </p:txBody>
      </p:sp>
      <p:sp>
        <p:nvSpPr>
          <p:cNvPr id="3" name="副标题 2">
            <a:extLst>
              <a:ext uri="{FF2B5EF4-FFF2-40B4-BE49-F238E27FC236}">
                <a16:creationId xmlns:a16="http://schemas.microsoft.com/office/drawing/2014/main" id="{39CA2A0A-A101-9FD6-37C7-B203ED5CB4BD}"/>
              </a:ext>
            </a:extLst>
          </p:cNvPr>
          <p:cNvSpPr>
            <a:spLocks noGrp="1"/>
          </p:cNvSpPr>
          <p:nvPr>
            <p:ph type="subTitle" idx="1"/>
          </p:nvPr>
        </p:nvSpPr>
        <p:spPr>
          <a:xfrm>
            <a:off x="1524000" y="4211638"/>
            <a:ext cx="9144000" cy="684212"/>
          </a:xfrm>
        </p:spPr>
        <p:txBody>
          <a:bodyPr>
            <a:normAutofit/>
          </a:bodyPr>
          <a:lstStyle/>
          <a:p>
            <a:r>
              <a:rPr lang="zh-CN" altLang="en-US" sz="2800"/>
              <a:t>主讲人：袁荣</a:t>
            </a:r>
          </a:p>
        </p:txBody>
      </p:sp>
    </p:spTree>
    <p:extLst>
      <p:ext uri="{BB962C8B-B14F-4D97-AF65-F5344CB8AC3E}">
        <p14:creationId xmlns:p14="http://schemas.microsoft.com/office/powerpoint/2010/main" val="285083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DD4F062-05FC-2CE2-BC88-39AF1DF50708}"/>
              </a:ext>
            </a:extLst>
          </p:cNvPr>
          <p:cNvPicPr>
            <a:picLocks noChangeAspect="1"/>
          </p:cNvPicPr>
          <p:nvPr/>
        </p:nvPicPr>
        <p:blipFill>
          <a:blip r:embed="rId2"/>
          <a:stretch>
            <a:fillRect/>
          </a:stretch>
        </p:blipFill>
        <p:spPr>
          <a:xfrm>
            <a:off x="1114425" y="344175"/>
            <a:ext cx="9963149" cy="6169649"/>
          </a:xfrm>
          <a:prstGeom prst="rect">
            <a:avLst/>
          </a:prstGeom>
        </p:spPr>
      </p:pic>
    </p:spTree>
    <p:extLst>
      <p:ext uri="{BB962C8B-B14F-4D97-AF65-F5344CB8AC3E}">
        <p14:creationId xmlns:p14="http://schemas.microsoft.com/office/powerpoint/2010/main" val="191155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ABED0D8-8DCE-8930-76E5-F8F8AADA9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960" y="384048"/>
            <a:ext cx="9022080" cy="6089904"/>
          </a:xfrm>
          <a:prstGeom prst="rect">
            <a:avLst/>
          </a:prstGeom>
        </p:spPr>
      </p:pic>
    </p:spTree>
    <p:extLst>
      <p:ext uri="{BB962C8B-B14F-4D97-AF65-F5344CB8AC3E}">
        <p14:creationId xmlns:p14="http://schemas.microsoft.com/office/powerpoint/2010/main" val="394382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B862-F7B3-5D52-990E-B5744AF155EA}"/>
              </a:ext>
            </a:extLst>
          </p:cNvPr>
          <p:cNvSpPr>
            <a:spLocks noGrp="1"/>
          </p:cNvSpPr>
          <p:nvPr>
            <p:ph type="title"/>
          </p:nvPr>
        </p:nvSpPr>
        <p:spPr/>
        <p:txBody>
          <a:bodyPr/>
          <a:lstStyle/>
          <a:p>
            <a:r>
              <a:rPr lang="zh-CN" altLang="en-US"/>
              <a:t>实验（</a:t>
            </a:r>
            <a:r>
              <a:rPr lang="en-US" altLang="zh-CN"/>
              <a:t>Section 4</a:t>
            </a:r>
            <a:r>
              <a:rPr lang="zh-CN" altLang="en-US"/>
              <a:t>）</a:t>
            </a:r>
          </a:p>
        </p:txBody>
      </p:sp>
      <p:sp>
        <p:nvSpPr>
          <p:cNvPr id="3" name="内容占位符 2">
            <a:extLst>
              <a:ext uri="{FF2B5EF4-FFF2-40B4-BE49-F238E27FC236}">
                <a16:creationId xmlns:a16="http://schemas.microsoft.com/office/drawing/2014/main" id="{D554AC5E-73EB-3118-C020-A8BB60F9E61D}"/>
              </a:ext>
            </a:extLst>
          </p:cNvPr>
          <p:cNvSpPr>
            <a:spLocks noGrp="1"/>
          </p:cNvSpPr>
          <p:nvPr>
            <p:ph idx="1"/>
          </p:nvPr>
        </p:nvSpPr>
        <p:spPr/>
        <p:txBody>
          <a:bodyPr/>
          <a:lstStyle/>
          <a:p>
            <a:r>
              <a:rPr lang="en-US" altLang="zh-CN"/>
              <a:t>Comparison for estimating transition matrices</a:t>
            </a:r>
          </a:p>
          <a:p>
            <a:endParaRPr lang="zh-CN" altLang="en-US"/>
          </a:p>
        </p:txBody>
      </p:sp>
      <p:pic>
        <p:nvPicPr>
          <p:cNvPr id="5" name="图片 4">
            <a:extLst>
              <a:ext uri="{FF2B5EF4-FFF2-40B4-BE49-F238E27FC236}">
                <a16:creationId xmlns:a16="http://schemas.microsoft.com/office/drawing/2014/main" id="{45BA6071-5CE3-39DD-0CE2-6E6D7EDEBFD7}"/>
              </a:ext>
            </a:extLst>
          </p:cNvPr>
          <p:cNvPicPr>
            <a:picLocks noChangeAspect="1"/>
          </p:cNvPicPr>
          <p:nvPr/>
        </p:nvPicPr>
        <p:blipFill>
          <a:blip r:embed="rId2"/>
          <a:stretch>
            <a:fillRect/>
          </a:stretch>
        </p:blipFill>
        <p:spPr>
          <a:xfrm>
            <a:off x="1334090" y="2191653"/>
            <a:ext cx="9523819" cy="2474693"/>
          </a:xfrm>
          <a:prstGeom prst="rect">
            <a:avLst/>
          </a:prstGeom>
        </p:spPr>
      </p:pic>
      <p:sp>
        <p:nvSpPr>
          <p:cNvPr id="7" name="文本框 6">
            <a:extLst>
              <a:ext uri="{FF2B5EF4-FFF2-40B4-BE49-F238E27FC236}">
                <a16:creationId xmlns:a16="http://schemas.microsoft.com/office/drawing/2014/main" id="{A82A9DB7-01EB-EDE0-CED8-4F12AF3D1E33}"/>
              </a:ext>
            </a:extLst>
          </p:cNvPr>
          <p:cNvSpPr txBox="1"/>
          <p:nvPr/>
        </p:nvSpPr>
        <p:spPr>
          <a:xfrm>
            <a:off x="1114424" y="4801283"/>
            <a:ext cx="10239376" cy="1323439"/>
          </a:xfrm>
          <a:prstGeom prst="rect">
            <a:avLst/>
          </a:prstGeom>
          <a:noFill/>
        </p:spPr>
        <p:txBody>
          <a:bodyPr wrap="square">
            <a:spAutoFit/>
          </a:bodyPr>
          <a:lstStyle/>
          <a:p>
            <a:r>
              <a:rPr lang="en-US" altLang="zh-CN" sz="2000"/>
              <a:t>Besides, to study the ablation of sampling bias, we also run our method with </a:t>
            </a:r>
            <a:r>
              <a:rPr lang="en-US" altLang="zh-CN" sz="2000" b="1"/>
              <a:t>an unbias sample selection</a:t>
            </a:r>
            <a:r>
              <a:rPr lang="en-US" altLang="zh-CN" sz="2000"/>
              <a:t>, named </a:t>
            </a:r>
            <a:r>
              <a:rPr lang="en-US" altLang="zh-CN" sz="2000" b="1"/>
              <a:t>"our estimator gold". </a:t>
            </a:r>
            <a:r>
              <a:rPr lang="en-US" altLang="zh-CN" sz="2000"/>
              <a:t>We can see that sample bias is the main factor that contributes to the error for our estimator, but the little error gap between our estimator and our estimator gold shows it will not lead to large estimation error.</a:t>
            </a:r>
            <a:endParaRPr lang="zh-CN" altLang="en-US" sz="2000"/>
          </a:p>
        </p:txBody>
      </p:sp>
    </p:spTree>
    <p:extLst>
      <p:ext uri="{BB962C8B-B14F-4D97-AF65-F5344CB8AC3E}">
        <p14:creationId xmlns:p14="http://schemas.microsoft.com/office/powerpoint/2010/main" val="94971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159DA0-8DD9-D174-382A-7ED67BF36C39}"/>
              </a:ext>
            </a:extLst>
          </p:cNvPr>
          <p:cNvSpPr>
            <a:spLocks noGrp="1"/>
          </p:cNvSpPr>
          <p:nvPr>
            <p:ph idx="1"/>
          </p:nvPr>
        </p:nvSpPr>
        <p:spPr>
          <a:xfrm>
            <a:off x="838200" y="419100"/>
            <a:ext cx="10515600" cy="5757863"/>
          </a:xfrm>
        </p:spPr>
        <p:txBody>
          <a:bodyPr/>
          <a:lstStyle/>
          <a:p>
            <a:r>
              <a:rPr lang="en-US" altLang="zh-CN"/>
              <a:t>Comparison for classification performance </a:t>
            </a:r>
            <a:endParaRPr lang="zh-CN" altLang="en-US"/>
          </a:p>
        </p:txBody>
      </p:sp>
      <p:pic>
        <p:nvPicPr>
          <p:cNvPr id="5" name="图片 4">
            <a:extLst>
              <a:ext uri="{FF2B5EF4-FFF2-40B4-BE49-F238E27FC236}">
                <a16:creationId xmlns:a16="http://schemas.microsoft.com/office/drawing/2014/main" id="{95B1D9E0-E84A-F121-96E2-0FCFA06B567E}"/>
              </a:ext>
            </a:extLst>
          </p:cNvPr>
          <p:cNvPicPr>
            <a:picLocks noChangeAspect="1"/>
          </p:cNvPicPr>
          <p:nvPr/>
        </p:nvPicPr>
        <p:blipFill>
          <a:blip r:embed="rId2"/>
          <a:stretch>
            <a:fillRect/>
          </a:stretch>
        </p:blipFill>
        <p:spPr>
          <a:xfrm>
            <a:off x="728389" y="950567"/>
            <a:ext cx="10735221" cy="773458"/>
          </a:xfrm>
          <a:prstGeom prst="rect">
            <a:avLst/>
          </a:prstGeom>
        </p:spPr>
      </p:pic>
      <p:pic>
        <p:nvPicPr>
          <p:cNvPr id="7" name="图片 6">
            <a:extLst>
              <a:ext uri="{FF2B5EF4-FFF2-40B4-BE49-F238E27FC236}">
                <a16:creationId xmlns:a16="http://schemas.microsoft.com/office/drawing/2014/main" id="{5400549D-40E1-27F3-BED4-B7B3749CDF86}"/>
              </a:ext>
            </a:extLst>
          </p:cNvPr>
          <p:cNvPicPr>
            <a:picLocks noChangeAspect="1"/>
          </p:cNvPicPr>
          <p:nvPr/>
        </p:nvPicPr>
        <p:blipFill>
          <a:blip r:embed="rId3"/>
          <a:stretch>
            <a:fillRect/>
          </a:stretch>
        </p:blipFill>
        <p:spPr>
          <a:xfrm>
            <a:off x="728388" y="1724025"/>
            <a:ext cx="10735221" cy="3600114"/>
          </a:xfrm>
          <a:prstGeom prst="rect">
            <a:avLst/>
          </a:prstGeom>
        </p:spPr>
      </p:pic>
      <p:pic>
        <p:nvPicPr>
          <p:cNvPr id="9" name="图片 8">
            <a:extLst>
              <a:ext uri="{FF2B5EF4-FFF2-40B4-BE49-F238E27FC236}">
                <a16:creationId xmlns:a16="http://schemas.microsoft.com/office/drawing/2014/main" id="{A9B4099D-5821-D19C-C912-7ACAABD63512}"/>
              </a:ext>
            </a:extLst>
          </p:cNvPr>
          <p:cNvPicPr>
            <a:picLocks noChangeAspect="1"/>
          </p:cNvPicPr>
          <p:nvPr/>
        </p:nvPicPr>
        <p:blipFill>
          <a:blip r:embed="rId4"/>
          <a:stretch>
            <a:fillRect/>
          </a:stretch>
        </p:blipFill>
        <p:spPr>
          <a:xfrm>
            <a:off x="728387" y="5324139"/>
            <a:ext cx="10735221" cy="1009986"/>
          </a:xfrm>
          <a:prstGeom prst="rect">
            <a:avLst/>
          </a:prstGeom>
        </p:spPr>
      </p:pic>
    </p:spTree>
    <p:extLst>
      <p:ext uri="{BB962C8B-B14F-4D97-AF65-F5344CB8AC3E}">
        <p14:creationId xmlns:p14="http://schemas.microsoft.com/office/powerpoint/2010/main" val="75683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69A8841-0CFB-0670-9D4B-EC4EC48D792B}"/>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a:t>存在的疑问</a:t>
            </a:r>
          </a:p>
        </p:txBody>
      </p:sp>
    </p:spTree>
    <p:extLst>
      <p:ext uri="{BB962C8B-B14F-4D97-AF65-F5344CB8AC3E}">
        <p14:creationId xmlns:p14="http://schemas.microsoft.com/office/powerpoint/2010/main" val="80020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498328-6C80-E3E5-7B0B-C1A199708BF0}"/>
              </a:ext>
            </a:extLst>
          </p:cNvPr>
          <p:cNvSpPr>
            <a:spLocks noGrp="1"/>
          </p:cNvSpPr>
          <p:nvPr>
            <p:ph idx="1"/>
          </p:nvPr>
        </p:nvSpPr>
        <p:spPr>
          <a:xfrm>
            <a:off x="838200" y="352425"/>
            <a:ext cx="10515600" cy="5824538"/>
          </a:xfrm>
        </p:spPr>
        <p:txBody>
          <a:bodyPr/>
          <a:lstStyle/>
          <a:p>
            <a:endParaRPr lang="en-US" altLang="zh-CN" sz="4000"/>
          </a:p>
          <a:p>
            <a:pPr marL="0" indent="0">
              <a:buNone/>
            </a:pPr>
            <a:endParaRPr lang="en-US" altLang="zh-CN" sz="4000"/>
          </a:p>
          <a:p>
            <a:r>
              <a:rPr lang="en-US" altLang="zh-CN" sz="4000"/>
              <a:t>Class posterior </a:t>
            </a:r>
            <a:r>
              <a:rPr lang="zh-CN" altLang="en-US" sz="4000"/>
              <a:t>具体该怎么理解？</a:t>
            </a:r>
            <a:endParaRPr lang="en-US" altLang="zh-CN" sz="4000"/>
          </a:p>
          <a:p>
            <a:endParaRPr lang="en-US" altLang="zh-CN" sz="4000"/>
          </a:p>
          <a:p>
            <a:r>
              <a:rPr lang="en-US" altLang="zh-CN" sz="4000"/>
              <a:t> Ablation studies </a:t>
            </a:r>
            <a:r>
              <a:rPr lang="zh-CN" altLang="en-US" sz="4000"/>
              <a:t>是关于哪个方面的研究？</a:t>
            </a:r>
            <a:endParaRPr lang="en-US" altLang="zh-CN" sz="4000"/>
          </a:p>
          <a:p>
            <a:endParaRPr lang="en-US" altLang="zh-CN" sz="4000"/>
          </a:p>
          <a:p>
            <a:r>
              <a:rPr lang="en-US" altLang="zh-CN" sz="4000"/>
              <a:t>Identifiability of transition matrix</a:t>
            </a:r>
            <a:r>
              <a:rPr lang="zh-CN" altLang="en-US" sz="4000"/>
              <a:t> 转移矩阵的识别度主要是着眼于类与类之间是否独立吗？</a:t>
            </a:r>
          </a:p>
          <a:p>
            <a:endParaRPr lang="en-US" altLang="zh-CN" sz="4000"/>
          </a:p>
          <a:p>
            <a:pPr marL="0" indent="0">
              <a:buNone/>
            </a:pPr>
            <a:endParaRPr lang="en-US" altLang="zh-CN"/>
          </a:p>
          <a:p>
            <a:endParaRPr lang="en-US" altLang="zh-CN"/>
          </a:p>
          <a:p>
            <a:endParaRPr lang="zh-CN" altLang="en-US"/>
          </a:p>
        </p:txBody>
      </p:sp>
    </p:spTree>
    <p:extLst>
      <p:ext uri="{BB962C8B-B14F-4D97-AF65-F5344CB8AC3E}">
        <p14:creationId xmlns:p14="http://schemas.microsoft.com/office/powerpoint/2010/main" val="9051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DDE133-EE0D-88F2-0AE0-8ED43541A3FE}"/>
              </a:ext>
            </a:extLst>
          </p:cNvPr>
          <p:cNvPicPr>
            <a:picLocks noChangeAspect="1"/>
          </p:cNvPicPr>
          <p:nvPr/>
        </p:nvPicPr>
        <p:blipFill>
          <a:blip r:embed="rId2"/>
          <a:stretch>
            <a:fillRect/>
          </a:stretch>
        </p:blipFill>
        <p:spPr>
          <a:xfrm>
            <a:off x="241973" y="2266910"/>
            <a:ext cx="11708054" cy="2324179"/>
          </a:xfrm>
          <a:prstGeom prst="rect">
            <a:avLst/>
          </a:prstGeom>
        </p:spPr>
      </p:pic>
    </p:spTree>
    <p:extLst>
      <p:ext uri="{BB962C8B-B14F-4D97-AF65-F5344CB8AC3E}">
        <p14:creationId xmlns:p14="http://schemas.microsoft.com/office/powerpoint/2010/main" val="12979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084110F-3950-12E5-2E00-1E129180842C}"/>
              </a:ext>
            </a:extLst>
          </p:cNvPr>
          <p:cNvPicPr>
            <a:picLocks noChangeAspect="1"/>
          </p:cNvPicPr>
          <p:nvPr/>
        </p:nvPicPr>
        <p:blipFill>
          <a:blip r:embed="rId2"/>
          <a:stretch>
            <a:fillRect/>
          </a:stretch>
        </p:blipFill>
        <p:spPr>
          <a:xfrm>
            <a:off x="-69128" y="2898666"/>
            <a:ext cx="12330255" cy="1060667"/>
          </a:xfrm>
          <a:prstGeom prst="rect">
            <a:avLst/>
          </a:prstGeom>
        </p:spPr>
      </p:pic>
    </p:spTree>
    <p:extLst>
      <p:ext uri="{BB962C8B-B14F-4D97-AF65-F5344CB8AC3E}">
        <p14:creationId xmlns:p14="http://schemas.microsoft.com/office/powerpoint/2010/main" val="797853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F3AC3E-2F79-087B-888E-6E4AD6BE2888}"/>
              </a:ext>
            </a:extLst>
          </p:cNvPr>
          <p:cNvPicPr>
            <a:picLocks noChangeAspect="1"/>
          </p:cNvPicPr>
          <p:nvPr/>
        </p:nvPicPr>
        <p:blipFill>
          <a:blip r:embed="rId2"/>
          <a:stretch>
            <a:fillRect/>
          </a:stretch>
        </p:blipFill>
        <p:spPr>
          <a:xfrm>
            <a:off x="1862723" y="578873"/>
            <a:ext cx="8466554" cy="5700254"/>
          </a:xfrm>
          <a:prstGeom prst="rect">
            <a:avLst/>
          </a:prstGeom>
        </p:spPr>
      </p:pic>
    </p:spTree>
    <p:extLst>
      <p:ext uri="{BB962C8B-B14F-4D97-AF65-F5344CB8AC3E}">
        <p14:creationId xmlns:p14="http://schemas.microsoft.com/office/powerpoint/2010/main" val="103780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0B5C6AD-B89E-705F-6FBA-56BF1E8763B4}"/>
              </a:ext>
            </a:extLst>
          </p:cNvPr>
          <p:cNvPicPr>
            <a:picLocks noChangeAspect="1"/>
          </p:cNvPicPr>
          <p:nvPr/>
        </p:nvPicPr>
        <p:blipFill>
          <a:blip r:embed="rId2"/>
          <a:stretch>
            <a:fillRect/>
          </a:stretch>
        </p:blipFill>
        <p:spPr>
          <a:xfrm>
            <a:off x="878949" y="3045250"/>
            <a:ext cx="10434101" cy="767499"/>
          </a:xfrm>
          <a:prstGeom prst="rect">
            <a:avLst/>
          </a:prstGeom>
        </p:spPr>
      </p:pic>
    </p:spTree>
    <p:extLst>
      <p:ext uri="{BB962C8B-B14F-4D97-AF65-F5344CB8AC3E}">
        <p14:creationId xmlns:p14="http://schemas.microsoft.com/office/powerpoint/2010/main" val="327054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52BAA-6450-3D48-7B6A-C3EC89D25EB0}"/>
              </a:ext>
            </a:extLst>
          </p:cNvPr>
          <p:cNvSpPr>
            <a:spLocks noGrp="1"/>
          </p:cNvSpPr>
          <p:nvPr>
            <p:ph type="title"/>
          </p:nvPr>
        </p:nvSpPr>
        <p:spPr>
          <a:xfrm>
            <a:off x="838200" y="2766218"/>
            <a:ext cx="10515600" cy="1325563"/>
          </a:xfrm>
        </p:spPr>
        <p:txBody>
          <a:bodyPr/>
          <a:lstStyle/>
          <a:p>
            <a:pPr algn="ctr"/>
            <a:r>
              <a:rPr lang="zh-CN" altLang="en-US"/>
              <a:t>第一遍：摘要 </a:t>
            </a:r>
            <a:r>
              <a:rPr lang="en-US" altLang="zh-CN"/>
              <a:t>+ </a:t>
            </a:r>
            <a:r>
              <a:rPr lang="zh-CN" altLang="en-US"/>
              <a:t>结论 </a:t>
            </a:r>
            <a:r>
              <a:rPr lang="en-US" altLang="zh-CN"/>
              <a:t>+ </a:t>
            </a:r>
            <a:r>
              <a:rPr lang="zh-CN" altLang="en-US"/>
              <a:t>图 </a:t>
            </a:r>
            <a:r>
              <a:rPr lang="en-US" altLang="zh-CN"/>
              <a:t>+ </a:t>
            </a:r>
            <a:r>
              <a:rPr lang="zh-CN" altLang="en-US"/>
              <a:t>表</a:t>
            </a:r>
          </a:p>
        </p:txBody>
      </p:sp>
    </p:spTree>
    <p:extLst>
      <p:ext uri="{BB962C8B-B14F-4D97-AF65-F5344CB8AC3E}">
        <p14:creationId xmlns:p14="http://schemas.microsoft.com/office/powerpoint/2010/main" val="53854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DC98A-EC56-415C-2D76-6597E73DE54D}"/>
              </a:ext>
            </a:extLst>
          </p:cNvPr>
          <p:cNvSpPr>
            <a:spLocks noGrp="1"/>
          </p:cNvSpPr>
          <p:nvPr>
            <p:ph type="title"/>
          </p:nvPr>
        </p:nvSpPr>
        <p:spPr/>
        <p:txBody>
          <a:bodyPr/>
          <a:lstStyle/>
          <a:p>
            <a:r>
              <a:rPr lang="zh-CN" altLang="en-US"/>
              <a:t>摘要</a:t>
            </a:r>
          </a:p>
        </p:txBody>
      </p:sp>
      <p:sp>
        <p:nvSpPr>
          <p:cNvPr id="3" name="内容占位符 2">
            <a:extLst>
              <a:ext uri="{FF2B5EF4-FFF2-40B4-BE49-F238E27FC236}">
                <a16:creationId xmlns:a16="http://schemas.microsoft.com/office/drawing/2014/main" id="{D192ACF2-CFD0-7DFA-06B1-68499B0C24CD}"/>
              </a:ext>
            </a:extLst>
          </p:cNvPr>
          <p:cNvSpPr>
            <a:spLocks noGrp="1"/>
          </p:cNvSpPr>
          <p:nvPr>
            <p:ph idx="1"/>
          </p:nvPr>
        </p:nvSpPr>
        <p:spPr/>
        <p:txBody>
          <a:bodyPr>
            <a:normAutofit lnSpcReduction="10000"/>
          </a:bodyPr>
          <a:lstStyle/>
          <a:p>
            <a:r>
              <a:rPr lang="zh-CN" altLang="en-US"/>
              <a:t>作用：</a:t>
            </a:r>
            <a:r>
              <a:rPr lang="en-US" altLang="zh-CN"/>
              <a:t>In label-noise learning, the noise </a:t>
            </a:r>
            <a:r>
              <a:rPr lang="en-US" altLang="zh-CN" b="1"/>
              <a:t>transition matrix</a:t>
            </a:r>
            <a:r>
              <a:rPr lang="en-US" altLang="zh-CN"/>
              <a:t>, bridging the class posterior </a:t>
            </a:r>
            <a:r>
              <a:rPr lang="zh-CN" altLang="en-US"/>
              <a:t>（类后验）（不明确具体含义）</a:t>
            </a:r>
            <a:r>
              <a:rPr lang="en-US" altLang="zh-CN"/>
              <a:t>for noisy and clean data, has been widely exploited to learn statistically consistent classifiers.</a:t>
            </a:r>
          </a:p>
          <a:p>
            <a:r>
              <a:rPr lang="en-US" altLang="zh-CN"/>
              <a:t>We first study the identifiability problem of the </a:t>
            </a:r>
            <a:r>
              <a:rPr lang="en-US" altLang="zh-CN" b="1"/>
              <a:t>class-dependent</a:t>
            </a:r>
            <a:r>
              <a:rPr lang="en-US" altLang="zh-CN"/>
              <a:t> transition matrix in noisy multi-label learning.</a:t>
            </a:r>
          </a:p>
          <a:p>
            <a:r>
              <a:rPr lang="en-US" altLang="zh-CN"/>
              <a:t>Then, we perform </a:t>
            </a:r>
            <a:r>
              <a:rPr lang="en-US" altLang="zh-CN" b="1"/>
              <a:t>sample selection </a:t>
            </a:r>
            <a:r>
              <a:rPr lang="en-US" altLang="zh-CN"/>
              <a:t>to extract side information about clean label correlations</a:t>
            </a:r>
          </a:p>
          <a:p>
            <a:r>
              <a:rPr lang="en-US" altLang="zh-CN"/>
              <a:t>Empirical results illustrate the effectiveness of our estimator to estimate the transition matrix with label correlations, leading to </a:t>
            </a:r>
            <a:r>
              <a:rPr lang="en-US" altLang="zh-CN">
                <a:solidFill>
                  <a:srgbClr val="C00000"/>
                </a:solidFill>
              </a:rPr>
              <a:t>better classification performance</a:t>
            </a:r>
            <a:r>
              <a:rPr lang="en-US" altLang="zh-CN"/>
              <a:t>. </a:t>
            </a:r>
            <a:endParaRPr lang="zh-CN" altLang="en-US"/>
          </a:p>
        </p:txBody>
      </p:sp>
    </p:spTree>
    <p:extLst>
      <p:ext uri="{BB962C8B-B14F-4D97-AF65-F5344CB8AC3E}">
        <p14:creationId xmlns:p14="http://schemas.microsoft.com/office/powerpoint/2010/main" val="82894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94F1C-D28B-EF1E-D2C8-A52111615B45}"/>
              </a:ext>
            </a:extLst>
          </p:cNvPr>
          <p:cNvSpPr>
            <a:spLocks noGrp="1"/>
          </p:cNvSpPr>
          <p:nvPr>
            <p:ph type="title"/>
          </p:nvPr>
        </p:nvSpPr>
        <p:spPr/>
        <p:txBody>
          <a:bodyPr/>
          <a:lstStyle/>
          <a:p>
            <a:r>
              <a:rPr lang="zh-CN" altLang="en-US"/>
              <a:t>结论</a:t>
            </a:r>
          </a:p>
        </p:txBody>
      </p:sp>
      <p:sp>
        <p:nvSpPr>
          <p:cNvPr id="3" name="内容占位符 2">
            <a:extLst>
              <a:ext uri="{FF2B5EF4-FFF2-40B4-BE49-F238E27FC236}">
                <a16:creationId xmlns:a16="http://schemas.microsoft.com/office/drawing/2014/main" id="{6C15F3A2-6128-DD0B-B644-1316747CA6D2}"/>
              </a:ext>
            </a:extLst>
          </p:cNvPr>
          <p:cNvSpPr>
            <a:spLocks noGrp="1"/>
          </p:cNvSpPr>
          <p:nvPr>
            <p:ph idx="1"/>
          </p:nvPr>
        </p:nvSpPr>
        <p:spPr/>
        <p:txBody>
          <a:bodyPr/>
          <a:lstStyle/>
          <a:p>
            <a:r>
              <a:rPr lang="en-US" altLang="zh-CN"/>
              <a:t>We study the </a:t>
            </a:r>
            <a:r>
              <a:rPr lang="en-US" altLang="zh-CN">
                <a:solidFill>
                  <a:srgbClr val="C00000"/>
                </a:solidFill>
              </a:rPr>
              <a:t>estimation problem of the transition matrices </a:t>
            </a:r>
            <a:r>
              <a:rPr lang="en-US" altLang="zh-CN"/>
              <a:t>in the noisy multi-label setting.</a:t>
            </a:r>
          </a:p>
          <a:p>
            <a:r>
              <a:rPr lang="en-US" altLang="zh-CN"/>
              <a:t>We propose a new estimator to approximate the transition matrix.</a:t>
            </a:r>
          </a:p>
          <a:p>
            <a:r>
              <a:rPr lang="en-US" altLang="zh-CN"/>
              <a:t>The proposed estimator utilizes the information of </a:t>
            </a:r>
            <a:r>
              <a:rPr lang="en-US" altLang="zh-CN" b="1"/>
              <a:t>label correlations</a:t>
            </a:r>
            <a:r>
              <a:rPr lang="en-US" altLang="zh-CN"/>
              <a:t>, and demands </a:t>
            </a:r>
            <a:r>
              <a:rPr lang="en-US" altLang="zh-CN">
                <a:solidFill>
                  <a:srgbClr val="C00000"/>
                </a:solidFill>
              </a:rPr>
              <a:t>neither anchor points nor accurate fitting of noisy class posterior</a:t>
            </a:r>
            <a:r>
              <a:rPr lang="en-US" altLang="zh-CN"/>
              <a:t>.</a:t>
            </a:r>
            <a:endParaRPr lang="zh-CN" altLang="en-US"/>
          </a:p>
        </p:txBody>
      </p:sp>
    </p:spTree>
    <p:extLst>
      <p:ext uri="{BB962C8B-B14F-4D97-AF65-F5344CB8AC3E}">
        <p14:creationId xmlns:p14="http://schemas.microsoft.com/office/powerpoint/2010/main" val="42084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8CC6-3D89-7B2D-A2C1-4F631887D92F}"/>
              </a:ext>
            </a:extLst>
          </p:cNvPr>
          <p:cNvSpPr>
            <a:spLocks noGrp="1"/>
          </p:cNvSpPr>
          <p:nvPr>
            <p:ph type="title"/>
          </p:nvPr>
        </p:nvSpPr>
        <p:spPr/>
        <p:txBody>
          <a:bodyPr/>
          <a:lstStyle/>
          <a:p>
            <a:r>
              <a:rPr lang="zh-CN" altLang="en-US"/>
              <a:t>表格</a:t>
            </a:r>
          </a:p>
        </p:txBody>
      </p:sp>
      <p:pic>
        <p:nvPicPr>
          <p:cNvPr id="5" name="内容占位符 4">
            <a:extLst>
              <a:ext uri="{FF2B5EF4-FFF2-40B4-BE49-F238E27FC236}">
                <a16:creationId xmlns:a16="http://schemas.microsoft.com/office/drawing/2014/main" id="{38ACECE7-B760-4FBB-CC4A-3E474F1B7390}"/>
              </a:ext>
            </a:extLst>
          </p:cNvPr>
          <p:cNvPicPr>
            <a:picLocks noGrp="1" noChangeAspect="1"/>
          </p:cNvPicPr>
          <p:nvPr>
            <p:ph idx="1"/>
          </p:nvPr>
        </p:nvPicPr>
        <p:blipFill>
          <a:blip r:embed="rId2"/>
          <a:stretch>
            <a:fillRect/>
          </a:stretch>
        </p:blipFill>
        <p:spPr>
          <a:xfrm>
            <a:off x="942210" y="2346918"/>
            <a:ext cx="10307580" cy="2164164"/>
          </a:xfrm>
        </p:spPr>
      </p:pic>
      <p:sp>
        <p:nvSpPr>
          <p:cNvPr id="8" name="标题 1">
            <a:extLst>
              <a:ext uri="{FF2B5EF4-FFF2-40B4-BE49-F238E27FC236}">
                <a16:creationId xmlns:a16="http://schemas.microsoft.com/office/drawing/2014/main" id="{9EB9CAF4-C4E9-6B3C-4BB5-7364FE582DE7}"/>
              </a:ext>
            </a:extLst>
          </p:cNvPr>
          <p:cNvSpPr txBox="1">
            <a:spLocks/>
          </p:cNvSpPr>
          <p:nvPr/>
        </p:nvSpPr>
        <p:spPr>
          <a:xfrm>
            <a:off x="838200" y="1317625"/>
            <a:ext cx="10515600" cy="102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a:t>对于其中的各个指标解释详见实验部分</a:t>
            </a:r>
          </a:p>
        </p:txBody>
      </p:sp>
    </p:spTree>
    <p:extLst>
      <p:ext uri="{BB962C8B-B14F-4D97-AF65-F5344CB8AC3E}">
        <p14:creationId xmlns:p14="http://schemas.microsoft.com/office/powerpoint/2010/main" val="344408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376BD99-5CD6-87EE-1A62-8292DB936C84}"/>
              </a:ext>
            </a:extLst>
          </p:cNvPr>
          <p:cNvPicPr>
            <a:picLocks noChangeAspect="1"/>
          </p:cNvPicPr>
          <p:nvPr/>
        </p:nvPicPr>
        <p:blipFill>
          <a:blip r:embed="rId2"/>
          <a:stretch>
            <a:fillRect/>
          </a:stretch>
        </p:blipFill>
        <p:spPr>
          <a:xfrm>
            <a:off x="1356279" y="180154"/>
            <a:ext cx="9479442" cy="6497691"/>
          </a:xfrm>
          <a:prstGeom prst="rect">
            <a:avLst/>
          </a:prstGeom>
        </p:spPr>
      </p:pic>
    </p:spTree>
    <p:extLst>
      <p:ext uri="{BB962C8B-B14F-4D97-AF65-F5344CB8AC3E}">
        <p14:creationId xmlns:p14="http://schemas.microsoft.com/office/powerpoint/2010/main" val="421799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7A76658-BC74-1211-53C1-5D31AFF033CC}"/>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a:t>第二遍：算法 </a:t>
            </a:r>
            <a:r>
              <a:rPr lang="en-US" altLang="zh-CN"/>
              <a:t>+ </a:t>
            </a:r>
            <a:r>
              <a:rPr lang="zh-CN" altLang="en-US"/>
              <a:t>实验</a:t>
            </a:r>
          </a:p>
        </p:txBody>
      </p:sp>
    </p:spTree>
    <p:extLst>
      <p:ext uri="{BB962C8B-B14F-4D97-AF65-F5344CB8AC3E}">
        <p14:creationId xmlns:p14="http://schemas.microsoft.com/office/powerpoint/2010/main" val="122730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BA20D-AAEA-21CC-4368-DDAE4DE77692}"/>
              </a:ext>
            </a:extLst>
          </p:cNvPr>
          <p:cNvSpPr>
            <a:spLocks noGrp="1"/>
          </p:cNvSpPr>
          <p:nvPr>
            <p:ph type="title"/>
          </p:nvPr>
        </p:nvSpPr>
        <p:spPr/>
        <p:txBody>
          <a:bodyPr/>
          <a:lstStyle/>
          <a:p>
            <a:r>
              <a:rPr lang="zh-CN" altLang="en-US"/>
              <a:t>算法（</a:t>
            </a:r>
            <a:r>
              <a:rPr lang="en-US" altLang="zh-CN"/>
              <a:t>Section 3</a:t>
            </a:r>
            <a:r>
              <a:rPr lang="zh-CN" altLang="en-US"/>
              <a:t>）</a:t>
            </a:r>
          </a:p>
        </p:txBody>
      </p:sp>
      <p:sp>
        <p:nvSpPr>
          <p:cNvPr id="3" name="内容占位符 2">
            <a:extLst>
              <a:ext uri="{FF2B5EF4-FFF2-40B4-BE49-F238E27FC236}">
                <a16:creationId xmlns:a16="http://schemas.microsoft.com/office/drawing/2014/main" id="{D9AE1ACF-D64E-8711-B54A-59B608B774EA}"/>
              </a:ext>
            </a:extLst>
          </p:cNvPr>
          <p:cNvSpPr>
            <a:spLocks noGrp="1"/>
          </p:cNvSpPr>
          <p:nvPr>
            <p:ph idx="1"/>
          </p:nvPr>
        </p:nvSpPr>
        <p:spPr/>
        <p:txBody>
          <a:bodyPr/>
          <a:lstStyle/>
          <a:p>
            <a:r>
              <a:rPr lang="en-US" altLang="zh-CN"/>
              <a:t>Identifiability of transition matrix</a:t>
            </a:r>
            <a:endParaRPr lang="zh-CN" altLang="en-US"/>
          </a:p>
        </p:txBody>
      </p:sp>
      <p:pic>
        <p:nvPicPr>
          <p:cNvPr id="5" name="图片 4">
            <a:extLst>
              <a:ext uri="{FF2B5EF4-FFF2-40B4-BE49-F238E27FC236}">
                <a16:creationId xmlns:a16="http://schemas.microsoft.com/office/drawing/2014/main" id="{35D7CD6A-33C5-04FA-A532-A3156E493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739" y="2299906"/>
            <a:ext cx="6509385" cy="4393835"/>
          </a:xfrm>
          <a:prstGeom prst="rect">
            <a:avLst/>
          </a:prstGeom>
        </p:spPr>
      </p:pic>
    </p:spTree>
    <p:extLst>
      <p:ext uri="{BB962C8B-B14F-4D97-AF65-F5344CB8AC3E}">
        <p14:creationId xmlns:p14="http://schemas.microsoft.com/office/powerpoint/2010/main" val="223278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82A5EB-7AE1-8C5F-313F-8D74334E38BF}"/>
              </a:ext>
            </a:extLst>
          </p:cNvPr>
          <p:cNvSpPr>
            <a:spLocks noGrp="1"/>
          </p:cNvSpPr>
          <p:nvPr>
            <p:ph idx="1"/>
          </p:nvPr>
        </p:nvSpPr>
        <p:spPr>
          <a:xfrm>
            <a:off x="838199" y="485775"/>
            <a:ext cx="11134725" cy="6000750"/>
          </a:xfrm>
        </p:spPr>
        <p:txBody>
          <a:bodyPr>
            <a:normAutofit fontScale="92500" lnSpcReduction="10000"/>
          </a:bodyPr>
          <a:lstStyle/>
          <a:p>
            <a:r>
              <a:rPr lang="en-US" altLang="zh-CN"/>
              <a:t>Our estimator</a:t>
            </a:r>
          </a:p>
          <a:p>
            <a:pPr marL="0" indent="0">
              <a:buNone/>
            </a:pPr>
            <a:r>
              <a:rPr lang="en-US" altLang="zh-CN"/>
              <a:t>When implementing </a:t>
            </a:r>
            <a:r>
              <a:rPr lang="en-US" altLang="zh-CN">
                <a:solidFill>
                  <a:srgbClr val="C00000"/>
                </a:solidFill>
              </a:rPr>
              <a:t>sample-selection-based methods</a:t>
            </a:r>
            <a:r>
              <a:rPr lang="en-US" altLang="zh-CN"/>
              <a:t>, a major concern is whether the </a:t>
            </a:r>
            <a:r>
              <a:rPr lang="en-US" altLang="zh-CN" b="1"/>
              <a:t>sampling bias </a:t>
            </a:r>
            <a:r>
              <a:rPr lang="en-US" altLang="zh-CN"/>
              <a:t>will lead to large estimation errors</a:t>
            </a:r>
            <a:r>
              <a:rPr lang="en-US" altLang="zh-CN" b="1"/>
              <a:t>.</a:t>
            </a:r>
            <a:r>
              <a:rPr lang="zh-CN" altLang="en-US"/>
              <a:t>（</a:t>
            </a:r>
            <a:r>
              <a:rPr lang="en-US" altLang="zh-CN">
                <a:solidFill>
                  <a:srgbClr val="FF0000"/>
                </a:solidFill>
              </a:rPr>
              <a:t>memorization effect</a:t>
            </a:r>
            <a:r>
              <a:rPr lang="zh-CN" altLang="en-US"/>
              <a:t>）</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zh-CN" altLang="en-US"/>
              <a:t>实际上是：</a:t>
            </a:r>
            <a:endParaRPr lang="en-US" altLang="zh-CN"/>
          </a:p>
          <a:p>
            <a:pPr marL="0" indent="0">
              <a:buNone/>
            </a:pPr>
            <a:r>
              <a:rPr lang="en-US" altLang="zh-CN"/>
              <a:t>Our empirical results justify this by showing </a:t>
            </a:r>
            <a:r>
              <a:rPr lang="en-US" altLang="zh-CN" b="1"/>
              <a:t>a little gap </a:t>
            </a:r>
            <a:r>
              <a:rPr lang="en-US" altLang="zh-CN"/>
              <a:t>between the estimation error of our estimator with the </a:t>
            </a:r>
            <a:r>
              <a:rPr lang="en-US" altLang="zh-CN">
                <a:solidFill>
                  <a:srgbClr val="C00000"/>
                </a:solidFill>
              </a:rPr>
              <a:t>biased</a:t>
            </a:r>
            <a:r>
              <a:rPr lang="en-US" altLang="zh-CN"/>
              <a:t> sample selection and an </a:t>
            </a:r>
            <a:r>
              <a:rPr lang="en-US" altLang="zh-CN">
                <a:solidFill>
                  <a:srgbClr val="C00000"/>
                </a:solidFill>
              </a:rPr>
              <a:t>unbiased</a:t>
            </a:r>
            <a:r>
              <a:rPr lang="en-US" altLang="zh-CN"/>
              <a:t> one.</a:t>
            </a:r>
          </a:p>
          <a:p>
            <a:pPr marL="0" indent="0">
              <a:buNone/>
            </a:pPr>
            <a:r>
              <a:rPr lang="zh-CN" altLang="en-US"/>
              <a:t>从而提出</a:t>
            </a:r>
            <a:r>
              <a:rPr lang="fr-FR" altLang="zh-CN"/>
              <a:t>transition matrices           .</a:t>
            </a:r>
            <a:endParaRPr lang="en-US" altLang="zh-CN"/>
          </a:p>
          <a:p>
            <a:endParaRPr lang="zh-CN" altLang="en-US"/>
          </a:p>
        </p:txBody>
      </p:sp>
      <p:pic>
        <p:nvPicPr>
          <p:cNvPr id="5" name="图片 4">
            <a:extLst>
              <a:ext uri="{FF2B5EF4-FFF2-40B4-BE49-F238E27FC236}">
                <a16:creationId xmlns:a16="http://schemas.microsoft.com/office/drawing/2014/main" id="{B905BF7E-7F32-A972-4141-FFCE7C74AA4B}"/>
              </a:ext>
            </a:extLst>
          </p:cNvPr>
          <p:cNvPicPr>
            <a:picLocks noChangeAspect="1"/>
          </p:cNvPicPr>
          <p:nvPr/>
        </p:nvPicPr>
        <p:blipFill>
          <a:blip r:embed="rId2"/>
          <a:stretch>
            <a:fillRect/>
          </a:stretch>
        </p:blipFill>
        <p:spPr>
          <a:xfrm>
            <a:off x="4856943" y="5695951"/>
            <a:ext cx="992536" cy="504824"/>
          </a:xfrm>
          <a:prstGeom prst="rect">
            <a:avLst/>
          </a:prstGeom>
        </p:spPr>
      </p:pic>
      <p:pic>
        <p:nvPicPr>
          <p:cNvPr id="4" name="图片 3">
            <a:extLst>
              <a:ext uri="{FF2B5EF4-FFF2-40B4-BE49-F238E27FC236}">
                <a16:creationId xmlns:a16="http://schemas.microsoft.com/office/drawing/2014/main" id="{8DA93F6F-C7A6-9E9C-5222-BB42B6D31252}"/>
              </a:ext>
            </a:extLst>
          </p:cNvPr>
          <p:cNvPicPr>
            <a:picLocks noChangeAspect="1"/>
          </p:cNvPicPr>
          <p:nvPr/>
        </p:nvPicPr>
        <p:blipFill>
          <a:blip r:embed="rId3"/>
          <a:stretch>
            <a:fillRect/>
          </a:stretch>
        </p:blipFill>
        <p:spPr>
          <a:xfrm>
            <a:off x="737725" y="1957388"/>
            <a:ext cx="11004557" cy="966787"/>
          </a:xfrm>
          <a:prstGeom prst="rect">
            <a:avLst/>
          </a:prstGeom>
        </p:spPr>
      </p:pic>
      <p:pic>
        <p:nvPicPr>
          <p:cNvPr id="7" name="图片 6">
            <a:extLst>
              <a:ext uri="{FF2B5EF4-FFF2-40B4-BE49-F238E27FC236}">
                <a16:creationId xmlns:a16="http://schemas.microsoft.com/office/drawing/2014/main" id="{BBF2E3DD-735C-71B3-909C-056CF456081F}"/>
              </a:ext>
            </a:extLst>
          </p:cNvPr>
          <p:cNvPicPr>
            <a:picLocks noChangeAspect="1"/>
          </p:cNvPicPr>
          <p:nvPr/>
        </p:nvPicPr>
        <p:blipFill>
          <a:blip r:embed="rId4"/>
          <a:stretch>
            <a:fillRect/>
          </a:stretch>
        </p:blipFill>
        <p:spPr>
          <a:xfrm>
            <a:off x="1198936" y="3057450"/>
            <a:ext cx="10082134" cy="876376"/>
          </a:xfrm>
          <a:prstGeom prst="rect">
            <a:avLst/>
          </a:prstGeom>
        </p:spPr>
      </p:pic>
    </p:spTree>
    <p:extLst>
      <p:ext uri="{BB962C8B-B14F-4D97-AF65-F5344CB8AC3E}">
        <p14:creationId xmlns:p14="http://schemas.microsoft.com/office/powerpoint/2010/main" val="21383060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392</Words>
  <Application>Microsoft Office PowerPoint</Application>
  <PresentationFormat>宽屏</PresentationFormat>
  <Paragraphs>41</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Estimating Noise Transition Matrix with  Label Correlations for Noisy Multi-Label Learning  基于标签相关性的噪声转移矩阵评估学习 </vt:lpstr>
      <vt:lpstr>第一遍：摘要 + 结论 + 图 + 表</vt:lpstr>
      <vt:lpstr>摘要</vt:lpstr>
      <vt:lpstr>结论</vt:lpstr>
      <vt:lpstr>表格</vt:lpstr>
      <vt:lpstr>PowerPoint 演示文稿</vt:lpstr>
      <vt:lpstr>PowerPoint 演示文稿</vt:lpstr>
      <vt:lpstr>算法（Section 3）</vt:lpstr>
      <vt:lpstr>PowerPoint 演示文稿</vt:lpstr>
      <vt:lpstr>PowerPoint 演示文稿</vt:lpstr>
      <vt:lpstr>PowerPoint 演示文稿</vt:lpstr>
      <vt:lpstr>实验（Section 4）</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Noise Transition Matrix with  Label Correlations for Noisy Multi-Label Learning  基于标签相关性的噪声转移矩阵评估学习 </dc:title>
  <dc:creator>Vector Jason</dc:creator>
  <cp:lastModifiedBy>Vector Jason</cp:lastModifiedBy>
  <cp:revision>35</cp:revision>
  <dcterms:created xsi:type="dcterms:W3CDTF">2022-11-18T08:15:02Z</dcterms:created>
  <dcterms:modified xsi:type="dcterms:W3CDTF">2022-11-22T11:39:18Z</dcterms:modified>
</cp:coreProperties>
</file>