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3" r:id="rId3"/>
    <p:sldId id="260" r:id="rId4"/>
    <p:sldId id="288" r:id="rId5"/>
    <p:sldId id="257" r:id="rId6"/>
    <p:sldId id="266" r:id="rId7"/>
    <p:sldId id="289" r:id="rId8"/>
    <p:sldId id="290" r:id="rId9"/>
    <p:sldId id="291" r:id="rId10"/>
    <p:sldId id="292" r:id="rId11"/>
    <p:sldId id="293" r:id="rId12"/>
    <p:sldId id="267" r:id="rId13"/>
    <p:sldId id="294" r:id="rId14"/>
    <p:sldId id="261" r:id="rId15"/>
    <p:sldId id="275" r:id="rId16"/>
    <p:sldId id="300" r:id="rId17"/>
    <p:sldId id="276" r:id="rId18"/>
    <p:sldId id="277" r:id="rId19"/>
    <p:sldId id="296" r:id="rId20"/>
    <p:sldId id="297" r:id="rId21"/>
    <p:sldId id="298" r:id="rId22"/>
    <p:sldId id="299" r:id="rId23"/>
    <p:sldId id="281" r:id="rId24"/>
    <p:sldId id="285" r:id="rId25"/>
    <p:sldId id="286" r:id="rId26"/>
    <p:sldId id="282" r:id="rId27"/>
    <p:sldId id="301" r:id="rId28"/>
    <p:sldId id="302" r:id="rId29"/>
    <p:sldId id="259" r:id="rId30"/>
    <p:sldId id="262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cs.neu.edu/seantanty/cs5200_OrderManager_Project_Yongliang_Tan_and_Yuzhou_W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b.apache.org/derby/docs/10.2/re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akahikokawasaki.github.io/nv-i18n/" TargetMode="External"/><Relationship Id="rId2" Type="http://schemas.openxmlformats.org/officeDocument/2006/relationships/hyperlink" Target="https://pages.github.ccs.neu.edu/seantanty/cs5200_OrderManager_Project_Yongliang_Tan_and_Yuzhou_W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akahikoKawasaki/nv-i18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0B7F-DD35-41A3-894F-964B8957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29" y="1160865"/>
            <a:ext cx="7766936" cy="1646302"/>
          </a:xfrm>
        </p:spPr>
        <p:txBody>
          <a:bodyPr/>
          <a:lstStyle/>
          <a:p>
            <a:r>
              <a:rPr lang="en-US" b="1" dirty="0" err="1"/>
              <a:t>OrderManager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9021A-9F20-4638-8B8B-7BDC7813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951" y="2880550"/>
            <a:ext cx="7766936" cy="1096899"/>
          </a:xfrm>
        </p:spPr>
        <p:txBody>
          <a:bodyPr/>
          <a:lstStyle/>
          <a:p>
            <a:r>
              <a:rPr lang="en-US" sz="2000" b="1" dirty="0"/>
              <a:t>A Database for Managing Products and Orders - JDBC</a:t>
            </a:r>
          </a:p>
          <a:p>
            <a:r>
              <a:rPr lang="en-US" dirty="0"/>
              <a:t>By: Yongliang(Sean) Tan &amp; </a:t>
            </a:r>
            <a:r>
              <a:rPr lang="en-US" dirty="0" err="1"/>
              <a:t>Yuzhou</a:t>
            </a:r>
            <a:r>
              <a:rPr lang="en-US" dirty="0"/>
              <a:t> Wu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B613D-DE0A-4DF0-95B5-1CCA12668345}"/>
              </a:ext>
            </a:extLst>
          </p:cNvPr>
          <p:cNvSpPr txBox="1"/>
          <p:nvPr/>
        </p:nvSpPr>
        <p:spPr>
          <a:xfrm>
            <a:off x="1252406" y="3727666"/>
            <a:ext cx="860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https://github.ccs.neu.edu/seantanty/cs5200_OrderManager_Project_Yongliang_Tan_and_Yuzhou_Wu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3E4-59AC-4E55-86BB-4B1D7BA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317102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76F8A-5E73-4A73-B60B-7AF779DB25E8}"/>
              </a:ext>
            </a:extLst>
          </p:cNvPr>
          <p:cNvSpPr txBox="1">
            <a:spLocks/>
          </p:cNvSpPr>
          <p:nvPr/>
        </p:nvSpPr>
        <p:spPr>
          <a:xfrm>
            <a:off x="1034641" y="1378593"/>
            <a:ext cx="5245294" cy="56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type and stored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69CC-F484-4240-BA4C-680287D9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07" y="2942138"/>
            <a:ext cx="5774894" cy="197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29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3E4-59AC-4E55-86BB-4B1D7BA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317102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76F8A-5E73-4A73-B60B-7AF779DB25E8}"/>
              </a:ext>
            </a:extLst>
          </p:cNvPr>
          <p:cNvSpPr txBox="1">
            <a:spLocks/>
          </p:cNvSpPr>
          <p:nvPr/>
        </p:nvSpPr>
        <p:spPr>
          <a:xfrm>
            <a:off x="1034641" y="1378593"/>
            <a:ext cx="5245294" cy="56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type and stored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8C4E5-6951-4244-BDFA-90A63F48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41" y="4018246"/>
            <a:ext cx="5220429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2091E-9832-4D5D-9CCC-C797534E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66" y="977502"/>
            <a:ext cx="4626286" cy="250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D9CA9-DCD7-42DD-AB73-4498B02C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41" y="2124168"/>
            <a:ext cx="4234381" cy="1592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28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751F-8DF0-4C0A-925A-33E99832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03" y="300304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04F3B-70CE-4703-9859-8515D5B6E91F}"/>
              </a:ext>
            </a:extLst>
          </p:cNvPr>
          <p:cNvSpPr txBox="1"/>
          <p:nvPr/>
        </p:nvSpPr>
        <p:spPr>
          <a:xfrm>
            <a:off x="8813975" y="3611920"/>
            <a:ext cx="337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https://db.apache.org/derby/docs/10.2/ref/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C7065-C9AF-4805-B62B-084E2177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02" y="1098554"/>
            <a:ext cx="5036748" cy="240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3E184-70F4-4D42-BCBE-B68B69375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44" y="4223029"/>
            <a:ext cx="10043399" cy="243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CDB089-AD96-4803-B560-75D61A022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59" y="1932667"/>
            <a:ext cx="6392167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C1849E-45A8-47F5-8606-0A89F48B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3" y="1342160"/>
            <a:ext cx="3575884" cy="414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Triggers &amp;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312650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751F-8DF0-4C0A-925A-33E99832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03" y="300304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C1849E-45A8-47F5-8606-0A89F48B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3" y="1342160"/>
            <a:ext cx="3575884" cy="414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Triggers &amp; Stored procedure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F0821-C928-47FE-AB3D-394F3B9B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6" y="1818396"/>
            <a:ext cx="8991462" cy="2410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F1EBC4-EE7D-403F-9C95-8C8F3B75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6" y="4562571"/>
            <a:ext cx="8991462" cy="203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34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D97A-1F1E-4A42-84C8-CC7C584A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59" y="56729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Design</a:t>
            </a:r>
            <a:br>
              <a:rPr lang="en-US" dirty="0"/>
            </a:br>
            <a:r>
              <a:rPr lang="en-US" sz="3100" dirty="0"/>
              <a:t>- Specific design issues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BFD5-AB30-46FD-B6E0-4EADAF03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59" y="2152200"/>
            <a:ext cx="8596668" cy="3880773"/>
          </a:xfrm>
        </p:spPr>
        <p:txBody>
          <a:bodyPr/>
          <a:lstStyle/>
          <a:p>
            <a:r>
              <a:rPr lang="en-US" dirty="0"/>
              <a:t>Restrictions: </a:t>
            </a:r>
          </a:p>
          <a:p>
            <a:pPr lvl="1"/>
            <a:r>
              <a:rPr lang="en-US" dirty="0"/>
              <a:t>Deleting of Products, Inventory, and Customer should be strictly restricted</a:t>
            </a:r>
          </a:p>
          <a:p>
            <a:r>
              <a:rPr lang="en-US" dirty="0"/>
              <a:t>Order: All items must be available in a single transaction to place an order</a:t>
            </a:r>
          </a:p>
          <a:p>
            <a:pPr lvl="1"/>
            <a:r>
              <a:rPr lang="en-US" dirty="0"/>
              <a:t>Decided to add status field instead, let customer could order the products with sufficient inventory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orderrecords</a:t>
            </a:r>
            <a:r>
              <a:rPr lang="en-US" dirty="0"/>
              <a:t> which exceed current inventory stock will store in system, but that order will be marked as </a:t>
            </a:r>
            <a:r>
              <a:rPr lang="en-US" dirty="0" err="1"/>
              <a:t>incompelte</a:t>
            </a:r>
            <a:endParaRPr lang="en-US" dirty="0"/>
          </a:p>
          <a:p>
            <a:pPr lvl="1"/>
            <a:r>
              <a:rPr lang="en-US" dirty="0"/>
              <a:t>Could add an email notification function later to enhance the sale</a:t>
            </a:r>
          </a:p>
        </p:txBody>
      </p:sp>
    </p:spTree>
    <p:extLst>
      <p:ext uri="{BB962C8B-B14F-4D97-AF65-F5344CB8AC3E}">
        <p14:creationId xmlns:p14="http://schemas.microsoft.com/office/powerpoint/2010/main" val="77537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13" y="459936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F762-2BEF-4969-A05E-72FB434F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3" y="3609771"/>
            <a:ext cx="8596668" cy="2788293"/>
          </a:xfrm>
        </p:spPr>
        <p:txBody>
          <a:bodyPr/>
          <a:lstStyle/>
          <a:p>
            <a:endParaRPr lang="en-US" dirty="0"/>
          </a:p>
          <a:p>
            <a:r>
              <a:rPr lang="en-US" b="1" dirty="0" err="1"/>
              <a:t>addProduct</a:t>
            </a:r>
            <a:r>
              <a:rPr lang="en-US" dirty="0"/>
              <a:t>: Insert data into table ‘Product’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addInventory</a:t>
            </a:r>
            <a:r>
              <a:rPr lang="en-US" dirty="0"/>
              <a:t>: Insert data into table ‘</a:t>
            </a:r>
            <a:r>
              <a:rPr lang="en-US" dirty="0" err="1"/>
              <a:t>InventoryRecord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updateInventory</a:t>
            </a:r>
            <a:r>
              <a:rPr lang="en-US" dirty="0"/>
              <a:t>: Update data in the table ‘</a:t>
            </a:r>
            <a:r>
              <a:rPr lang="en-US" dirty="0" err="1"/>
              <a:t>InventoryRecord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 err="1"/>
              <a:t>eg.</a:t>
            </a:r>
            <a:r>
              <a:rPr lang="en-US" dirty="0"/>
              <a:t> Change price, add inventory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057013" y="1780736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Product aspect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8C5D9A-CAE4-4B65-AF12-C1A99E3C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128" y="1642140"/>
            <a:ext cx="6812624" cy="210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7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13" y="459936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057013" y="1780736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Product aspect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E83A83-05A5-4B17-A3CB-5C7F524B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3" y="3654331"/>
            <a:ext cx="8596668" cy="28458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b="1" dirty="0" err="1"/>
              <a:t>checkInventoryExistence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Three types of return</a:t>
            </a:r>
          </a:p>
          <a:p>
            <a:pPr marL="0" indent="0">
              <a:buNone/>
            </a:pPr>
            <a:r>
              <a:rPr lang="en-US" altLang="zh-CN" dirty="0"/>
              <a:t>-1: means there is no record in inventory record before, so we should insert</a:t>
            </a:r>
          </a:p>
          <a:p>
            <a:pPr marL="0" indent="0">
              <a:buNone/>
            </a:pPr>
            <a:r>
              <a:rPr lang="en-US" altLang="zh-CN" dirty="0"/>
              <a:t> 0: means it was in the inventory record but it is now out of store</a:t>
            </a:r>
          </a:p>
          <a:p>
            <a:pPr marL="0" indent="0">
              <a:buNone/>
            </a:pPr>
            <a:r>
              <a:rPr lang="en-US" altLang="zh-CN" dirty="0"/>
              <a:t>Other: the count of number present in the inventory record.</a:t>
            </a:r>
          </a:p>
        </p:txBody>
      </p:sp>
      <p:pic>
        <p:nvPicPr>
          <p:cNvPr id="10" name="图片 14">
            <a:extLst>
              <a:ext uri="{FF2B5EF4-FFF2-40B4-BE49-F238E27FC236}">
                <a16:creationId xmlns:a16="http://schemas.microsoft.com/office/drawing/2014/main" id="{09E4D6CF-6984-4E60-B4C1-83C99D8D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78" y="4159700"/>
            <a:ext cx="5326842" cy="693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9">
            <a:extLst>
              <a:ext uri="{FF2B5EF4-FFF2-40B4-BE49-F238E27FC236}">
                <a16:creationId xmlns:a16="http://schemas.microsoft.com/office/drawing/2014/main" id="{B876EDF8-A3E5-4BBA-96A7-0229B990D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79" y="2365256"/>
            <a:ext cx="8367485" cy="1379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60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57" y="458440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F762-2BEF-4969-A05E-72FB434F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2160589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addCustomer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updateCustomer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023457" y="1801927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Customer aspect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716281-C88A-4A6A-96AF-CD828CA0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2131"/>
              </p:ext>
            </p:extLst>
          </p:nvPr>
        </p:nvGraphicFramePr>
        <p:xfrm>
          <a:off x="3648229" y="2390692"/>
          <a:ext cx="4895542" cy="3297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542">
                  <a:extLst>
                    <a:ext uri="{9D8B030D-6E8A-4147-A177-3AD203B41FA5}">
                      <a16:colId xmlns:a16="http://schemas.microsoft.com/office/drawing/2014/main" val="1788043220"/>
                    </a:ext>
                  </a:extLst>
                </a:gridCol>
              </a:tblGrid>
              <a:tr h="36231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FirstName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43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LastName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73606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234070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r>
                        <a:rPr lang="en-US" altLang="zh-CN" dirty="0"/>
                        <a:t>City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05189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26570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37027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Postalcode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91993"/>
                  </a:ext>
                </a:extLst>
              </a:tr>
              <a:tr h="41875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CustomerId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2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8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39" y="344397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368039" y="1657607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Order aspect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61D4E6-9695-44D0-AFD3-056B03D26AD2}"/>
              </a:ext>
            </a:extLst>
          </p:cNvPr>
          <p:cNvSpPr txBox="1"/>
          <p:nvPr/>
        </p:nvSpPr>
        <p:spPr>
          <a:xfrm>
            <a:off x="3404882" y="3959401"/>
            <a:ext cx="9277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addOrder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Add data to table ‘</a:t>
            </a:r>
            <a:r>
              <a:rPr lang="en-US" altLang="zh-CN" dirty="0" err="1"/>
              <a:t>ProductOrder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First set </a:t>
            </a:r>
            <a:r>
              <a:rPr lang="en-US" altLang="zh-CN" dirty="0" err="1"/>
              <a:t>shipmentDate</a:t>
            </a:r>
            <a:r>
              <a:rPr lang="en-US" altLang="zh-CN" dirty="0"/>
              <a:t> to null and status to 0 (pending)</a:t>
            </a:r>
          </a:p>
          <a:p>
            <a:r>
              <a:rPr lang="en-US" altLang="zh-CN" dirty="0"/>
              <a:t>These two parameter will change after we load all </a:t>
            </a:r>
            <a:r>
              <a:rPr lang="en-US" altLang="zh-CN" dirty="0" err="1"/>
              <a:t>OrderRecord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Count:  the number of </a:t>
            </a:r>
            <a:r>
              <a:rPr lang="en-US" altLang="zh-CN" dirty="0" err="1"/>
              <a:t>orderRecords</a:t>
            </a:r>
            <a:r>
              <a:rPr lang="en-US" altLang="zh-CN" dirty="0"/>
              <a:t> related to this order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24327D-67EE-49DF-8BE3-49D25B4CB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76374"/>
              </p:ext>
            </p:extLst>
          </p:nvPr>
        </p:nvGraphicFramePr>
        <p:xfrm>
          <a:off x="536408" y="3502201"/>
          <a:ext cx="2868474" cy="248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474">
                  <a:extLst>
                    <a:ext uri="{9D8B030D-6E8A-4147-A177-3AD203B41FA5}">
                      <a16:colId xmlns:a16="http://schemas.microsoft.com/office/drawing/2014/main" val="3074349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CustomerId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89490"/>
                  </a:ext>
                </a:extLst>
              </a:tr>
              <a:tr h="4245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OrderId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13509"/>
                  </a:ext>
                </a:extLst>
              </a:tr>
              <a:tr h="4245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OrderDate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36083"/>
                  </a:ext>
                </a:extLst>
              </a:tr>
              <a:tr h="42455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ShipmentDate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7890"/>
                  </a:ext>
                </a:extLst>
              </a:tr>
              <a:tr h="424553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84179"/>
                  </a:ext>
                </a:extLst>
              </a:tr>
              <a:tr h="424553"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421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8B921082-3470-415B-ABA7-610A0B11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2421431"/>
            <a:ext cx="4846740" cy="71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456173-D6CC-4DCC-BABE-EC6AF671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78" y="1098142"/>
            <a:ext cx="5299333" cy="256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69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39" y="344397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368039" y="1657607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Order aspect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005E2B-422E-4C75-A8B6-16A250B7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65" y="2834133"/>
            <a:ext cx="11387419" cy="39028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addOrderRecord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Status: if number is larger than the inventory number, Status</a:t>
            </a:r>
          </a:p>
          <a:p>
            <a:pPr marL="0" indent="0">
              <a:buNone/>
            </a:pPr>
            <a:r>
              <a:rPr lang="en-US" altLang="zh-CN" dirty="0"/>
              <a:t>will be 0 (fail). Otherwise, status will be 1(success).</a:t>
            </a:r>
            <a:endParaRPr 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EABF555-2579-4CA3-9BE7-18A7F768E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2278"/>
              </p:ext>
            </p:extLst>
          </p:nvPr>
        </p:nvGraphicFramePr>
        <p:xfrm>
          <a:off x="457716" y="3241374"/>
          <a:ext cx="3069044" cy="199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044">
                  <a:extLst>
                    <a:ext uri="{9D8B030D-6E8A-4147-A177-3AD203B41FA5}">
                      <a16:colId xmlns:a16="http://schemas.microsoft.com/office/drawing/2014/main" val="2320398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OrderId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02064"/>
                  </a:ext>
                </a:extLst>
              </a:tr>
              <a:tr h="408258">
                <a:tc>
                  <a:txBody>
                    <a:bodyPr/>
                    <a:lstStyle/>
                    <a:p>
                      <a:r>
                        <a:rPr lang="en-US" altLang="zh-CN" dirty="0"/>
                        <a:t>SKU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78663"/>
                  </a:ext>
                </a:extLst>
              </a:tr>
              <a:tr h="408258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12383"/>
                  </a:ext>
                </a:extLst>
              </a:tr>
              <a:tr h="40825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UnitPrice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4099"/>
                  </a:ext>
                </a:extLst>
              </a:tr>
              <a:tr h="408258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02424"/>
                  </a:ext>
                </a:extLst>
              </a:tr>
            </a:tbl>
          </a:graphicData>
        </a:graphic>
      </p:graphicFrame>
      <p:pic>
        <p:nvPicPr>
          <p:cNvPr id="11" name="图片 8">
            <a:extLst>
              <a:ext uri="{FF2B5EF4-FFF2-40B4-BE49-F238E27FC236}">
                <a16:creationId xmlns:a16="http://schemas.microsoft.com/office/drawing/2014/main" id="{5A4C6486-D931-4A92-BEDC-CFE071CD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78" y="2500211"/>
            <a:ext cx="7221827" cy="2739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6">
            <a:extLst>
              <a:ext uri="{FF2B5EF4-FFF2-40B4-BE49-F238E27FC236}">
                <a16:creationId xmlns:a16="http://schemas.microsoft.com/office/drawing/2014/main" id="{88A43880-5CB1-4216-8A6F-A23509AA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374" y="1743154"/>
            <a:ext cx="5415483" cy="543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7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1599-8855-4BEC-8FED-725E4D8E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AE68-C770-4D1A-8E49-B6B8B9DF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416"/>
            <a:ext cx="8596668" cy="3880773"/>
          </a:xfrm>
        </p:spPr>
        <p:txBody>
          <a:bodyPr/>
          <a:lstStyle/>
          <a:p>
            <a:r>
              <a:rPr lang="en-US" dirty="0"/>
              <a:t>1. Design(Data Definition Language) 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Decisions and assumptions</a:t>
            </a:r>
          </a:p>
          <a:p>
            <a:pPr lvl="1"/>
            <a:r>
              <a:rPr lang="en-US" dirty="0"/>
              <a:t>Specific design issues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altLang="zh-CN" dirty="0"/>
              <a:t>Data Manipulate Language</a:t>
            </a:r>
            <a:endParaRPr lang="en-US" dirty="0"/>
          </a:p>
          <a:p>
            <a:pPr lvl="1"/>
            <a:r>
              <a:rPr lang="en-US" altLang="zh-CN" dirty="0"/>
              <a:t>Data Query Language</a:t>
            </a:r>
            <a:endParaRPr lang="en-US" dirty="0"/>
          </a:p>
          <a:p>
            <a:r>
              <a:rPr lang="en-US" dirty="0"/>
              <a:t>Testing</a:t>
            </a:r>
          </a:p>
          <a:p>
            <a:r>
              <a:rPr lang="en-US" dirty="0"/>
              <a:t>Top Level Document</a:t>
            </a:r>
          </a:p>
          <a:p>
            <a:r>
              <a:rPr lang="en-US" dirty="0"/>
              <a:t>Future: Issues and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9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39" y="344397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368039" y="1657607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Order aspect</a:t>
            </a: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C853E573-FC0C-41C5-8329-B284F6BFD042}"/>
              </a:ext>
            </a:extLst>
          </p:cNvPr>
          <p:cNvSpPr txBox="1"/>
          <p:nvPr/>
        </p:nvSpPr>
        <p:spPr>
          <a:xfrm>
            <a:off x="824160" y="2287204"/>
            <a:ext cx="345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number of records whose status is 1 for a specific order</a:t>
            </a:r>
            <a:endParaRPr lang="zh-CN" altLang="en-US" dirty="0"/>
          </a:p>
        </p:txBody>
      </p:sp>
      <p:sp>
        <p:nvSpPr>
          <p:cNvPr id="14" name="箭头: 左 6">
            <a:extLst>
              <a:ext uri="{FF2B5EF4-FFF2-40B4-BE49-F238E27FC236}">
                <a16:creationId xmlns:a16="http://schemas.microsoft.com/office/drawing/2014/main" id="{348C5E6B-19A9-43BF-A86A-679280C26D28}"/>
              </a:ext>
            </a:extLst>
          </p:cNvPr>
          <p:cNvSpPr/>
          <p:nvPr/>
        </p:nvSpPr>
        <p:spPr>
          <a:xfrm>
            <a:off x="4062867" y="240704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5">
            <a:extLst>
              <a:ext uri="{FF2B5EF4-FFF2-40B4-BE49-F238E27FC236}">
                <a16:creationId xmlns:a16="http://schemas.microsoft.com/office/drawing/2014/main" id="{7E8A67A4-7C98-4968-944F-848D530F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27" y="1383056"/>
            <a:ext cx="6916081" cy="2172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D276D1-B8FA-4470-8E38-D2F2DFE0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89" y="3735457"/>
            <a:ext cx="8596668" cy="2778146"/>
          </a:xfrm>
        </p:spPr>
        <p:txBody>
          <a:bodyPr>
            <a:normAutofit/>
          </a:bodyPr>
          <a:lstStyle/>
          <a:p>
            <a:r>
              <a:rPr lang="en-US" b="1" dirty="0" err="1"/>
              <a:t>CancelOrder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After we load all order records, we scan Order for another time.  We will compare attribute ‘Count’ to this number of complete records. If not equal, we will cancel it.</a:t>
            </a:r>
          </a:p>
          <a:p>
            <a:r>
              <a:rPr lang="en-US" b="1" dirty="0" err="1"/>
              <a:t>PlaceOrder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Then for the rest orders, it means that they are all complete and we should place these orders. So we need to set the ‘status’ in table ‘Order’ to 1(complete).</a:t>
            </a:r>
          </a:p>
        </p:txBody>
      </p:sp>
    </p:spTree>
    <p:extLst>
      <p:ext uri="{BB962C8B-B14F-4D97-AF65-F5344CB8AC3E}">
        <p14:creationId xmlns:p14="http://schemas.microsoft.com/office/powerpoint/2010/main" val="73159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39" y="344397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368039" y="1657607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Order aspect</a:t>
            </a:r>
          </a:p>
        </p:txBody>
      </p:sp>
      <p:pic>
        <p:nvPicPr>
          <p:cNvPr id="11" name="图片 7">
            <a:extLst>
              <a:ext uri="{FF2B5EF4-FFF2-40B4-BE49-F238E27FC236}">
                <a16:creationId xmlns:a16="http://schemas.microsoft.com/office/drawing/2014/main" id="{5B85D527-A90D-4B1E-BBA6-EAB9688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30" y="1597919"/>
            <a:ext cx="6408975" cy="141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78D76-A201-418B-8BDE-62FBDC26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9" y="3110018"/>
            <a:ext cx="5346866" cy="143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695D9-7295-47EB-AF14-46C86E89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50" y="4800136"/>
            <a:ext cx="5346866" cy="1790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32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39" y="344397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Manipulate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1368039" y="1657607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Order aspect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ABD61-8976-4DD6-85E5-799DDC08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80" y="4135053"/>
            <a:ext cx="6836395" cy="172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E07A3-905E-482D-9CB4-69C72004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80" y="2835479"/>
            <a:ext cx="7465257" cy="736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89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81" y="380481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Query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870281" y="1617391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Print all table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689A55E-0579-49C2-A111-53D1220A6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281" y="2938191"/>
            <a:ext cx="7336752" cy="2255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380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522474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Query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880844" y="3158325"/>
            <a:ext cx="8491426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Show the information about product &amp; show customer information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0714785-CC94-46E9-AF6F-862D366D2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870" y="93119"/>
            <a:ext cx="5540220" cy="217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8CEF02-E7B9-4680-B204-928D5EC3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2" y="3666614"/>
            <a:ext cx="8085521" cy="237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0C53D-F6FD-4DAC-BDE3-C772071E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46" y="6507050"/>
            <a:ext cx="4201111" cy="152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1D9E3-954C-48C7-AA83-D12A1B372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701983"/>
            <a:ext cx="2553056" cy="14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42668974-0249-4940-9A95-3CC766BDB60C}"/>
              </a:ext>
            </a:extLst>
          </p:cNvPr>
          <p:cNvSpPr txBox="1"/>
          <p:nvPr/>
        </p:nvSpPr>
        <p:spPr>
          <a:xfrm>
            <a:off x="798758" y="6137718"/>
            <a:ext cx="43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4023-C408-4326-8B74-5C8E407FCE8E}"/>
              </a:ext>
            </a:extLst>
          </p:cNvPr>
          <p:cNvSpPr txBox="1"/>
          <p:nvPr/>
        </p:nvSpPr>
        <p:spPr>
          <a:xfrm>
            <a:off x="5044471" y="2573145"/>
            <a:ext cx="43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17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8" y="254449"/>
            <a:ext cx="8596668" cy="1320800"/>
          </a:xfrm>
        </p:spPr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-US" altLang="zh-CN" dirty="0"/>
              <a:t>- </a:t>
            </a:r>
            <a:r>
              <a:rPr lang="en-US" altLang="zh-CN" sz="2800" dirty="0"/>
              <a:t>Data Query Language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877348" y="1584214"/>
            <a:ext cx="3575884" cy="41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Check shipment date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1BB9D2-803D-4AEB-B93B-DD17F5D04A24}"/>
              </a:ext>
            </a:extLst>
          </p:cNvPr>
          <p:cNvSpPr txBox="1"/>
          <p:nvPr/>
        </p:nvSpPr>
        <p:spPr>
          <a:xfrm>
            <a:off x="877348" y="5149484"/>
            <a:ext cx="43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E7A4-3DE8-4DDE-A63A-C126929D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3" y="5809344"/>
            <a:ext cx="2553056" cy="45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29D3D6-1663-4529-B4AD-B937647B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93" y="2165982"/>
            <a:ext cx="6565354" cy="2692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5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43" y="679508"/>
            <a:ext cx="8596668" cy="1320800"/>
          </a:xfrm>
        </p:spPr>
        <p:txBody>
          <a:bodyPr/>
          <a:lstStyle/>
          <a:p>
            <a:r>
              <a:rPr lang="en-US" dirty="0"/>
              <a:t>Testing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1F1F4C-B09E-4CF2-B5EC-5780EE9FC23D}"/>
              </a:ext>
            </a:extLst>
          </p:cNvPr>
          <p:cNvSpPr txBox="1">
            <a:spLocks/>
          </p:cNvSpPr>
          <p:nvPr/>
        </p:nvSpPr>
        <p:spPr>
          <a:xfrm>
            <a:off x="685843" y="1459479"/>
            <a:ext cx="8596668" cy="35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Product and product inventory information before processing order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8C3E7E-C52F-48B1-AB84-382D395A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00" y="2114016"/>
            <a:ext cx="8466554" cy="3284505"/>
          </a:xfrm>
        </p:spPr>
      </p:pic>
    </p:spTree>
    <p:extLst>
      <p:ext uri="{BB962C8B-B14F-4D97-AF65-F5344CB8AC3E}">
        <p14:creationId xmlns:p14="http://schemas.microsoft.com/office/powerpoint/2010/main" val="70049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43" y="679508"/>
            <a:ext cx="8596668" cy="1320800"/>
          </a:xfrm>
        </p:spPr>
        <p:txBody>
          <a:bodyPr/>
          <a:lstStyle/>
          <a:p>
            <a:r>
              <a:rPr lang="en-US" dirty="0"/>
              <a:t>Testing</a:t>
            </a: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37E0A7-E236-4008-8D97-00EAF9E2DDB8}"/>
              </a:ext>
            </a:extLst>
          </p:cNvPr>
          <p:cNvSpPr txBox="1">
            <a:spLocks/>
          </p:cNvSpPr>
          <p:nvPr/>
        </p:nvSpPr>
        <p:spPr>
          <a:xfrm>
            <a:off x="685843" y="1475530"/>
            <a:ext cx="8596668" cy="35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Customer and order information before processing order</a:t>
            </a:r>
          </a:p>
        </p:txBody>
      </p:sp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07A11B3A-EA93-4936-AB77-AB268954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14" y="2459453"/>
            <a:ext cx="8596312" cy="2989034"/>
          </a:xfrm>
        </p:spPr>
      </p:pic>
    </p:spTree>
    <p:extLst>
      <p:ext uri="{BB962C8B-B14F-4D97-AF65-F5344CB8AC3E}">
        <p14:creationId xmlns:p14="http://schemas.microsoft.com/office/powerpoint/2010/main" val="336712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5EE-1E82-46D6-B4B3-BA02D04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43" y="679508"/>
            <a:ext cx="8596668" cy="1320800"/>
          </a:xfrm>
        </p:spPr>
        <p:txBody>
          <a:bodyPr/>
          <a:lstStyle/>
          <a:p>
            <a:r>
              <a:rPr lang="en-US" dirty="0"/>
              <a:t>Testing</a:t>
            </a: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1D865C-7BF0-480B-A9DB-EB6A0C6D0768}"/>
              </a:ext>
            </a:extLst>
          </p:cNvPr>
          <p:cNvSpPr txBox="1">
            <a:spLocks/>
          </p:cNvSpPr>
          <p:nvPr/>
        </p:nvSpPr>
        <p:spPr>
          <a:xfrm>
            <a:off x="685843" y="1271154"/>
            <a:ext cx="8596668" cy="35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After processing order</a:t>
            </a:r>
          </a:p>
        </p:txBody>
      </p:sp>
      <p:pic>
        <p:nvPicPr>
          <p:cNvPr id="10" name="内容占位符 7">
            <a:extLst>
              <a:ext uri="{FF2B5EF4-FFF2-40B4-BE49-F238E27FC236}">
                <a16:creationId xmlns:a16="http://schemas.microsoft.com/office/drawing/2014/main" id="{562C110E-0555-40C3-A562-D1FAB8576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102" y="944317"/>
            <a:ext cx="7712108" cy="168416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EA43C-B609-44DE-A606-7BDCA43C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25" y="2909093"/>
            <a:ext cx="6611273" cy="170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F5C5D-C747-4EF6-963C-6ED62CE1D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5" y="4764501"/>
            <a:ext cx="663032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9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729C-9765-4EB7-A57B-490BEA2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E828-0962-4AFC-AEE1-E944906E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ReadMe file to give brief description of this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Docs:</a:t>
            </a:r>
          </a:p>
          <a:p>
            <a:r>
              <a:rPr lang="en-US" dirty="0">
                <a:hlinkClick r:id="rId2"/>
              </a:rPr>
              <a:t>https://pages.github.ccs.neu.edu/seantanty/cs5200_OrderManager_Project_Yongliang_Tan_and_Yuzhou_Wu/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Referencing using other’s work, their Java Docs: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http://takahikokawasaki.github.io/nv-i18n/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E6E9-0EEF-4807-B502-7D90F98C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24" y="487451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103-4FF1-4022-8152-F2CEE6D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2085087"/>
            <a:ext cx="8596668" cy="3880773"/>
          </a:xfrm>
        </p:spPr>
        <p:txBody>
          <a:bodyPr/>
          <a:lstStyle/>
          <a:p>
            <a:r>
              <a:rPr lang="en-US" dirty="0"/>
              <a:t>Background : This is project is a database portion of a an application for managing products, product inventory, and customer orders for an online store.</a:t>
            </a:r>
          </a:p>
          <a:p>
            <a:r>
              <a:rPr lang="en-US" dirty="0"/>
              <a:t>Database system used: JDBC – Derby.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aspects: </a:t>
            </a:r>
          </a:p>
          <a:p>
            <a:pPr lvl="1"/>
            <a:r>
              <a:rPr lang="en-US" dirty="0"/>
              <a:t>manage information about products that can be sold to customers</a:t>
            </a:r>
          </a:p>
          <a:p>
            <a:pPr lvl="1"/>
            <a:r>
              <a:rPr lang="en-US" dirty="0"/>
              <a:t>track current inventories of products</a:t>
            </a:r>
          </a:p>
          <a:p>
            <a:pPr lvl="1"/>
            <a:r>
              <a:rPr lang="en-US" dirty="0"/>
              <a:t>process orders for products from customers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45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569E-CBAA-4983-9CA4-24D3B25C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6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</a:t>
            </a:r>
            <a:br>
              <a:rPr lang="en-US" dirty="0"/>
            </a:br>
            <a:r>
              <a:rPr lang="en-US" sz="2700" dirty="0"/>
              <a:t>- Issues and Improvements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A079-8F33-4BF7-ACB5-D06EEAF1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22"/>
            <a:ext cx="8517000" cy="4768718"/>
          </a:xfrm>
        </p:spPr>
        <p:txBody>
          <a:bodyPr>
            <a:normAutofit/>
          </a:bodyPr>
          <a:lstStyle/>
          <a:p>
            <a:r>
              <a:rPr lang="en-US" dirty="0"/>
              <a:t>Order/</a:t>
            </a:r>
            <a:r>
              <a:rPr lang="en-US" dirty="0" err="1"/>
              <a:t>OrderRecords</a:t>
            </a:r>
            <a:endParaRPr lang="en-US" dirty="0"/>
          </a:p>
          <a:p>
            <a:pPr lvl="1"/>
            <a:r>
              <a:rPr lang="en-US" dirty="0"/>
              <a:t>Current: </a:t>
            </a:r>
          </a:p>
          <a:p>
            <a:pPr lvl="2"/>
            <a:r>
              <a:rPr lang="en-US" dirty="0"/>
              <a:t>use a status field, need to call </a:t>
            </a:r>
            <a:r>
              <a:rPr lang="en-US" dirty="0" err="1"/>
              <a:t>CancelOrder</a:t>
            </a:r>
            <a:r>
              <a:rPr lang="en-US" dirty="0"/>
              <a:t> and </a:t>
            </a:r>
            <a:r>
              <a:rPr lang="en-US" dirty="0" err="1"/>
              <a:t>PlaceOrder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When order created, the order date is set as the system time</a:t>
            </a:r>
          </a:p>
          <a:p>
            <a:pPr lvl="1"/>
            <a:r>
              <a:rPr lang="en-US" dirty="0"/>
              <a:t>Concern: need to discuss with client about the business side’s decision</a:t>
            </a:r>
          </a:p>
          <a:p>
            <a:r>
              <a:rPr lang="en-US" dirty="0"/>
              <a:t>Update Order/</a:t>
            </a:r>
            <a:r>
              <a:rPr lang="en-US" dirty="0" err="1"/>
              <a:t>OrderRecords</a:t>
            </a:r>
            <a:endParaRPr lang="en-US" dirty="0"/>
          </a:p>
          <a:p>
            <a:pPr lvl="1"/>
            <a:r>
              <a:rPr lang="en-US" dirty="0"/>
              <a:t>Current: didn’t implement update function</a:t>
            </a:r>
          </a:p>
          <a:p>
            <a:pPr lvl="1"/>
            <a:r>
              <a:rPr lang="en-US" dirty="0"/>
              <a:t>Concern: Once order been placed, the customer could only cancel the whole order</a:t>
            </a:r>
          </a:p>
          <a:p>
            <a:r>
              <a:rPr lang="en-US" dirty="0"/>
              <a:t>B</a:t>
            </a:r>
            <a:r>
              <a:rPr lang="en-US" altLang="zh-CN" dirty="0"/>
              <a:t>ack-ordering items: </a:t>
            </a:r>
          </a:p>
          <a:p>
            <a:pPr lvl="1"/>
            <a:r>
              <a:rPr lang="en-US" altLang="zh-CN" dirty="0"/>
              <a:t>Improvement: When adding inventory, we should first fulfill those incomplete </a:t>
            </a:r>
            <a:r>
              <a:rPr lang="en-US" altLang="zh-CN" dirty="0" err="1"/>
              <a:t>OrderRecords</a:t>
            </a:r>
            <a:endParaRPr lang="en-US" altLang="zh-CN" dirty="0"/>
          </a:p>
          <a:p>
            <a:r>
              <a:rPr lang="en-US" altLang="zh-CN" dirty="0"/>
              <a:t>Considering convert to use MySQL database instead</a:t>
            </a:r>
          </a:p>
          <a:p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606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B05D-1A9F-4186-BDB5-53DF4124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C9168-12F8-456D-A1B6-8087FB39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31" y="1784415"/>
            <a:ext cx="4558246" cy="45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E6E9-0EEF-4807-B502-7D90F98C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24" y="487451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Requirements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6C4484-5A97-4436-8286-5FD9597A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226125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Product: SKU is a 12-character value of the form AA-NNNNNN-CC where A is an upper-case letter, N is a digit from 0-9, and C is either a digit or an upper case letter. For example, "AB-123456-0N“</a:t>
            </a:r>
          </a:p>
          <a:p>
            <a:r>
              <a:rPr lang="en-US" dirty="0" err="1"/>
              <a:t>InventoryRecord</a:t>
            </a:r>
            <a:r>
              <a:rPr lang="en-US" dirty="0"/>
              <a:t>: price per unit for the current inventory is a positive number with 2 digits after the decimal place</a:t>
            </a:r>
          </a:p>
          <a:p>
            <a:r>
              <a:rPr lang="en-US" dirty="0"/>
              <a:t>Customer: payment information is not part of this database</a:t>
            </a:r>
          </a:p>
          <a:p>
            <a:r>
              <a:rPr lang="en-US" dirty="0"/>
              <a:t>Order: </a:t>
            </a:r>
          </a:p>
          <a:p>
            <a:pPr lvl="1"/>
            <a:r>
              <a:rPr lang="en-US" dirty="0"/>
              <a:t>shipment date(date format, null means not shipped yet)</a:t>
            </a:r>
          </a:p>
          <a:p>
            <a:pPr lvl="1"/>
            <a:r>
              <a:rPr lang="en-US" dirty="0"/>
              <a:t>All items must be available in a single transaction to place an order**</a:t>
            </a:r>
          </a:p>
          <a:p>
            <a:r>
              <a:rPr lang="en-US" dirty="0" err="1"/>
              <a:t>OrderRecord</a:t>
            </a:r>
            <a:r>
              <a:rPr lang="en-US" dirty="0"/>
              <a:t>: the item must be available and the inventory is automatically reduced when an order record is created for an order</a:t>
            </a:r>
          </a:p>
        </p:txBody>
      </p:sp>
    </p:spTree>
    <p:extLst>
      <p:ext uri="{BB962C8B-B14F-4D97-AF65-F5344CB8AC3E}">
        <p14:creationId xmlns:p14="http://schemas.microsoft.com/office/powerpoint/2010/main" val="269777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7924-2EA9-4BAF-920D-E4E3D258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7" y="260444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54953-3C08-432D-B5B1-57137257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16" y="822303"/>
            <a:ext cx="2649419" cy="3002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93C64-129B-4E9D-8119-61AE8CDD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0" y="5294836"/>
            <a:ext cx="2231465" cy="1283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5FBA8C-76CE-4560-9DC5-7EBCD43C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71" y="3054928"/>
            <a:ext cx="1917044" cy="144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1EFAB08-CA0D-4FE9-9B61-FB9C73313329}"/>
              </a:ext>
            </a:extLst>
          </p:cNvPr>
          <p:cNvSpPr txBox="1"/>
          <p:nvPr/>
        </p:nvSpPr>
        <p:spPr>
          <a:xfrm>
            <a:off x="804767" y="1454883"/>
            <a:ext cx="3462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</a:t>
            </a:r>
            <a:r>
              <a:rPr lang="en-US" sz="1400" dirty="0"/>
              <a:t> 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0DBE8-15E9-4A91-A587-75E195AFDDF9}"/>
              </a:ext>
            </a:extLst>
          </p:cNvPr>
          <p:cNvSpPr txBox="1"/>
          <p:nvPr/>
        </p:nvSpPr>
        <p:spPr>
          <a:xfrm>
            <a:off x="2812620" y="4013686"/>
            <a:ext cx="213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delete cascade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288A68-98C5-498B-B38B-452BF3BDF16F}"/>
              </a:ext>
            </a:extLst>
          </p:cNvPr>
          <p:cNvSpPr txBox="1"/>
          <p:nvPr/>
        </p:nvSpPr>
        <p:spPr>
          <a:xfrm>
            <a:off x="7247107" y="1638304"/>
            <a:ext cx="213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delete cascade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8E23E4-008D-4DD0-A298-24811B720CC9}"/>
              </a:ext>
            </a:extLst>
          </p:cNvPr>
          <p:cNvSpPr txBox="1"/>
          <p:nvPr/>
        </p:nvSpPr>
        <p:spPr>
          <a:xfrm>
            <a:off x="7137492" y="4356876"/>
            <a:ext cx="213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delete cascade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5382AA-80CA-4B1E-9A51-5816EBD56868}"/>
              </a:ext>
            </a:extLst>
          </p:cNvPr>
          <p:cNvSpPr txBox="1"/>
          <p:nvPr/>
        </p:nvSpPr>
        <p:spPr>
          <a:xfrm>
            <a:off x="2997707" y="5802618"/>
            <a:ext cx="208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delete cascade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CB4294-2C7A-4574-86C8-C866DEDC1C3B}"/>
              </a:ext>
            </a:extLst>
          </p:cNvPr>
          <p:cNvCxnSpPr>
            <a:cxnSpLocks/>
          </p:cNvCxnSpPr>
          <p:nvPr/>
        </p:nvCxnSpPr>
        <p:spPr>
          <a:xfrm flipH="1">
            <a:off x="7271993" y="1501629"/>
            <a:ext cx="2069375" cy="8148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AB80ABA-BAE3-4D18-ADB5-B0289A24776E}"/>
              </a:ext>
            </a:extLst>
          </p:cNvPr>
          <p:cNvCxnSpPr>
            <a:cxnSpLocks/>
          </p:cNvCxnSpPr>
          <p:nvPr/>
        </p:nvCxnSpPr>
        <p:spPr>
          <a:xfrm flipH="1">
            <a:off x="7285753" y="2574715"/>
            <a:ext cx="16328" cy="2877942"/>
          </a:xfrm>
          <a:prstGeom prst="bentConnector3">
            <a:avLst>
              <a:gd name="adj1" fmla="val -140004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966CD5-014D-4ED2-B337-20C933BA5FFF}"/>
              </a:ext>
            </a:extLst>
          </p:cNvPr>
          <p:cNvCxnSpPr/>
          <p:nvPr/>
        </p:nvCxnSpPr>
        <p:spPr>
          <a:xfrm>
            <a:off x="2913123" y="5765207"/>
            <a:ext cx="213995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1FD265A-A6FE-4864-BDD9-0937D8DF6552}"/>
              </a:ext>
            </a:extLst>
          </p:cNvPr>
          <p:cNvCxnSpPr>
            <a:cxnSpLocks/>
          </p:cNvCxnSpPr>
          <p:nvPr/>
        </p:nvCxnSpPr>
        <p:spPr>
          <a:xfrm>
            <a:off x="2957555" y="3678256"/>
            <a:ext cx="22848" cy="2163123"/>
          </a:xfrm>
          <a:prstGeom prst="bentConnector3">
            <a:avLst>
              <a:gd name="adj1" fmla="val 110052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F2285E-C7F7-4736-B542-6066772AD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247" y="1890464"/>
            <a:ext cx="1944736" cy="2015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311E6-A156-4EE1-B04D-4E1D58357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484" y="4863928"/>
            <a:ext cx="2130509" cy="187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7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3E4-59AC-4E55-86BB-4B1D7BA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317102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CE2BC-D2FC-4B76-AB87-CC53D0FE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4" y="2018973"/>
            <a:ext cx="4532229" cy="1410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7A3DD-D708-42BD-8EEA-6CBC2C30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7" y="3958240"/>
            <a:ext cx="8601448" cy="270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1E616-4118-45CB-B1D4-96FC5C05A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66" y="737489"/>
            <a:ext cx="4609262" cy="2859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BD4502-7C6F-4C6B-A83D-8C016F0FFF79}"/>
              </a:ext>
            </a:extLst>
          </p:cNvPr>
          <p:cNvSpPr txBox="1">
            <a:spLocks/>
          </p:cNvSpPr>
          <p:nvPr/>
        </p:nvSpPr>
        <p:spPr>
          <a:xfrm>
            <a:off x="1034641" y="1378593"/>
            <a:ext cx="5245294" cy="56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type and stored functions</a:t>
            </a:r>
          </a:p>
        </p:txBody>
      </p:sp>
    </p:spTree>
    <p:extLst>
      <p:ext uri="{BB962C8B-B14F-4D97-AF65-F5344CB8AC3E}">
        <p14:creationId xmlns:p14="http://schemas.microsoft.com/office/powerpoint/2010/main" val="422588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3E4-59AC-4E55-86BB-4B1D7BA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317102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76F8A-5E73-4A73-B60B-7AF779DB25E8}"/>
              </a:ext>
            </a:extLst>
          </p:cNvPr>
          <p:cNvSpPr txBox="1">
            <a:spLocks/>
          </p:cNvSpPr>
          <p:nvPr/>
        </p:nvSpPr>
        <p:spPr>
          <a:xfrm>
            <a:off x="1034641" y="1378593"/>
            <a:ext cx="5245294" cy="56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type and stored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00572-4CFF-4550-8D6E-E62B226E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41" y="2025965"/>
            <a:ext cx="3996357" cy="1222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E8BAE-55BB-4078-A6A1-040C9D56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24" y="3609621"/>
            <a:ext cx="6561345" cy="3077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07AD2D-4A89-43D4-A235-E8EFBB40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075" y="741320"/>
            <a:ext cx="4626286" cy="250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5E04D-E363-4078-A6B5-51964AB7D7A9}"/>
              </a:ext>
            </a:extLst>
          </p:cNvPr>
          <p:cNvSpPr txBox="1"/>
          <p:nvPr/>
        </p:nvSpPr>
        <p:spPr>
          <a:xfrm>
            <a:off x="977900" y="324028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price: default in USD</a:t>
            </a:r>
          </a:p>
        </p:txBody>
      </p:sp>
    </p:spTree>
    <p:extLst>
      <p:ext uri="{BB962C8B-B14F-4D97-AF65-F5344CB8AC3E}">
        <p14:creationId xmlns:p14="http://schemas.microsoft.com/office/powerpoint/2010/main" val="33562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3E4-59AC-4E55-86BB-4B1D7BA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317102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76F8A-5E73-4A73-B60B-7AF779DB25E8}"/>
              </a:ext>
            </a:extLst>
          </p:cNvPr>
          <p:cNvSpPr txBox="1">
            <a:spLocks/>
          </p:cNvSpPr>
          <p:nvPr/>
        </p:nvSpPr>
        <p:spPr>
          <a:xfrm>
            <a:off x="1034641" y="1378593"/>
            <a:ext cx="5245294" cy="56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type and stored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D4CE8-C1D1-4B0F-B830-5C3F1C0F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80" y="1867331"/>
            <a:ext cx="4020110" cy="228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1EA42-575D-4202-9EFF-FFA848B2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42" y="4499750"/>
            <a:ext cx="4797133" cy="228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1BF37B-B58A-40F9-AB9E-C00D842F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92128"/>
            <a:ext cx="5611008" cy="4553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76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3E4-59AC-4E55-86BB-4B1D7BA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317102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2800" dirty="0"/>
              <a:t>- Decisions and assumptions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76F8A-5E73-4A73-B60B-7AF779DB25E8}"/>
              </a:ext>
            </a:extLst>
          </p:cNvPr>
          <p:cNvSpPr txBox="1">
            <a:spLocks/>
          </p:cNvSpPr>
          <p:nvPr/>
        </p:nvSpPr>
        <p:spPr>
          <a:xfrm>
            <a:off x="1034641" y="1378593"/>
            <a:ext cx="5245294" cy="56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type and stored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44230-3E75-42DA-A257-FCA8B6307972}"/>
              </a:ext>
            </a:extLst>
          </p:cNvPr>
          <p:cNvSpPr txBox="1"/>
          <p:nvPr/>
        </p:nvSpPr>
        <p:spPr>
          <a:xfrm>
            <a:off x="1034641" y="2408025"/>
            <a:ext cx="501661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https://github.com/TakahikoKawasaki/nv-i18n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45A082-FEC2-440F-A4A5-4B817B63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97" y="3385452"/>
            <a:ext cx="4121169" cy="3155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63296C-F729-4A8B-AA2A-DF24ED982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71" y="634556"/>
            <a:ext cx="5076386" cy="2609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026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1928</TotalTime>
  <Words>927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OrderManager</vt:lpstr>
      <vt:lpstr>Agenda</vt:lpstr>
      <vt:lpstr>Design - Requirements</vt:lpstr>
      <vt:lpstr>Design - Requirements</vt:lpstr>
      <vt:lpstr>Design - Decisions and assumptions</vt:lpstr>
      <vt:lpstr>Design - Decisions and assumptions</vt:lpstr>
      <vt:lpstr>Design - Decisions and assumptions</vt:lpstr>
      <vt:lpstr>Design - Decisions and assumptions</vt:lpstr>
      <vt:lpstr>Design - Decisions and assumptions</vt:lpstr>
      <vt:lpstr>Design - Decisions and assumptions</vt:lpstr>
      <vt:lpstr>Design - Decisions and assumptions</vt:lpstr>
      <vt:lpstr>Design - Decisions and assumptions</vt:lpstr>
      <vt:lpstr>Design - Decisions and assumptions</vt:lpstr>
      <vt:lpstr>Design - Specific design issues </vt:lpstr>
      <vt:lpstr>Function - Data Manipulate Language</vt:lpstr>
      <vt:lpstr>Function - Data Manipulate Language</vt:lpstr>
      <vt:lpstr>Function - Data Manipulate Language</vt:lpstr>
      <vt:lpstr>Function - Data Manipulate Language</vt:lpstr>
      <vt:lpstr>Function - Data Manipulate Language</vt:lpstr>
      <vt:lpstr>Function - Data Manipulate Language</vt:lpstr>
      <vt:lpstr>Function - Data Manipulate Language</vt:lpstr>
      <vt:lpstr>Function - Data Manipulate Language</vt:lpstr>
      <vt:lpstr>Function - Data Query Language</vt:lpstr>
      <vt:lpstr>Function - Data Query Language</vt:lpstr>
      <vt:lpstr>Function - Data Query Language</vt:lpstr>
      <vt:lpstr>Testing</vt:lpstr>
      <vt:lpstr>Testing</vt:lpstr>
      <vt:lpstr>Testing</vt:lpstr>
      <vt:lpstr>Top Level Document</vt:lpstr>
      <vt:lpstr>Future - Issues and Improvements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OrderManager</dc:title>
  <dc:creator>Tan Yongliang</dc:creator>
  <cp:lastModifiedBy>Tan Yongliang</cp:lastModifiedBy>
  <cp:revision>369</cp:revision>
  <dcterms:created xsi:type="dcterms:W3CDTF">2019-06-21T23:09:20Z</dcterms:created>
  <dcterms:modified xsi:type="dcterms:W3CDTF">2019-06-25T11:02:55Z</dcterms:modified>
</cp:coreProperties>
</file>