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4" r:id="rId5"/>
    <p:sldId id="260" r:id="rId6"/>
    <p:sldId id="266" r:id="rId7"/>
    <p:sldId id="262" r:id="rId8"/>
    <p:sldId id="267"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6662E-FAF4-44BC-88B5-85A7CBFB6D30}" type="datetime1">
              <a:rPr lang="en-US" smtClean="0"/>
              <a:pPr/>
              <a:t>11/11/2021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1139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745580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133705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0049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899888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11/11/2021</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387235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11/11/2021</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452790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4411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586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857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131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802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601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537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8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04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936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11/11/2021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2009486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A white woven seamless grid pattern">
            <a:extLst>
              <a:ext uri="{FF2B5EF4-FFF2-40B4-BE49-F238E27FC236}">
                <a16:creationId xmlns:a16="http://schemas.microsoft.com/office/drawing/2014/main" id="{C6AC4EBA-1855-4DAB-A001-3DBA44AA3E76}"/>
              </a:ext>
            </a:extLst>
          </p:cNvPr>
          <p:cNvPicPr>
            <a:picLocks noChangeAspect="1"/>
          </p:cNvPicPr>
          <p:nvPr/>
        </p:nvPicPr>
        <p:blipFill rotWithShape="1">
          <a:blip r:embed="rId2">
            <a:alphaModFix amt="60000"/>
          </a:blip>
          <a:srcRect t="9982" r="-1" b="5744"/>
          <a:stretch/>
        </p:blipFill>
        <p:spPr>
          <a:xfrm>
            <a:off x="3048" y="10"/>
            <a:ext cx="12188952" cy="6856614"/>
          </a:xfrm>
          <a:prstGeom prst="rect">
            <a:avLst/>
          </a:prstGeom>
        </p:spPr>
      </p:pic>
      <p:sp>
        <p:nvSpPr>
          <p:cNvPr id="2" name="Title 1">
            <a:extLst>
              <a:ext uri="{FF2B5EF4-FFF2-40B4-BE49-F238E27FC236}">
                <a16:creationId xmlns:a16="http://schemas.microsoft.com/office/drawing/2014/main" id="{9B0F4B6E-45B0-42F3-A82B-AF09B99A6CC1}"/>
              </a:ext>
            </a:extLst>
          </p:cNvPr>
          <p:cNvSpPr>
            <a:spLocks noGrp="1"/>
          </p:cNvSpPr>
          <p:nvPr>
            <p:ph type="ctrTitle"/>
          </p:nvPr>
        </p:nvSpPr>
        <p:spPr>
          <a:xfrm>
            <a:off x="996275" y="744910"/>
            <a:ext cx="10190071" cy="2594644"/>
          </a:xfrm>
        </p:spPr>
        <p:txBody>
          <a:bodyPr anchor="b">
            <a:normAutofit fontScale="90000"/>
          </a:bodyPr>
          <a:lstStyle/>
          <a:p>
            <a:pPr algn="ctr"/>
            <a:br>
              <a:rPr lang="en-US" sz="5200" dirty="0">
                <a:solidFill>
                  <a:srgbClr val="FFFFFF"/>
                </a:solidFill>
              </a:rPr>
            </a:br>
            <a:br>
              <a:rPr lang="en-US" sz="5200" dirty="0">
                <a:solidFill>
                  <a:srgbClr val="FFFFFF"/>
                </a:solidFill>
              </a:rPr>
            </a:br>
            <a:br>
              <a:rPr lang="en-US" sz="5200" dirty="0">
                <a:solidFill>
                  <a:srgbClr val="FFFFFF"/>
                </a:solidFill>
              </a:rPr>
            </a:br>
            <a:r>
              <a:rPr lang="en-US" sz="5400" b="1" i="1" kern="5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Car Sales and Inventory Store Project</a:t>
            </a:r>
            <a:endParaRPr lang="en-IN" sz="5200" b="1" i="1" dirty="0">
              <a:solidFill>
                <a:srgbClr val="7030A0"/>
              </a:solidFill>
            </a:endParaRPr>
          </a:p>
        </p:txBody>
      </p:sp>
      <p:sp>
        <p:nvSpPr>
          <p:cNvPr id="3" name="Subtitle 2">
            <a:extLst>
              <a:ext uri="{FF2B5EF4-FFF2-40B4-BE49-F238E27FC236}">
                <a16:creationId xmlns:a16="http://schemas.microsoft.com/office/drawing/2014/main" id="{389FB499-799A-4962-BA0A-4ED916D511F4}"/>
              </a:ext>
            </a:extLst>
          </p:cNvPr>
          <p:cNvSpPr>
            <a:spLocks noGrp="1"/>
          </p:cNvSpPr>
          <p:nvPr>
            <p:ph type="subTitle" idx="1"/>
          </p:nvPr>
        </p:nvSpPr>
        <p:spPr>
          <a:xfrm>
            <a:off x="1218708" y="4069780"/>
            <a:ext cx="9781327" cy="2056617"/>
          </a:xfrm>
        </p:spPr>
        <p:txBody>
          <a:bodyPr anchor="t">
            <a:normAutofit/>
          </a:bodyPr>
          <a:lstStyle/>
          <a:p>
            <a:endParaRPr lang="en-IN" sz="2200" dirty="0">
              <a:solidFill>
                <a:srgbClr val="FFFFFF"/>
              </a:solidFill>
            </a:endParaRPr>
          </a:p>
        </p:txBody>
      </p:sp>
    </p:spTree>
    <p:extLst>
      <p:ext uri="{BB962C8B-B14F-4D97-AF65-F5344CB8AC3E}">
        <p14:creationId xmlns:p14="http://schemas.microsoft.com/office/powerpoint/2010/main" val="22685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D20D-1418-4EBC-92DA-E4FE986F0E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AFF5A3B-309E-467D-993E-8F1803EBF60E}"/>
              </a:ext>
            </a:extLst>
          </p:cNvPr>
          <p:cNvSpPr>
            <a:spLocks noGrp="1"/>
          </p:cNvSpPr>
          <p:nvPr>
            <p:ph idx="1"/>
          </p:nvPr>
        </p:nvSpPr>
        <p:spPr/>
        <p:txBody>
          <a:bodyPr>
            <a:normAutofit/>
          </a:bodyPr>
          <a:lstStyle/>
          <a:p>
            <a:pPr marL="0" indent="0">
              <a:buNone/>
            </a:pPr>
            <a:r>
              <a:rPr lang="en-US" sz="8000" b="1" i="1" u="sng" dirty="0">
                <a:solidFill>
                  <a:schemeClr val="accent1">
                    <a:lumMod val="60000"/>
                    <a:lumOff val="40000"/>
                  </a:schemeClr>
                </a:solidFill>
              </a:rPr>
              <a:t>THANK YOU</a:t>
            </a:r>
            <a:endParaRPr lang="en-IN" sz="8000" b="1" i="1" u="sng" dirty="0">
              <a:solidFill>
                <a:schemeClr val="accent1">
                  <a:lumMod val="60000"/>
                  <a:lumOff val="40000"/>
                </a:schemeClr>
              </a:solidFill>
            </a:endParaRPr>
          </a:p>
        </p:txBody>
      </p:sp>
      <p:pic>
        <p:nvPicPr>
          <p:cNvPr id="5" name="Graphic 4" descr="In love face with solid fill">
            <a:extLst>
              <a:ext uri="{FF2B5EF4-FFF2-40B4-BE49-F238E27FC236}">
                <a16:creationId xmlns:a16="http://schemas.microsoft.com/office/drawing/2014/main" id="{A64F671F-4AF1-4330-8D6A-FD5708C0B4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8480" y="2616200"/>
            <a:ext cx="914400" cy="914400"/>
          </a:xfrm>
          <a:prstGeom prst="rect">
            <a:avLst/>
          </a:prstGeom>
        </p:spPr>
      </p:pic>
    </p:spTree>
    <p:extLst>
      <p:ext uri="{BB962C8B-B14F-4D97-AF65-F5344CB8AC3E}">
        <p14:creationId xmlns:p14="http://schemas.microsoft.com/office/powerpoint/2010/main" val="327592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E6B4-53CF-463A-B078-532B0E764122}"/>
              </a:ext>
            </a:extLst>
          </p:cNvPr>
          <p:cNvSpPr>
            <a:spLocks noGrp="1"/>
          </p:cNvSpPr>
          <p:nvPr>
            <p:ph type="title"/>
          </p:nvPr>
        </p:nvSpPr>
        <p:spPr/>
        <p:txBody>
          <a:bodyPr>
            <a:normAutofit/>
          </a:bodyPr>
          <a:lstStyle/>
          <a:p>
            <a:pPr algn="ctr"/>
            <a:r>
              <a:rPr lang="en-US" sz="4000" dirty="0">
                <a:solidFill>
                  <a:schemeClr val="accent3"/>
                </a:solidFill>
              </a:rPr>
              <a:t>Team Members</a:t>
            </a:r>
            <a:endParaRPr lang="en-IN" sz="4000" dirty="0">
              <a:solidFill>
                <a:schemeClr val="accent3"/>
              </a:solidFill>
            </a:endParaRPr>
          </a:p>
        </p:txBody>
      </p:sp>
      <p:sp>
        <p:nvSpPr>
          <p:cNvPr id="3" name="Content Placeholder 2">
            <a:extLst>
              <a:ext uri="{FF2B5EF4-FFF2-40B4-BE49-F238E27FC236}">
                <a16:creationId xmlns:a16="http://schemas.microsoft.com/office/drawing/2014/main" id="{9F446BE1-579B-4DA0-9F90-2D4518D0C72B}"/>
              </a:ext>
            </a:extLst>
          </p:cNvPr>
          <p:cNvSpPr>
            <a:spLocks noGrp="1"/>
          </p:cNvSpPr>
          <p:nvPr>
            <p:ph idx="1"/>
          </p:nvPr>
        </p:nvSpPr>
        <p:spPr>
          <a:xfrm>
            <a:off x="458694" y="1924283"/>
            <a:ext cx="11274612" cy="4195763"/>
          </a:xfrm>
        </p:spPr>
        <p:txBody>
          <a:bodyPr/>
          <a:lstStyle/>
          <a:p>
            <a:r>
              <a:rPr lang="en-US" b="1" i="1" dirty="0">
                <a:solidFill>
                  <a:schemeClr val="accent1">
                    <a:lumMod val="60000"/>
                    <a:lumOff val="40000"/>
                  </a:schemeClr>
                </a:solidFill>
              </a:rPr>
              <a:t>1) </a:t>
            </a:r>
            <a:r>
              <a:rPr lang="en-US" b="1" i="1" dirty="0" err="1">
                <a:solidFill>
                  <a:schemeClr val="accent1">
                    <a:lumMod val="60000"/>
                    <a:lumOff val="40000"/>
                  </a:schemeClr>
                </a:solidFill>
              </a:rPr>
              <a:t>Abhinay</a:t>
            </a:r>
            <a:r>
              <a:rPr lang="en-US" b="1" i="1" dirty="0">
                <a:solidFill>
                  <a:schemeClr val="accent1">
                    <a:lumMod val="60000"/>
                    <a:lumOff val="40000"/>
                  </a:schemeClr>
                </a:solidFill>
              </a:rPr>
              <a:t> Kumar Yadav</a:t>
            </a:r>
          </a:p>
          <a:p>
            <a:r>
              <a:rPr lang="en-US" b="1" i="1" dirty="0">
                <a:solidFill>
                  <a:schemeClr val="accent1">
                    <a:lumMod val="60000"/>
                    <a:lumOff val="40000"/>
                  </a:schemeClr>
                </a:solidFill>
              </a:rPr>
              <a:t>2) Tanmay Agarwal</a:t>
            </a:r>
          </a:p>
          <a:p>
            <a:r>
              <a:rPr lang="en-US" b="1" i="1" dirty="0">
                <a:solidFill>
                  <a:schemeClr val="accent1">
                    <a:lumMod val="60000"/>
                    <a:lumOff val="40000"/>
                  </a:schemeClr>
                </a:solidFill>
              </a:rPr>
              <a:t>3) </a:t>
            </a:r>
            <a:r>
              <a:rPr lang="en-US" b="1" i="1" dirty="0" err="1">
                <a:solidFill>
                  <a:schemeClr val="accent1">
                    <a:lumMod val="60000"/>
                    <a:lumOff val="40000"/>
                  </a:schemeClr>
                </a:solidFill>
              </a:rPr>
              <a:t>Tanay</a:t>
            </a:r>
            <a:r>
              <a:rPr lang="en-US" b="1" i="1" dirty="0">
                <a:solidFill>
                  <a:schemeClr val="accent1">
                    <a:lumMod val="60000"/>
                    <a:lumOff val="40000"/>
                  </a:schemeClr>
                </a:solidFill>
              </a:rPr>
              <a:t> Singh</a:t>
            </a:r>
          </a:p>
          <a:p>
            <a:r>
              <a:rPr lang="en-US" b="1" i="1" dirty="0">
                <a:solidFill>
                  <a:schemeClr val="accent1">
                    <a:lumMod val="60000"/>
                    <a:lumOff val="40000"/>
                  </a:schemeClr>
                </a:solidFill>
              </a:rPr>
              <a:t>4) Himanshu Pandey </a:t>
            </a:r>
          </a:p>
          <a:p>
            <a:r>
              <a:rPr lang="en-US" b="1" i="1" dirty="0">
                <a:solidFill>
                  <a:schemeClr val="accent1">
                    <a:lumMod val="60000"/>
                    <a:lumOff val="40000"/>
                  </a:schemeClr>
                </a:solidFill>
              </a:rPr>
              <a:t>5) Harish Choudhary</a:t>
            </a:r>
          </a:p>
          <a:p>
            <a:r>
              <a:rPr lang="en-US" b="1" i="1" dirty="0">
                <a:solidFill>
                  <a:schemeClr val="accent1">
                    <a:lumMod val="60000"/>
                    <a:lumOff val="40000"/>
                  </a:schemeClr>
                </a:solidFill>
              </a:rPr>
              <a:t>6) Gaurav Chaturvedi</a:t>
            </a:r>
            <a:endParaRPr lang="en-IN" b="1" i="1" dirty="0">
              <a:solidFill>
                <a:schemeClr val="accent1">
                  <a:lumMod val="60000"/>
                  <a:lumOff val="40000"/>
                </a:schemeClr>
              </a:solidFill>
            </a:endParaRPr>
          </a:p>
        </p:txBody>
      </p:sp>
    </p:spTree>
    <p:extLst>
      <p:ext uri="{BB962C8B-B14F-4D97-AF65-F5344CB8AC3E}">
        <p14:creationId xmlns:p14="http://schemas.microsoft.com/office/powerpoint/2010/main" val="3939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4E30-7B36-4EF8-9010-502A77B65D69}"/>
              </a:ext>
            </a:extLst>
          </p:cNvPr>
          <p:cNvSpPr>
            <a:spLocks noGrp="1"/>
          </p:cNvSpPr>
          <p:nvPr>
            <p:ph type="title"/>
          </p:nvPr>
        </p:nvSpPr>
        <p:spPr>
          <a:xfrm>
            <a:off x="626509" y="408891"/>
            <a:ext cx="9905998" cy="1041606"/>
          </a:xfrm>
        </p:spPr>
        <p:txBody>
          <a:bodyPr/>
          <a:lstStyle/>
          <a:p>
            <a:pPr algn="ctr"/>
            <a:r>
              <a:rPr lang="en-US" b="1" i="1" dirty="0">
                <a:solidFill>
                  <a:schemeClr val="accent6">
                    <a:lumMod val="50000"/>
                  </a:schemeClr>
                </a:solidFill>
              </a:rPr>
              <a:t>Abstract</a:t>
            </a:r>
            <a:endParaRPr lang="en-IN" b="1" i="1" dirty="0">
              <a:solidFill>
                <a:schemeClr val="accent6">
                  <a:lumMod val="50000"/>
                </a:schemeClr>
              </a:solidFill>
            </a:endParaRPr>
          </a:p>
        </p:txBody>
      </p:sp>
      <p:sp>
        <p:nvSpPr>
          <p:cNvPr id="3" name="Content Placeholder 2">
            <a:extLst>
              <a:ext uri="{FF2B5EF4-FFF2-40B4-BE49-F238E27FC236}">
                <a16:creationId xmlns:a16="http://schemas.microsoft.com/office/drawing/2014/main" id="{B792CC9B-55E6-44F6-8EDE-CA3CC8F69E1D}"/>
              </a:ext>
            </a:extLst>
          </p:cNvPr>
          <p:cNvSpPr>
            <a:spLocks noGrp="1"/>
          </p:cNvSpPr>
          <p:nvPr>
            <p:ph idx="1"/>
          </p:nvPr>
        </p:nvSpPr>
        <p:spPr>
          <a:xfrm>
            <a:off x="1336721" y="1450497"/>
            <a:ext cx="9905999" cy="3541714"/>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Waterfall Model was the first Process Model to be introduced. It is also referred to as a linear-sequential life cycle model. It is very simple to understand and use. In a waterfall model, each phase must be completed before the next phase can begin and there is no overlapping in the phases.</a:t>
            </a:r>
          </a:p>
          <a:p>
            <a:pPr marL="0" indent="0">
              <a:buNone/>
            </a:pPr>
            <a:r>
              <a:rPr lang="en-US" sz="1800" dirty="0">
                <a:latin typeface="Times New Roman" panose="02020603050405020304" pitchFamily="18" charset="0"/>
                <a:cs typeface="Times New Roman" panose="02020603050405020304" pitchFamily="18" charset="0"/>
              </a:rPr>
              <a:t>The Waterfall model is the earliest SDLC approach that was used for software development. The waterfall Model illustrates the software development process in a linear sequential flow. This means that any phase in the development process begins only if the previous phase is complete. In this waterfall model, the phases do not overlap.</a:t>
            </a:r>
          </a:p>
          <a:p>
            <a:pPr marL="0" indent="0">
              <a:buNone/>
            </a:pPr>
            <a:r>
              <a:rPr lang="en-US" sz="1800" b="1" dirty="0">
                <a:solidFill>
                  <a:schemeClr val="bg1"/>
                </a:solidFill>
                <a:latin typeface="Times New Roman" panose="02020603050405020304" pitchFamily="18" charset="0"/>
                <a:cs typeface="Times New Roman" panose="02020603050405020304" pitchFamily="18" charset="0"/>
              </a:rPr>
              <a:t>Waterfall Model - Design</a:t>
            </a:r>
          </a:p>
          <a:p>
            <a:pPr marL="0" indent="0">
              <a:buNone/>
            </a:pPr>
            <a:r>
              <a:rPr lang="en-US" sz="1800" dirty="0">
                <a:latin typeface="Times New Roman" panose="02020603050405020304" pitchFamily="18" charset="0"/>
                <a:cs typeface="Times New Roman" panose="02020603050405020304" pitchFamily="18" charset="0"/>
              </a:rPr>
              <a:t>Waterfall approach was first SDLC Model to be used widely in Software Engineering to ensure</a:t>
            </a:r>
          </a:p>
          <a:p>
            <a:pPr marL="0" indent="0">
              <a:buNone/>
            </a:pPr>
            <a:r>
              <a:rPr lang="en-US" sz="1800" dirty="0">
                <a:latin typeface="Times New Roman" panose="02020603050405020304" pitchFamily="18" charset="0"/>
                <a:cs typeface="Times New Roman" panose="02020603050405020304" pitchFamily="18" charset="0"/>
              </a:rPr>
              <a:t>success of the project. In “The Waterfall” approach, the whole process of software development is divided into separate phases.</a:t>
            </a:r>
          </a:p>
          <a:p>
            <a:pPr marL="0" indent="0">
              <a:buNone/>
            </a:pPr>
            <a:r>
              <a:rPr lang="en-US" sz="1800" dirty="0">
                <a:latin typeface="Times New Roman" panose="02020603050405020304" pitchFamily="18" charset="0"/>
                <a:cs typeface="Times New Roman" panose="02020603050405020304" pitchFamily="18" charset="0"/>
              </a:rPr>
              <a:t> In this Waterfall model, typically, the outcome of one phase acts as the input for the next phase sequentially.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09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ACD7-9D5D-4344-9DE7-9DC21DC5FB39}"/>
              </a:ext>
            </a:extLst>
          </p:cNvPr>
          <p:cNvSpPr>
            <a:spLocks noGrp="1"/>
          </p:cNvSpPr>
          <p:nvPr>
            <p:ph type="title"/>
          </p:nvPr>
        </p:nvSpPr>
        <p:spPr>
          <a:xfrm>
            <a:off x="768551" y="234820"/>
            <a:ext cx="9905998" cy="1478570"/>
          </a:xfrm>
        </p:spPr>
        <p:txBody>
          <a:bodyPr/>
          <a:lstStyle/>
          <a:p>
            <a:pPr algn="ctr"/>
            <a:r>
              <a:rPr lang="en-US" b="1" dirty="0">
                <a:solidFill>
                  <a:schemeClr val="accent1">
                    <a:lumMod val="75000"/>
                  </a:schemeClr>
                </a:solidFill>
                <a:latin typeface="Algerian" panose="04020705040A02060702" pitchFamily="82" charset="0"/>
              </a:rPr>
              <a:t>Problem Statement</a:t>
            </a:r>
            <a:endParaRPr lang="en-IN" b="1"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FA78A22-6368-4027-8140-5F514DCB2F1F}"/>
              </a:ext>
            </a:extLst>
          </p:cNvPr>
          <p:cNvSpPr>
            <a:spLocks noGrp="1"/>
          </p:cNvSpPr>
          <p:nvPr>
            <p:ph idx="1"/>
          </p:nvPr>
        </p:nvSpPr>
        <p:spPr>
          <a:xfrm>
            <a:off x="1141412" y="1713390"/>
            <a:ext cx="9905999" cy="4077811"/>
          </a:xfrm>
        </p:spPr>
        <p:txBody>
          <a:bodyPr>
            <a:normAutofit lnSpcReduction="10000"/>
          </a:bodyPr>
          <a:lstStyle/>
          <a:p>
            <a:pPr marL="0" indent="0">
              <a:buNone/>
            </a:pPr>
            <a:r>
              <a:rPr lang="en-US" sz="1800" kern="50" dirty="0">
                <a:effectLst/>
                <a:latin typeface="Times New Roman" panose="02020603050405020304" pitchFamily="18" charset="0"/>
                <a:ea typeface="Times New Roman" panose="02020603050405020304" pitchFamily="18" charset="0"/>
              </a:rPr>
              <a:t>This is an online car and car parts store that has listings of various cars along with their features. It also consists of car parts and accessories. This system allows user to buy car and inventory online. System allow user to check various car stats including car engine, mileage, tank capacity and other factors. Car booking has other methods for booking and registration and even a test drive registration. After registration user can login to the system with his username and password in order to access the system. User can check various car listing and can view each car features. User can also check features of the car as well as inventory parts. User may select the product and can add the product to shopping cart. User must register himself for the test drive. Car loan and other car booking facilities available in car buying section. This application is a combination of both sales and inventory management of the car and car parts. User can easily purchase car or car parts by using this system user does not have to come manually to shop to purchase the product. He can view the car and car parts in effective Graphical User Interface. User can view features of each product and can compare the products in order to purchase a better product.</a:t>
            </a:r>
            <a:endParaRPr lang="en-IN" sz="1800" kern="50" dirty="0">
              <a:effectLst/>
              <a:latin typeface="Calibri" panose="020F0502020204030204" pitchFamily="34" charset="0"/>
              <a:ea typeface="Calibri" panose="020F0502020204030204" pitchFamily="34"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09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7DC9-1836-4B79-9082-9CC624AD25AB}"/>
              </a:ext>
            </a:extLst>
          </p:cNvPr>
          <p:cNvSpPr>
            <a:spLocks noGrp="1"/>
          </p:cNvSpPr>
          <p:nvPr>
            <p:ph type="title"/>
          </p:nvPr>
        </p:nvSpPr>
        <p:spPr>
          <a:xfrm>
            <a:off x="458694" y="167780"/>
            <a:ext cx="10895106" cy="1040235"/>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i="1" dirty="0">
                <a:solidFill>
                  <a:schemeClr val="accent3"/>
                </a:solidFill>
                <a:latin typeface="Times New Roman" panose="02020603050405020304" pitchFamily="18" charset="0"/>
                <a:cs typeface="Times New Roman" panose="02020603050405020304" pitchFamily="18" charset="0"/>
              </a:rPr>
              <a:t>Waterfall Model</a:t>
            </a:r>
            <a:endParaRPr lang="en-IN" b="1" i="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D3D51B-AC31-4FF1-93C5-6BED4F8613FA}"/>
              </a:ext>
            </a:extLst>
          </p:cNvPr>
          <p:cNvSpPr>
            <a:spLocks noGrp="1"/>
          </p:cNvSpPr>
          <p:nvPr>
            <p:ph idx="1"/>
          </p:nvPr>
        </p:nvSpPr>
        <p:spPr>
          <a:xfrm>
            <a:off x="529814" y="1285566"/>
            <a:ext cx="11274612" cy="5328594"/>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We have selected this model because</a:t>
            </a:r>
          </a:p>
          <a:p>
            <a:r>
              <a:rPr lang="en-US" sz="1400" dirty="0">
                <a:latin typeface="Times New Roman" panose="02020603050405020304" pitchFamily="18" charset="0"/>
                <a:cs typeface="Times New Roman" panose="02020603050405020304" pitchFamily="18" charset="0"/>
              </a:rPr>
              <a:t>The Waterfall Model was the first Process Model to be introduced. It is also referred to as a linear-sequential life cycle model. It is very simple to understand and use. </a:t>
            </a:r>
          </a:p>
          <a:p>
            <a:r>
              <a:rPr lang="en-US" sz="1400" dirty="0">
                <a:latin typeface="Times New Roman" panose="02020603050405020304" pitchFamily="18" charset="0"/>
                <a:cs typeface="Times New Roman" panose="02020603050405020304" pitchFamily="18" charset="0"/>
              </a:rPr>
              <a:t>In a waterfall model, each phase must be completed before the next phase can begin and there is no overlapping in the phases.</a:t>
            </a:r>
          </a:p>
          <a:p>
            <a:r>
              <a:rPr lang="en-US" sz="1400" dirty="0">
                <a:latin typeface="Times New Roman" panose="02020603050405020304" pitchFamily="18" charset="0"/>
                <a:cs typeface="Times New Roman" panose="02020603050405020304" pitchFamily="18" charset="0"/>
              </a:rPr>
              <a:t>The Waterfall model is the earliest SDLC approach that was used for software development.</a:t>
            </a:r>
          </a:p>
          <a:p>
            <a:r>
              <a:rPr lang="en-US" sz="1400" dirty="0">
                <a:latin typeface="Times New Roman" panose="02020603050405020304" pitchFamily="18" charset="0"/>
                <a:cs typeface="Times New Roman" panose="02020603050405020304" pitchFamily="18" charset="0"/>
              </a:rPr>
              <a:t>The waterfall Model illustrates the software development process in a linear sequential flow.</a:t>
            </a:r>
          </a:p>
          <a:p>
            <a:r>
              <a:rPr lang="en-US" sz="1400" dirty="0">
                <a:latin typeface="Times New Roman" panose="02020603050405020304" pitchFamily="18" charset="0"/>
                <a:cs typeface="Times New Roman" panose="02020603050405020304" pitchFamily="18" charset="0"/>
              </a:rPr>
              <a:t>This means that any phase in the development process begins only if the previous phase is</a:t>
            </a:r>
          </a:p>
          <a:p>
            <a:r>
              <a:rPr lang="en-US" sz="1400" dirty="0">
                <a:latin typeface="Times New Roman" panose="02020603050405020304" pitchFamily="18" charset="0"/>
                <a:cs typeface="Times New Roman" panose="02020603050405020304" pitchFamily="18" charset="0"/>
              </a:rPr>
              <a:t>complete. In this waterfall model, the phases do not overlap.</a:t>
            </a:r>
          </a:p>
          <a:p>
            <a:pPr marL="0" indent="0">
              <a:buNone/>
            </a:pPr>
            <a:r>
              <a:rPr lang="en-US" sz="14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Waterfall Model - Design</a:t>
            </a:r>
          </a:p>
          <a:p>
            <a:r>
              <a:rPr lang="en-US" sz="1400" dirty="0">
                <a:latin typeface="Times New Roman" panose="02020603050405020304" pitchFamily="18" charset="0"/>
                <a:cs typeface="Times New Roman" panose="02020603050405020304" pitchFamily="18" charset="0"/>
              </a:rPr>
              <a:t>Waterfall approach was first SDLC Model to be used widely in Software Engineering to ensure success of the project. </a:t>
            </a:r>
          </a:p>
          <a:p>
            <a:r>
              <a:rPr lang="en-US" sz="1400" dirty="0">
                <a:latin typeface="Times New Roman" panose="02020603050405020304" pitchFamily="18" charset="0"/>
                <a:cs typeface="Times New Roman" panose="02020603050405020304" pitchFamily="18" charset="0"/>
              </a:rPr>
              <a:t>In “The Waterfall” approach, the whole process of software development is divided into separate phases. In this Waterfall model, typically, the outcome of one phase acts as the input for the next phase sequentially.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3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D5B8DA6-9C46-48F0-91CE-41DBEEBDC156}"/>
              </a:ext>
            </a:extLst>
          </p:cNvPr>
          <p:cNvSpPr>
            <a:spLocks noGrp="1"/>
          </p:cNvSpPr>
          <p:nvPr>
            <p:ph type="title"/>
          </p:nvPr>
        </p:nvSpPr>
        <p:spPr>
          <a:xfrm>
            <a:off x="2444862" y="294231"/>
            <a:ext cx="6947810" cy="703978"/>
          </a:xfrm>
        </p:spPr>
        <p:txBody>
          <a:bodyPr anchor="t">
            <a:normAutofit/>
          </a:bodyPr>
          <a:lstStyle/>
          <a:p>
            <a:pPr algn="ctr"/>
            <a:r>
              <a:rPr lang="en-US" dirty="0"/>
              <a:t>Pictorial Representation</a:t>
            </a:r>
            <a:endParaRPr lang="en-IN" dirty="0"/>
          </a:p>
        </p:txBody>
      </p:sp>
      <p:pic>
        <p:nvPicPr>
          <p:cNvPr id="7" name="Content Placeholder 6" descr="Diagram&#10;&#10;Description automatically generated">
            <a:extLst>
              <a:ext uri="{FF2B5EF4-FFF2-40B4-BE49-F238E27FC236}">
                <a16:creationId xmlns:a16="http://schemas.microsoft.com/office/drawing/2014/main" id="{874158B4-F711-424A-AB07-6EFD1E911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0791" y="1082178"/>
            <a:ext cx="4520494" cy="5293453"/>
          </a:xfrm>
        </p:spPr>
      </p:pic>
      <p:pic>
        <p:nvPicPr>
          <p:cNvPr id="5" name="Content Placeholder 4" descr="Diagram&#10;&#10;Description automatically generated">
            <a:extLst>
              <a:ext uri="{FF2B5EF4-FFF2-40B4-BE49-F238E27FC236}">
                <a16:creationId xmlns:a16="http://schemas.microsoft.com/office/drawing/2014/main" id="{8F1B8F18-2F50-4716-BE63-601044EEC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15" y="1082181"/>
            <a:ext cx="6352527" cy="5293452"/>
          </a:xfrm>
          <a:prstGeom prst="rect">
            <a:avLst/>
          </a:prstGeom>
        </p:spPr>
      </p:pic>
    </p:spTree>
    <p:extLst>
      <p:ext uri="{BB962C8B-B14F-4D97-AF65-F5344CB8AC3E}">
        <p14:creationId xmlns:p14="http://schemas.microsoft.com/office/powerpoint/2010/main" val="355377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2E9E-2CDA-4FF1-A19D-2F9CEBD67898}"/>
              </a:ext>
            </a:extLst>
          </p:cNvPr>
          <p:cNvSpPr>
            <a:spLocks noGrp="1"/>
          </p:cNvSpPr>
          <p:nvPr>
            <p:ph type="title"/>
          </p:nvPr>
        </p:nvSpPr>
        <p:spPr>
          <a:xfrm>
            <a:off x="458694" y="266413"/>
            <a:ext cx="10895106" cy="721452"/>
          </a:xfrm>
        </p:spPr>
        <p:txBody>
          <a:bodyPr>
            <a:normAutofit fontScale="90000"/>
          </a:bodyPr>
          <a:lstStyle/>
          <a:p>
            <a:pPr algn="ctr"/>
            <a:r>
              <a:rPr lang="en-IN" sz="3600" b="1" i="1" u="sng" dirty="0">
                <a:solidFill>
                  <a:srgbClr val="00B050"/>
                </a:solidFill>
                <a:latin typeface="Times New Roman" panose="02020603050405020304" pitchFamily="18" charset="0"/>
                <a:cs typeface="Times New Roman" panose="02020603050405020304" pitchFamily="18" charset="0"/>
              </a:rPr>
              <a:t>Waterfall Model - Application</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66C4F9-EC47-47A7-995A-366027D97182}"/>
              </a:ext>
            </a:extLst>
          </p:cNvPr>
          <p:cNvSpPr>
            <a:spLocks noGrp="1"/>
          </p:cNvSpPr>
          <p:nvPr>
            <p:ph idx="1"/>
          </p:nvPr>
        </p:nvSpPr>
        <p:spPr>
          <a:xfrm>
            <a:off x="458694" y="805343"/>
            <a:ext cx="11274612" cy="533987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Every software developed is different and requires a suitable SDLC approach to be followed</a:t>
            </a:r>
          </a:p>
          <a:p>
            <a:pPr marL="0" indent="0">
              <a:buNone/>
            </a:pPr>
            <a:r>
              <a:rPr lang="en-US" sz="2400" dirty="0">
                <a:latin typeface="Times New Roman" panose="02020603050405020304" pitchFamily="18" charset="0"/>
                <a:cs typeface="Times New Roman" panose="02020603050405020304" pitchFamily="18" charset="0"/>
              </a:rPr>
              <a:t>based on the internal and external factors. Some situations where the use of Waterfall model is</a:t>
            </a:r>
          </a:p>
          <a:p>
            <a:pPr marL="0" indent="0">
              <a:buNone/>
            </a:pPr>
            <a:r>
              <a:rPr lang="en-US" sz="2400" dirty="0">
                <a:latin typeface="Times New Roman" panose="02020603050405020304" pitchFamily="18" charset="0"/>
                <a:cs typeface="Times New Roman" panose="02020603050405020304" pitchFamily="18" charset="0"/>
              </a:rPr>
              <a:t>most appropriate are −</a:t>
            </a:r>
          </a:p>
          <a:p>
            <a:r>
              <a:rPr lang="en-US" sz="2400" dirty="0">
                <a:latin typeface="Times New Roman" panose="02020603050405020304" pitchFamily="18" charset="0"/>
                <a:cs typeface="Times New Roman" panose="02020603050405020304" pitchFamily="18" charset="0"/>
              </a:rPr>
              <a:t> Requirements are very well documented, clear and fixed.</a:t>
            </a:r>
          </a:p>
          <a:p>
            <a:r>
              <a:rPr lang="en-US" sz="2400" dirty="0">
                <a:latin typeface="Times New Roman" panose="02020603050405020304" pitchFamily="18" charset="0"/>
                <a:cs typeface="Times New Roman" panose="02020603050405020304" pitchFamily="18" charset="0"/>
              </a:rPr>
              <a:t> Product definition is stable.</a:t>
            </a:r>
          </a:p>
          <a:p>
            <a:r>
              <a:rPr lang="en-US" sz="2400" dirty="0">
                <a:latin typeface="Times New Roman" panose="02020603050405020304" pitchFamily="18" charset="0"/>
                <a:cs typeface="Times New Roman" panose="02020603050405020304" pitchFamily="18" charset="0"/>
              </a:rPr>
              <a:t> Technology is understood and is not dynamic.</a:t>
            </a:r>
          </a:p>
          <a:p>
            <a:r>
              <a:rPr lang="en-US" sz="2400" dirty="0">
                <a:latin typeface="Times New Roman" panose="02020603050405020304" pitchFamily="18" charset="0"/>
                <a:cs typeface="Times New Roman" panose="02020603050405020304" pitchFamily="18" charset="0"/>
              </a:rPr>
              <a:t> There are no ambiguous requirements.</a:t>
            </a:r>
          </a:p>
          <a:p>
            <a:r>
              <a:rPr lang="en-US" sz="2400" dirty="0">
                <a:latin typeface="Times New Roman" panose="02020603050405020304" pitchFamily="18" charset="0"/>
                <a:cs typeface="Times New Roman" panose="02020603050405020304" pitchFamily="18" charset="0"/>
              </a:rPr>
              <a:t> Ample resources with required expertise are available to support the product.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81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9812-3094-49E6-8185-D3B0FE399125}"/>
              </a:ext>
            </a:extLst>
          </p:cNvPr>
          <p:cNvSpPr>
            <a:spLocks noGrp="1"/>
          </p:cNvSpPr>
          <p:nvPr>
            <p:ph type="title"/>
          </p:nvPr>
        </p:nvSpPr>
        <p:spPr/>
        <p:txBody>
          <a:bodyPr>
            <a:normAutofit/>
          </a:bodyPr>
          <a:lstStyle/>
          <a:p>
            <a:r>
              <a:rPr lang="en-US" sz="3600" b="1" kern="50" dirty="0">
                <a:effectLst/>
                <a:latin typeface="Times New Roman" panose="02020603050405020304" pitchFamily="18" charset="0"/>
                <a:ea typeface="Times New Roman" panose="02020603050405020304" pitchFamily="18" charset="0"/>
                <a:cs typeface="Times New Roman" panose="02020603050405020304" pitchFamily="18" charset="0"/>
              </a:rPr>
              <a:t>The project features: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6BA299-C4CC-46AA-AA77-2341D6A77ED1}"/>
              </a:ext>
            </a:extLst>
          </p:cNvPr>
          <p:cNvSpPr>
            <a:spLocks noGrp="1"/>
          </p:cNvSpPr>
          <p:nvPr>
            <p:ph idx="1"/>
          </p:nvPr>
        </p:nvSpPr>
        <p:spPr>
          <a:xfrm>
            <a:off x="458694" y="1862356"/>
            <a:ext cx="11274612" cy="4479721"/>
          </a:xfrm>
        </p:spPr>
        <p:txBody>
          <a:bodyPr>
            <a:noAutofit/>
          </a:bodyPr>
          <a:lstStyle/>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Visitor Registration/ Login module.</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User may check various car listing with features.</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User may check the car features and inventory parts.</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User may select and add products to shopping cart.</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Credit card payment option for car parts shopping.</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Test drive booking registration available.</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85"/>
              </a:lnSpc>
              <a:spcBef>
                <a:spcPts val="1400"/>
              </a:spcBef>
              <a:spcAft>
                <a:spcPts val="1400"/>
              </a:spcAft>
              <a:buSzPts val="1050"/>
              <a:tabLst>
                <a:tab pos="457200" algn="l"/>
              </a:tabLst>
            </a:pPr>
            <a:r>
              <a:rPr lang="en-US" sz="1600" b="1" kern="50" dirty="0">
                <a:effectLst/>
                <a:latin typeface="Times New Roman" panose="02020603050405020304" pitchFamily="18" charset="0"/>
                <a:ea typeface="Times New Roman" panose="02020603050405020304" pitchFamily="18" charset="0"/>
                <a:cs typeface="Times New Roman" panose="02020603050405020304" pitchFamily="18" charset="0"/>
              </a:rPr>
              <a:t>Car loan and other car booking facilities available in car buying section.</a:t>
            </a:r>
            <a:endParaRPr lang="en-IN" sz="1600" b="1" kern="5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b="1">
                <a:latin typeface="Times New Roman" panose="02020603050405020304" pitchFamily="18" charset="0"/>
                <a:cs typeface="Times New Roman" panose="02020603050405020304" pitchFamily="18" charset="0"/>
              </a:rPr>
              <a:t>d</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6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87A1-87E0-45A9-B9F0-3D35817EF26C}"/>
              </a:ext>
            </a:extLst>
          </p:cNvPr>
          <p:cNvSpPr>
            <a:spLocks noGrp="1"/>
          </p:cNvSpPr>
          <p:nvPr>
            <p:ph type="title"/>
          </p:nvPr>
        </p:nvSpPr>
        <p:spPr>
          <a:xfrm>
            <a:off x="458694" y="365760"/>
            <a:ext cx="10895106" cy="1320427"/>
          </a:xfrm>
        </p:spPr>
        <p:txBody>
          <a:bodyPr/>
          <a:lstStyle/>
          <a:p>
            <a:pPr algn="ctr"/>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97A8EBA3-3B8C-430C-88BA-460A96580814}"/>
              </a:ext>
            </a:extLst>
          </p:cNvPr>
          <p:cNvSpPr>
            <a:spLocks noGrp="1"/>
          </p:cNvSpPr>
          <p:nvPr>
            <p:ph idx="1"/>
          </p:nvPr>
        </p:nvSpPr>
        <p:spPr/>
        <p:txBody>
          <a:bodyPr>
            <a:normAutofit fontScale="62500" lnSpcReduction="20000"/>
          </a:bodyPr>
          <a:lstStyle/>
          <a:p>
            <a:pPr marL="0" indent="0">
              <a:buNone/>
            </a:pPr>
            <a:r>
              <a:rPr lang="en-US" dirty="0"/>
              <a:t> </a:t>
            </a:r>
            <a:r>
              <a:rPr lang="en-US" sz="2600" dirty="0">
                <a:latin typeface="Times New Roman" panose="02020603050405020304" pitchFamily="18" charset="0"/>
                <a:cs typeface="Times New Roman" panose="02020603050405020304" pitchFamily="18" charset="0"/>
              </a:rPr>
              <a:t>Some of the major advantages of the Waterfall Model are as follows −</a:t>
            </a:r>
          </a:p>
          <a:p>
            <a:r>
              <a:rPr lang="en-US" sz="2600" dirty="0">
                <a:latin typeface="Times New Roman" panose="02020603050405020304" pitchFamily="18" charset="0"/>
                <a:cs typeface="Times New Roman" panose="02020603050405020304" pitchFamily="18" charset="0"/>
              </a:rPr>
              <a:t>Simple and easy to understand and use</a:t>
            </a:r>
          </a:p>
          <a:p>
            <a:r>
              <a:rPr lang="en-US" sz="2600" dirty="0">
                <a:latin typeface="Times New Roman" panose="02020603050405020304" pitchFamily="18" charset="0"/>
                <a:cs typeface="Times New Roman" panose="02020603050405020304" pitchFamily="18" charset="0"/>
              </a:rPr>
              <a:t>Easy to manage due to the rigidity of the model. Each phase has specific deliverables and a review process.</a:t>
            </a:r>
          </a:p>
          <a:p>
            <a:r>
              <a:rPr lang="en-US" sz="2600" dirty="0">
                <a:latin typeface="Times New Roman" panose="02020603050405020304" pitchFamily="18" charset="0"/>
                <a:cs typeface="Times New Roman" panose="02020603050405020304" pitchFamily="18" charset="0"/>
              </a:rPr>
              <a:t>Phases are processed and completed one at a time.</a:t>
            </a:r>
          </a:p>
          <a:p>
            <a:r>
              <a:rPr lang="en-US" sz="2600" dirty="0">
                <a:latin typeface="Times New Roman" panose="02020603050405020304" pitchFamily="18" charset="0"/>
                <a:cs typeface="Times New Roman" panose="02020603050405020304" pitchFamily="18" charset="0"/>
              </a:rPr>
              <a:t>Works well for smaller projects where requirements are very well understood.</a:t>
            </a:r>
          </a:p>
          <a:p>
            <a:r>
              <a:rPr lang="en-US" sz="2600" dirty="0">
                <a:latin typeface="Times New Roman" panose="02020603050405020304" pitchFamily="18" charset="0"/>
                <a:cs typeface="Times New Roman" panose="02020603050405020304" pitchFamily="18" charset="0"/>
              </a:rPr>
              <a:t>Clearly defined stages.</a:t>
            </a:r>
          </a:p>
          <a:p>
            <a:r>
              <a:rPr lang="en-US" sz="2600" dirty="0">
                <a:latin typeface="Times New Roman" panose="02020603050405020304" pitchFamily="18" charset="0"/>
                <a:cs typeface="Times New Roman" panose="02020603050405020304" pitchFamily="18" charset="0"/>
              </a:rPr>
              <a:t>Well understood milestones.</a:t>
            </a:r>
          </a:p>
          <a:p>
            <a:r>
              <a:rPr lang="en-US" sz="2600" dirty="0">
                <a:latin typeface="Times New Roman" panose="02020603050405020304" pitchFamily="18" charset="0"/>
                <a:cs typeface="Times New Roman" panose="02020603050405020304" pitchFamily="18" charset="0"/>
              </a:rPr>
              <a:t>Easy to arrange tasks.</a:t>
            </a:r>
          </a:p>
          <a:p>
            <a:r>
              <a:rPr lang="en-US" sz="2600" dirty="0">
                <a:latin typeface="Times New Roman" panose="02020603050405020304" pitchFamily="18" charset="0"/>
                <a:cs typeface="Times New Roman" panose="02020603050405020304" pitchFamily="18" charset="0"/>
              </a:rPr>
              <a:t>Process and results are well documented.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688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646</TotalTime>
  <Words>892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Times New Roman</vt:lpstr>
      <vt:lpstr>Tw Cen MT</vt:lpstr>
      <vt:lpstr>Circuit</vt:lpstr>
      <vt:lpstr>   Car Sales and Inventory Store Project</vt:lpstr>
      <vt:lpstr>Team Members</vt:lpstr>
      <vt:lpstr>Abstract</vt:lpstr>
      <vt:lpstr>Problem Statement</vt:lpstr>
      <vt:lpstr> Waterfall Model</vt:lpstr>
      <vt:lpstr>Pictorial Representation</vt:lpstr>
      <vt:lpstr>Waterfall Model - Application </vt:lpstr>
      <vt:lpstr>The project features:</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 and Inventory Store Project</dc:title>
  <dc:creator>Gaurav Chaturvedi</dc:creator>
  <cp:lastModifiedBy>harish</cp:lastModifiedBy>
  <cp:revision>9</cp:revision>
  <dcterms:created xsi:type="dcterms:W3CDTF">2021-11-11T16:18:59Z</dcterms:created>
  <dcterms:modified xsi:type="dcterms:W3CDTF">2021-11-12T03:08:59Z</dcterms:modified>
</cp:coreProperties>
</file>