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9DFB2C-DA6F-496E-843B-1D035B46196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F607A8-FFE2-4E4C-862A-8C2BA40B0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Procesarea de imagini – reducerea de zgomot cu descompunerea in valori singulare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Trandafir Victor-Gabriel si Bara Andrei-Mihai 322Ac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 aplicație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-În ziua  de azi, sistemele digitale operează cu o cantitate vastă de imagini, multe din ele corupte de zgomot (variație la întâmplare a informației despre luminozitate sau culoare). O problemă critică pentru multe domenii o reprezintă reținerea a cât de mult conținut posibil din imagine, eliminând totodată cât mai mult zgomot. </a:t>
            </a:r>
          </a:p>
          <a:p>
            <a:r>
              <a:rPr lang="ro-RO" dirty="0" smtClean="0"/>
              <a:t>-Aproximarea de rang mic a unei matrici ce reprezinta o imagine poate fi o tehnica de reducere a zgomotului.  Vectorii singulari pot fi folosiți pentru a construi un spațiu de dimensiuni reduse (combinație liniară trunchiată a componentelor imaginii inițiale) unde sunt captate cele mai semnificative caracteristici ale informației (acest lucru stă și la baza unei ulterioare aplicări PCA pentru, spre exemplu, o clasificare).</a:t>
            </a:r>
          </a:p>
          <a:p>
            <a:r>
              <a:rPr lang="ro-RO" dirty="0" smtClean="0"/>
              <a:t>-Zgomotul nu este propriu-zis eliminat, dar imaginea este ajustată pentru a arăta rezonabil mai bine, rămânând totuși recognoscibilă.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Un exemplu fizic de zgomot:</a:t>
            </a:r>
            <a:br>
              <a:rPr lang="ro-RO" dirty="0" smtClean="0"/>
            </a:br>
            <a:r>
              <a:rPr lang="ro-RO" dirty="0" smtClean="0"/>
              <a:t>ștampila de pe un timbru (înainte și după):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Altfel, zgomotul apare la fotografiere, transmitere, etc.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252498"/>
            <a:ext cx="814501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41461"/>
            <a:ext cx="10058400" cy="1450757"/>
          </a:xfrm>
        </p:spPr>
        <p:txBody>
          <a:bodyPr/>
          <a:lstStyle/>
          <a:p>
            <a:r>
              <a:rPr lang="ro-RO" dirty="0" smtClean="0"/>
              <a:t>Formularea matematică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4"/>
                <a:ext cx="12192000" cy="44389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Lu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ă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matricile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nxm</m:t>
                        </m:r>
                      </m:sup>
                    </m:sSup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imaginea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noastr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ă) ș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simetric</m:t>
                        </m:r>
                        <m: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ă</m:t>
                        </m:r>
                      </m:e>
                    </m:d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ș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vectorul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nxm</m:t>
                        </m:r>
                      </m:sup>
                    </m:sSup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atunci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ro-RO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|"/>
                                <m:ctrlPr>
                                  <a:rPr lang="ro-R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o-RO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</m:d>
                            <m:r>
                              <a:rPr lang="ro-RO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ro-R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|"/>
                                <m:ctrlPr>
                                  <a:rPr lang="ro-R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o-RO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ro-RO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ro-RO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 ≥ 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 ≥ · · · ≥ </m:t>
                    </m:r>
                    <m:r>
                      <m:rPr>
                        <m:nor/>
                      </m:rPr>
                      <a:rPr lang="el-GR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&gt; 0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valorile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proprii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ale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⇒"/>
                        <m:vertJc m:val="bot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ro-RO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σi</m:t>
                    </m:r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λi</m:t>
                        </m:r>
                      </m:e>
                    </m:rad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1 : </m:t>
                    </m:r>
                    <m:r>
                      <m:rPr>
                        <m:nor/>
                      </m:rPr>
                      <a: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1≥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2≥... ≥</m:t>
                    </m:r>
                    <m:r>
                      <m:rPr>
                        <m:nor/>
                      </m:rPr>
                      <a:rPr lang="el-G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sunt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valorile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singulare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ale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rangul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ș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ro-RO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o-RO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generală a descompunerii în valori singulare este: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ro-RO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o-RO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ro-RO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o-RO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o-RO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lim/>
                            </m:limLow>
                          </m:fName>
                          <m:e/>
                        </m:func>
                      </m:sup>
                      <m:e>
                        <m:r>
                          <m:rPr>
                            <m:sty m:val="p"/>
                          </m:rPr>
                          <a:rPr lang="ro-RO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uj</m:t>
                        </m:r>
                        <m:r>
                          <a:rPr lang="ro-RO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ro-RO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  <m:r>
                      <a:rPr lang="ro-R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ș</m:t>
                    </m:r>
                    <m:r>
                      <m:rPr>
                        <m:sty m:val="p"/>
                      </m:rPr>
                      <a:rPr lang="ro-R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ro-R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Ak</m:t>
                    </m:r>
                    <m:r>
                      <a:rPr lang="ro-RO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o-R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ro-R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o-RO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lim/>
                            </m:limLow>
                          </m:fName>
                          <m:e/>
                        </m:func>
                      </m:sup>
                      <m:e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σj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uj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ro-RO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aproximarea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rang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matricii</m:t>
                        </m:r>
                      </m:e>
                    </m:nary>
                  </m:oMath>
                </a14:m>
                <a:endParaRPr lang="ro-RO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(sume ponderate a imaginilor componente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uj</m:t>
                    </m:r>
                    <m:r>
                      <a:rPr lang="ro-RO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 ponderile sunt chiar valorile singulare)</a:t>
                </a:r>
              </a:p>
              <a:p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este de fapt imaginea initială la care am adăugat la rândul nostru zgomot alb gaussian: A=A’+n (cu deviația standard 0, 5, 10, 15, 25 (procente));</a:t>
                </a:r>
              </a:p>
              <a:p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ădăcina erorii medii pătratice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ro-RO" b="0" i="0" smtClean="0">
                                    <a:latin typeface="Cambria Math" panose="02040503050406030204" pitchFamily="18" charset="0"/>
                                  </a:rPr>
                                  <m:t>Ak</m:t>
                                </m:r>
                                <m:r>
                                  <a:rPr lang="ro-RO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o-R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o-RO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ro-RO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o-RO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o-RO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ro-RO" b="0" i="0" smtClean="0">
                                <a:latin typeface="Cambria Math" panose="02040503050406030204" pitchFamily="18" charset="0"/>
                              </a:rPr>
                              <m:t>nxm</m:t>
                            </m:r>
                          </m:den>
                        </m:f>
                      </m:e>
                    </m:rad>
                  </m:oMath>
                </a14:m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Ordinul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 aproximării optime (corespondentă celei mai mici erori).</a:t>
                </a: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4"/>
                <a:ext cx="12192000" cy="4438952"/>
              </a:xfrm>
              <a:blipFill>
                <a:blip r:embed="rId2"/>
                <a:stretch>
                  <a:fillRect l="-500" t="-412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Adaptare algoritm (Golub Kahan)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70709"/>
                <a:ext cx="12192000" cy="52993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A = A’+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ro-RO" sz="16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ro-RO" sz="16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JQ(A’) (unde luăm diag. 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rinc. a lui J drept vect. de val. 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ingulare)</a:t>
                </a:r>
              </a:p>
              <a:p>
                <a:pPr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entru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1 :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( : , j) = V ( : , j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*sgn(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σj</m:t>
                    </m:r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ro-RO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σj</m:t>
                    </m:r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=abs(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σj</m:t>
                    </m:r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=DVS_ORD(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ro-R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o-RO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.Pentru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 :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>
                  <a:lnSpc>
                    <a:spcPct val="50000"/>
                  </a:lnSpc>
                </a:pP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50000"/>
                  </a:lnSpc>
                </a:pPr>
                <a:r>
                  <a:rPr lang="ro-RO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Ak</m:t>
                    </m:r>
                    <m: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o-RO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ro-RO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o-RO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o-RO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lim/>
                            </m:limLow>
                          </m:fName>
                          <m:e/>
                        </m:func>
                      </m:sup>
                      <m:e>
                        <m:r>
                          <m:rPr>
                            <m:sty m:val="p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</m:oMath>
                </a14:m>
                <a:endParaRPr lang="ro-RO" sz="16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o-RO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16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ro-RO" sz="1600">
                                    <a:latin typeface="Cambria Math" panose="02040503050406030204" pitchFamily="18" charset="0"/>
                                  </a:rPr>
                                  <m:t>Ak</m:t>
                                </m:r>
                                <m:r>
                                  <a:rPr lang="ro-RO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o-R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o-RO" sz="16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ro-RO" sz="16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o-RO" sz="16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ro-RO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ro-RO" sz="1600">
                                <a:latin typeface="Cambria Math" panose="02040503050406030204" pitchFamily="18" charset="0"/>
                              </a:rPr>
                              <m:t>nxm</m:t>
                            </m:r>
                          </m:den>
                        </m:f>
                      </m:e>
                    </m:rad>
                  </m:oMath>
                </a14:m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găsește </a:t>
                </a:r>
                <a:r>
                  <a:rPr lang="el-G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corespondent celui mai mic </a:t>
                </a: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</a:t>
                </a:r>
              </a:p>
              <a:p>
                <a:pPr marL="201168" lvl="1" indent="0">
                  <a:lnSpc>
                    <a:spcPct val="50000"/>
                  </a:lnSpc>
                  <a:buNone/>
                </a:pP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</a:t>
                </a:r>
                <a:r>
                  <a:rPr lang="ro-RO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l-G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ro-RO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o-RO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ro-RO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el-GR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</m:fName>
                          <m:e/>
                        </m:func>
                      </m:sup>
                      <m:e>
                        <m:r>
                          <m:rPr>
                            <m:sty m:val="p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uj</m:t>
                        </m:r>
                        <m: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</m:oMath>
                </a14:m>
                <a:r>
                  <a:rPr lang="ro-RO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(cea mai bună reconstrucție).</a:t>
                </a:r>
                <a:endParaRPr lang="ro-RO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endParaRPr lang="ro-RO" sz="17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r>
                  <a:rPr lang="ro-RO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 repetă toți pașii pentru fiecare valoare a deviației standard de zgomot dată)</a:t>
                </a:r>
              </a:p>
              <a:p>
                <a:pPr lvl="1">
                  <a:lnSpc>
                    <a:spcPct val="50000"/>
                  </a:lnSpc>
                </a:pPr>
                <a:endParaRPr lang="ro-RO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>
                  <a:lnSpc>
                    <a:spcPct val="50000"/>
                  </a:lnSpc>
                  <a:buNone/>
                </a:pP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lnSpc>
                    <a:spcPct val="50000"/>
                  </a:lnSpc>
                  <a:buNone/>
                </a:pPr>
                <a:endParaRPr lang="ro-RO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70709"/>
                <a:ext cx="12192000" cy="5299348"/>
              </a:xfrm>
              <a:blipFill>
                <a:blip r:embed="rId2"/>
                <a:stretch>
                  <a:fillRect l="-250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400" dirty="0" smtClean="0"/>
              <a:t>Distanța dintre imaginea originală și cea reconstruită scade până la un minim și apoi ori crește ori se plafonează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63" y="221202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20134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400" dirty="0" smtClean="0"/>
              <a:t>Un exemplu făcut cu funcția standard svd din Python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89" y="1846263"/>
            <a:ext cx="8288148" cy="4022725"/>
          </a:xfrm>
        </p:spPr>
      </p:pic>
    </p:spTree>
    <p:extLst>
      <p:ext uri="{BB962C8B-B14F-4D97-AF65-F5344CB8AC3E}">
        <p14:creationId xmlns:p14="http://schemas.microsoft.com/office/powerpoint/2010/main" val="33952846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318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Times New Roman</vt:lpstr>
      <vt:lpstr>Retrospect</vt:lpstr>
      <vt:lpstr>Procesarea de imagini – reducerea de zgomot cu descompunerea in valori singulare</vt:lpstr>
      <vt:lpstr>Descriere aplicație</vt:lpstr>
      <vt:lpstr>Un exemplu fizic de zgomot: ștampila de pe un timbru (înainte și după):</vt:lpstr>
      <vt:lpstr>Formularea matematică </vt:lpstr>
      <vt:lpstr>Adaptare algoritm (Golub Kahan)</vt:lpstr>
      <vt:lpstr>Distanța dintre imaginea originală și cea reconstruită scade până la un minim și apoi ori crește ori se plafonează</vt:lpstr>
      <vt:lpstr>Un exemplu făcut cu funcția standard svd din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Trandafir</dc:creator>
  <cp:lastModifiedBy>Victor Trandafir</cp:lastModifiedBy>
  <cp:revision>34</cp:revision>
  <dcterms:created xsi:type="dcterms:W3CDTF">2023-01-07T13:46:13Z</dcterms:created>
  <dcterms:modified xsi:type="dcterms:W3CDTF">2023-01-12T09:34:29Z</dcterms:modified>
</cp:coreProperties>
</file>