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21E481-F07D-4AEB-9058-5E07A3932B4A}">
  <a:tblStyle styleId="{0C21E481-F07D-4AEB-9058-5E07A3932B4A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D25F4F6-7C96-4EFE-AE98-08CD94ECD733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AC825CA-6F23-4660-A80B-E2E46BCBCD5E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27945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051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57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476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33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46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research attempts to operationalize dosage in NATSAP programs (OBH and RTC) in order to begin a dialogue and research basis for making clinical decisions about  amount, frequency, and types of treatment interventions.  </a:t>
            </a:r>
          </a:p>
        </p:txBody>
      </p:sp>
    </p:spTree>
    <p:extLst>
      <p:ext uri="{BB962C8B-B14F-4D97-AF65-F5344CB8AC3E}">
        <p14:creationId xmlns:p14="http://schemas.microsoft.com/office/powerpoint/2010/main" val="206139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89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Clients who had shorter intervals between therapy sessions improved quicker than clients with longer intervals between therapy sessions (Reese et al, 2011)</a:t>
            </a:r>
          </a:p>
        </p:txBody>
      </p:sp>
    </p:spTree>
    <p:extLst>
      <p:ext uri="{BB962C8B-B14F-4D97-AF65-F5344CB8AC3E}">
        <p14:creationId xmlns:p14="http://schemas.microsoft.com/office/powerpoint/2010/main" val="104785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1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long has the PRN data has been archived for?</a:t>
            </a:r>
          </a:p>
        </p:txBody>
      </p:sp>
    </p:spTree>
    <p:extLst>
      <p:ext uri="{BB962C8B-B14F-4D97-AF65-F5344CB8AC3E}">
        <p14:creationId xmlns:p14="http://schemas.microsoft.com/office/powerpoint/2010/main" val="304882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data in yellow is what we added into the existing data base.</a:t>
            </a:r>
          </a:p>
        </p:txBody>
      </p:sp>
    </p:spTree>
    <p:extLst>
      <p:ext uri="{BB962C8B-B14F-4D97-AF65-F5344CB8AC3E}">
        <p14:creationId xmlns:p14="http://schemas.microsoft.com/office/powerpoint/2010/main" val="120908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61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2393175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2983958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571349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162132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3820834"/>
            <a:ext cx="4617372" cy="59050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4411617"/>
            <a:ext cx="4617372" cy="571095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76256"/>
            <a:ext cx="9134130" cy="505479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linguistics.com/di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693876"/>
            <a:ext cx="7772400" cy="17831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Preliminary Look: </a:t>
            </a:r>
            <a:r>
              <a:rPr lang="en" sz="4800"/>
              <a:t>Treatment </a:t>
            </a:r>
            <a:r>
              <a:rPr lang="en"/>
              <a:t>D</a:t>
            </a:r>
            <a:r>
              <a:rPr lang="en" sz="4800"/>
              <a:t>osage as a </a:t>
            </a:r>
            <a:r>
              <a:rPr lang="en"/>
              <a:t>P</a:t>
            </a:r>
            <a:r>
              <a:rPr lang="en" sz="4800"/>
              <a:t>redictor of </a:t>
            </a:r>
            <a:r>
              <a:rPr lang="en"/>
              <a:t>O</a:t>
            </a:r>
            <a:r>
              <a:rPr lang="en" sz="4800"/>
              <a:t>utcomes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576600" y="2865325"/>
            <a:ext cx="7772400" cy="22782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Ellen Behrens, Katie Richens, &amp; </a:t>
            </a:r>
            <a:r>
              <a:rPr lang="en"/>
              <a:t>Adia Thornton</a:t>
            </a:r>
            <a:r>
              <a:rPr lang="en" sz="2400"/>
              <a:t> 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Westminster College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with support from</a:t>
            </a:r>
            <a:r>
              <a:rPr lang="en"/>
              <a:t> </a:t>
            </a:r>
            <a:r>
              <a:rPr lang="en" sz="2400"/>
              <a:t>Lee Gillis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Georgia College and State University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funded by the Provost’s Office of Westminster College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74703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Descriptive Statistics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563350" y="415082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95" name="Shape 95"/>
          <p:cNvGraphicFramePr/>
          <p:nvPr/>
        </p:nvGraphicFramePr>
        <p:xfrm>
          <a:off x="349300" y="1725450"/>
          <a:ext cx="3827275" cy="3169300"/>
        </p:xfrm>
        <a:graphic>
          <a:graphicData uri="http://schemas.openxmlformats.org/drawingml/2006/table">
            <a:tbl>
              <a:tblPr>
                <a:noFill/>
                <a:tableStyleId>{1D25F4F6-7C96-4EFE-AE98-08CD94ECD733}</a:tableStyleId>
              </a:tblPr>
              <a:tblGrid>
                <a:gridCol w="1424875"/>
                <a:gridCol w="1219350"/>
                <a:gridCol w="1183050"/>
              </a:tblGrid>
              <a:tr h="9927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RTC Sample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N=480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Mean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Standard Dev</a:t>
                      </a:r>
                    </a:p>
                  </a:txBody>
                  <a:tcPr marL="91425" marR="91425" marT="91425" marB="91425"/>
                </a:tc>
              </a:tr>
              <a:tr h="7364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Youth OQ Change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38.4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37</a:t>
                      </a:r>
                    </a:p>
                  </a:txBody>
                  <a:tcPr marL="91425" marR="91425" marT="91425" marB="91425"/>
                </a:tc>
              </a:tr>
              <a:tr h="4800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FT Min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</a:tr>
              <a:tr h="4800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GT Min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519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242</a:t>
                      </a:r>
                    </a:p>
                  </a:txBody>
                  <a:tcPr marL="91425" marR="91425" marT="91425" marB="91425"/>
                </a:tc>
              </a:tr>
              <a:tr h="48005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IT min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16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4690400" y="1725450"/>
          <a:ext cx="4022450" cy="3198625"/>
        </p:xfrm>
        <a:graphic>
          <a:graphicData uri="http://schemas.openxmlformats.org/drawingml/2006/table">
            <a:tbl>
              <a:tblPr>
                <a:noFill/>
                <a:tableStyleId>{2AC825CA-6F23-4660-A80B-E2E46BCBCD5E}</a:tableStyleId>
              </a:tblPr>
              <a:tblGrid>
                <a:gridCol w="1405800"/>
                <a:gridCol w="1427025"/>
                <a:gridCol w="1189625"/>
              </a:tblGrid>
              <a:tr h="9986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OBH Sample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N= 196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Standard Dev</a:t>
                      </a:r>
                    </a:p>
                  </a:txBody>
                  <a:tcPr marL="91425" marR="91425" marT="91425" marB="91425"/>
                </a:tc>
              </a:tr>
              <a:tr h="742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Youth OQ Change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31.95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33</a:t>
                      </a:r>
                    </a:p>
                  </a:txBody>
                  <a:tcPr marL="91425" marR="91425" marT="91425" marB="91425"/>
                </a:tc>
              </a:tr>
              <a:tr h="484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FT Min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/>
                </a:tc>
              </a:tr>
              <a:tr h="4888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GT Min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/>
                </a:tc>
              </a:tr>
              <a:tr h="4841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IT min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Results/Conclusions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Preliminary pending additional data and statistical modeling.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</a:t>
            </a:r>
            <a:r>
              <a:rPr lang="en" sz="1800"/>
              <a:t>Larger data set needed.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	More variability in data set needed.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What we found only accounts for a small amount of the variation in outcomes.  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Different services/treatment may predict outcomes in OBH vs. RT.  Further study needed</a:t>
            </a:r>
            <a:r>
              <a:rPr lang="en" sz="2400" b="1" i="1"/>
              <a:t>.</a:t>
            </a:r>
          </a:p>
          <a:p>
            <a:pPr>
              <a:spcBef>
                <a:spcPts val="0"/>
              </a:spcBef>
              <a:buNone/>
            </a:pPr>
            <a:endParaRPr sz="2400" b="1" i="1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8657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Difficult to </a:t>
            </a:r>
            <a:r>
              <a:rPr lang="en" sz="2400" b="1"/>
              <a:t>distill complex programs into dosage.</a:t>
            </a:r>
          </a:p>
          <a:p>
            <a:pPr rtl="0">
              <a:spcBef>
                <a:spcPts val="0"/>
              </a:spcBef>
              <a:buNone/>
            </a:pPr>
            <a:endParaRPr sz="2400" b="1"/>
          </a:p>
          <a:p>
            <a:pPr rtl="0">
              <a:spcBef>
                <a:spcPts val="0"/>
              </a:spcBef>
              <a:buNone/>
            </a:pPr>
            <a:r>
              <a:rPr lang="en" sz="2400"/>
              <a:t>Ideally, need </a:t>
            </a:r>
            <a:r>
              <a:rPr lang="en" sz="2400" b="1"/>
              <a:t>Progress Monitoring</a:t>
            </a:r>
            <a:r>
              <a:rPr lang="en" sz="2400"/>
              <a:t> to measure dosage (OQ data at intervals during treatment). </a:t>
            </a:r>
            <a:r>
              <a:rPr lang="en" sz="1400"/>
              <a:t>Goodman, McKay, &amp; DePhilippis (2013)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IT was “dropped” from statistical analyses for OBH programs b/c it had no variability (was essentially the same for all programs).  Need </a:t>
            </a:r>
            <a:r>
              <a:rPr lang="en" sz="2400" b="1"/>
              <a:t>more data from OBH/WT programs.</a:t>
            </a:r>
            <a:r>
              <a:rPr lang="en"/>
              <a:t> 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000"/>
              <a:t>Anderson, J.B. (2004) Dose vs. dosage. MedLinguistics. Retrieved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http://www.medlinguistics.com/did</a:t>
            </a:r>
            <a:r>
              <a:rPr lang="en" sz="1000"/>
              <a:t>youknow.asp#</a:t>
            </a:r>
          </a:p>
          <a:p>
            <a:pPr marL="0" indent="0" rtl="0"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Freedman, N., Hoffenberg, J.D., Vorus, N., &amp; Frosch, A. (1999). The effectiveness of psychoanalytic psychotherapy: The role of treatment duration, frequency of sessions, and the therapeutic </a:t>
            </a:r>
          </a:p>
          <a:p>
            <a:pPr marL="0" indent="0" rtl="0">
              <a:spcBef>
                <a:spcPts val="0"/>
              </a:spcBef>
              <a:buNone/>
            </a:pPr>
            <a:endParaRPr sz="1000"/>
          </a:p>
          <a:p>
            <a:pPr marL="0" indent="0" rtl="0">
              <a:spcBef>
                <a:spcPts val="0"/>
              </a:spcBef>
              <a:buNone/>
            </a:pPr>
            <a:r>
              <a:rPr lang="en" sz="1000"/>
              <a:t>Goodman, J.D., McKay, J.R., DePhilippis, D.  (2013).  Progress monitoring in mental health and addiction treatment:  A means of improving care.  </a:t>
            </a:r>
            <a:r>
              <a:rPr lang="en" sz="1000" i="1"/>
              <a:t>Professional Psychology:  Research and Practice, 44</a:t>
            </a:r>
            <a:r>
              <a:rPr lang="en" sz="1000"/>
              <a:t>, 231-246.</a:t>
            </a:r>
          </a:p>
          <a:p>
            <a:pPr marL="0" indent="0" rtl="0">
              <a:spcBef>
                <a:spcPts val="0"/>
              </a:spcBef>
              <a:buNone/>
            </a:pPr>
            <a:endParaRPr sz="1000"/>
          </a:p>
          <a:p>
            <a:pPr marL="0" indent="0" rtl="0">
              <a:spcBef>
                <a:spcPts val="0"/>
              </a:spcBef>
              <a:buNone/>
            </a:pPr>
            <a:r>
              <a:rPr lang="en" sz="1000"/>
              <a:t>Hansen, E. B., Lambert, M.J., Forman, E.M. (2002). The psychothrapy dose-response effects and its implications for treatment delivery. </a:t>
            </a:r>
            <a:r>
              <a:rPr lang="en" sz="1000" i="1"/>
              <a:t>Clinical Psychology: Science and Practice. 9(</a:t>
            </a:r>
            <a:r>
              <a:rPr lang="en" sz="1000"/>
              <a:t>3)</a:t>
            </a:r>
            <a:r>
              <a:rPr lang="en" sz="1000" i="1"/>
              <a:t>,  </a:t>
            </a:r>
            <a:r>
              <a:rPr lang="en" sz="1000"/>
              <a:t>329-343.</a:t>
            </a:r>
          </a:p>
          <a:p>
            <a:pPr marL="0" indent="0" rtl="0">
              <a:spcBef>
                <a:spcPts val="0"/>
              </a:spcBef>
              <a:buNone/>
            </a:pPr>
            <a:endParaRPr sz="1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Howard K. I., Kopta, S.M., Krause, M.S., Orlinsky, D.E. (1988). The dose-effect relationship in psychotherapy. </a:t>
            </a:r>
            <a:r>
              <a:rPr lang="en" sz="1000" i="1"/>
              <a:t>American Psychologist, 41(2), 159-16l</a:t>
            </a:r>
          </a:p>
          <a:p>
            <a:pPr marL="0" indent="0" rtl="0">
              <a:spcBef>
                <a:spcPts val="0"/>
              </a:spcBef>
              <a:buNone/>
            </a:pPr>
            <a:endParaRPr sz="1000"/>
          </a:p>
          <a:p>
            <a:pPr marL="0" indent="0">
              <a:spcBef>
                <a:spcPts val="0"/>
              </a:spcBef>
              <a:buNone/>
            </a:pPr>
            <a:r>
              <a:rPr lang="en" sz="1000"/>
              <a:t>Reese, R.J., Toland, M.D., Hopkins, N.B., (2011). Replicating and extendint the good-enough model of change: considering sessions frequency. </a:t>
            </a:r>
            <a:r>
              <a:rPr lang="en" sz="1000" i="1"/>
              <a:t>Psychotherapy Research, 21(</a:t>
            </a:r>
            <a:r>
              <a:rPr lang="en" sz="1000"/>
              <a:t>5)</a:t>
            </a:r>
            <a:r>
              <a:rPr lang="en" sz="1000" i="1"/>
              <a:t>, </a:t>
            </a:r>
            <a:r>
              <a:rPr lang="en" sz="1000"/>
              <a:t>608-619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62400"/>
            <a:ext cx="8571300" cy="10445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Research Question 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3070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Does treatment dosage predict outcome for clients treated in residential treatment (RT) and OBH programs?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Specifically, do the following predict youth self-reported change?</a:t>
            </a:r>
          </a:p>
          <a:p>
            <a:pPr marL="1828800" lvl="3" indent="-3810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●"/>
            </a:pPr>
            <a:r>
              <a:rPr lang="en"/>
              <a:t>minutes/week of </a:t>
            </a:r>
            <a:r>
              <a:rPr lang="en" sz="2400"/>
              <a:t>IT, GT, FT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618700" cy="10445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Operationalizing Dose/Dosage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Traditional medical term </a:t>
            </a:r>
          </a:p>
          <a:p>
            <a:pPr marL="914400" indent="0" rtl="0">
              <a:spcBef>
                <a:spcPts val="0"/>
              </a:spcBef>
              <a:buNone/>
            </a:pPr>
            <a:r>
              <a:rPr lang="en" sz="2400"/>
              <a:t>Places this study within an established body of  mental health and medical research </a:t>
            </a:r>
            <a:r>
              <a:rPr lang="en" sz="1200"/>
              <a:t>(Hansen, et al., 2002; Howard, Kopta, Krause, &amp; Orlinsky, 1986; Reese, Toland, &amp; Hopkins, 2011)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/>
              <a:t>Dose v. Dosage</a:t>
            </a:r>
          </a:p>
          <a:p>
            <a:pPr marL="914400" indent="0" rtl="0">
              <a:spcBef>
                <a:spcPts val="0"/>
              </a:spcBef>
              <a:buNone/>
            </a:pPr>
            <a:r>
              <a:rPr lang="en" sz="1800"/>
              <a:t>Dose = a specific amount of medication taken at one time </a:t>
            </a:r>
            <a:r>
              <a:rPr lang="en" sz="1200"/>
              <a:t>(Anderson, 2004)</a:t>
            </a:r>
          </a:p>
          <a:p>
            <a:pPr marL="914400" indent="0" rtl="0">
              <a:spcBef>
                <a:spcPts val="0"/>
              </a:spcBef>
              <a:buNone/>
            </a:pPr>
            <a:r>
              <a:rPr lang="en" sz="1800"/>
              <a:t>		e.g., One 50 minute IT session</a:t>
            </a:r>
          </a:p>
          <a:p>
            <a:pPr marL="914400" indent="0" rtl="0">
              <a:spcBef>
                <a:spcPts val="0"/>
              </a:spcBef>
              <a:buNone/>
            </a:pPr>
            <a:r>
              <a:rPr lang="en" sz="1800"/>
              <a:t>Dosage= administration of a dose over a specified period of time </a:t>
            </a:r>
            <a:r>
              <a:rPr lang="en" sz="1200"/>
              <a:t>(Anderson, 2004).</a:t>
            </a:r>
          </a:p>
          <a:p>
            <a:pPr marL="914400" indent="0" rtl="0">
              <a:spcBef>
                <a:spcPts val="0"/>
              </a:spcBef>
              <a:buNone/>
            </a:pPr>
            <a:r>
              <a:rPr lang="en" sz="1800"/>
              <a:t>		e.g., One 50 minute IT session every 7 days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Why Dose Is Not Enough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Reese, Toland, &amp; Hopkins (2011) found in mental health research that </a:t>
            </a:r>
            <a:r>
              <a:rPr lang="en" sz="2400" b="1" u="sng"/>
              <a:t>dosage,</a:t>
            </a:r>
            <a:r>
              <a:rPr lang="en" sz="2400"/>
              <a:t>(amount, duration &amp; frequency of dose) is a more suitable predictor of outcomes. 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Clients who had shorter intervals between therapy sessions improved quicker than clients with longer intervals between therapy sessions </a:t>
            </a:r>
            <a:r>
              <a:rPr lang="en" sz="1400"/>
              <a:t>(Reese et al, 2011, Freedman, Hoffenberg, Vores, &amp; Frosch, 1999).</a:t>
            </a:r>
          </a:p>
          <a:p>
            <a:pPr marL="1371600" lvl="0" indent="-3683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200"/>
              <a:t>12 sessions in 4 weeks &gt; 12 sessions in 12 weeks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20200" y="0"/>
            <a:ext cx="8466600" cy="13700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3600"/>
              <a:t>Complexity of Measuring Dosage </a:t>
            </a:r>
          </a:p>
          <a:p>
            <a:pPr algn="ctr">
              <a:spcBef>
                <a:spcPts val="0"/>
              </a:spcBef>
              <a:buNone/>
            </a:pPr>
            <a:r>
              <a:rPr lang="en" sz="3600"/>
              <a:t>in WT &amp; RT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715901"/>
            <a:ext cx="8229600" cy="26762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24/7 programs amount, frequency, and duration of therapeutic interventions must be extracted to operationalize an accurate dosage of therapy.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Methodology 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7000" y="1195075"/>
            <a:ext cx="9144000" cy="39384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4 OBH and 12 RT programs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All programs are members of NATSAP Practice Research Network (PRN)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6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15-30 minute phone survey with management team member/s</a:t>
            </a: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  Survey determined “typical” weekly dosage of each type of treatment or service.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60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Program-level dosage data was merged into the existing NATSAP database at the individual subject level.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333025"/>
            <a:ext cx="8229600" cy="32184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60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Youth OQ </a:t>
            </a:r>
            <a:r>
              <a:rPr lang="en" sz="1400"/>
              <a:t>(Burlingame et al, 2005)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Parent report and Self report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40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/>
              <a:t>Gold standard measure of psycho-social outcomes in treatment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800"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91225" y="445025"/>
            <a:ext cx="8577300" cy="6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Outcome Measure in NATSAP Database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7032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600"/>
              <a:t>Illustration of the Data Merge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x="0" y="963850"/>
          <a:ext cx="9114100" cy="4206320"/>
        </p:xfrm>
        <a:graphic>
          <a:graphicData uri="http://schemas.openxmlformats.org/drawingml/2006/table">
            <a:tbl>
              <a:tblPr>
                <a:noFill/>
                <a:tableStyleId>{0C21E481-F07D-4AEB-9058-5E07A3932B4A}</a:tableStyleId>
              </a:tblPr>
              <a:tblGrid>
                <a:gridCol w="1880350"/>
                <a:gridCol w="1612950"/>
                <a:gridCol w="1612950"/>
                <a:gridCol w="1612950"/>
                <a:gridCol w="2394900"/>
              </a:tblGrid>
              <a:tr h="10158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Participant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YOQ Change score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Type of Program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Program attended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Program’s dosage data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9266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Person #1 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22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RTC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Program #1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IT = 100, GT = 200, FT = 60, school = 10, activity = 10, days = 45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9632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Person #2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33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OBH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Program #5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IT = 50, GT = 100, FT = 30, school = 20, activity = 50, days = 100</a:t>
                      </a: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  <a:tr h="7822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Person #3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OBH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Program #3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IT = 30, GT = 300, FT = 90, school = 25, activity = 80, days = 45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Descriptive Data for Sample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559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u="sng"/>
              <a:t>OBH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4 programs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Sample size = 196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Females=   49.9%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u="sng"/>
              <a:t>RT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12 programs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Sample size = 480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	Females=   22.3%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886</Words>
  <Application>Microsoft Office PowerPoint</Application>
  <PresentationFormat>On-screen Show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Georgia</vt:lpstr>
      <vt:lpstr>paper-plane</vt:lpstr>
      <vt:lpstr>A Preliminary Look: Treatment Dosage as a Predictor of Outcomes</vt:lpstr>
      <vt:lpstr>Research Question </vt:lpstr>
      <vt:lpstr>Operationalizing Dose/Dosage</vt:lpstr>
      <vt:lpstr>Why Dose Is Not Enough</vt:lpstr>
      <vt:lpstr>Complexity of Measuring Dosage  in WT &amp; RT</vt:lpstr>
      <vt:lpstr>Methodology </vt:lpstr>
      <vt:lpstr>PowerPoint Presentation</vt:lpstr>
      <vt:lpstr>Illustration of the Data Merge</vt:lpstr>
      <vt:lpstr>Descriptive Data for Sample</vt:lpstr>
      <vt:lpstr>Descriptive Statistics</vt:lpstr>
      <vt:lpstr>Results/Conclusions</vt:lpstr>
      <vt:lpstr>Limitations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Preliminary Look: Treatment Dosage as a Predictor of Outcomes</dc:title>
  <dc:creator>Ellen Behrens</dc:creator>
  <cp:lastModifiedBy>Ellen Behrens</cp:lastModifiedBy>
  <cp:revision>2</cp:revision>
  <dcterms:modified xsi:type="dcterms:W3CDTF">2014-09-26T18:29:49Z</dcterms:modified>
</cp:coreProperties>
</file>