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22A6BA-73A9-425C-82A5-8805B849C4AB}" v="74" dt="2022-03-03T01:42:58.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E9FF8-F726-4A8C-AEC3-8C38975F2E01}"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68852213-471A-4370-8AAB-33121C2C220A}">
      <dgm:prSet/>
      <dgm:spPr/>
      <dgm:t>
        <a:bodyPr/>
        <a:lstStyle/>
        <a:p>
          <a:r>
            <a:rPr lang="en-US" b="1" baseline="0" dirty="0"/>
            <a:t>Bitcoin</a:t>
          </a:r>
          <a:endParaRPr lang="en-US" dirty="0"/>
        </a:p>
      </dgm:t>
    </dgm:pt>
    <dgm:pt modelId="{B37A62D7-6978-4FFB-AF2E-E3DA524D9BCA}" type="parTrans" cxnId="{A289D7C9-075B-4A3D-995B-4E16626CB790}">
      <dgm:prSet/>
      <dgm:spPr/>
      <dgm:t>
        <a:bodyPr/>
        <a:lstStyle/>
        <a:p>
          <a:endParaRPr lang="en-US"/>
        </a:p>
      </dgm:t>
    </dgm:pt>
    <dgm:pt modelId="{DCC9F9B3-E795-4521-BD09-83242D14841B}" type="sibTrans" cxnId="{A289D7C9-075B-4A3D-995B-4E16626CB790}">
      <dgm:prSet/>
      <dgm:spPr/>
      <dgm:t>
        <a:bodyPr/>
        <a:lstStyle/>
        <a:p>
          <a:endParaRPr lang="en-US"/>
        </a:p>
      </dgm:t>
    </dgm:pt>
    <dgm:pt modelId="{9C513BA7-C892-482E-A75C-DAA8C5FAE934}" type="pres">
      <dgm:prSet presAssocID="{F85E9FF8-F726-4A8C-AEC3-8C38975F2E01}" presName="Name0" presStyleCnt="0">
        <dgm:presLayoutVars>
          <dgm:dir/>
          <dgm:animLvl val="lvl"/>
          <dgm:resizeHandles val="exact"/>
        </dgm:presLayoutVars>
      </dgm:prSet>
      <dgm:spPr/>
    </dgm:pt>
    <dgm:pt modelId="{BDEBAE6A-340D-45AA-8A6A-DC15193395A1}" type="pres">
      <dgm:prSet presAssocID="{68852213-471A-4370-8AAB-33121C2C220A}" presName="linNode" presStyleCnt="0"/>
      <dgm:spPr/>
    </dgm:pt>
    <dgm:pt modelId="{ABE29688-CA59-4814-A5A7-8D5E96CECFD1}" type="pres">
      <dgm:prSet presAssocID="{68852213-471A-4370-8AAB-33121C2C220A}" presName="parentText" presStyleLbl="node1" presStyleIdx="0" presStyleCnt="1" custScaleX="262862" custLinFactNeighborX="-4397" custLinFactNeighborY="655">
        <dgm:presLayoutVars>
          <dgm:chMax val="1"/>
          <dgm:bulletEnabled val="1"/>
        </dgm:presLayoutVars>
      </dgm:prSet>
      <dgm:spPr/>
    </dgm:pt>
  </dgm:ptLst>
  <dgm:cxnLst>
    <dgm:cxn modelId="{1FCDC36F-7A59-43B9-93B8-3B3468F94639}" type="presOf" srcId="{F85E9FF8-F726-4A8C-AEC3-8C38975F2E01}" destId="{9C513BA7-C892-482E-A75C-DAA8C5FAE934}" srcOrd="0" destOrd="0" presId="urn:microsoft.com/office/officeart/2005/8/layout/vList5"/>
    <dgm:cxn modelId="{CBCDECA0-8C9E-4373-9249-8794C3C9EECA}" type="presOf" srcId="{68852213-471A-4370-8AAB-33121C2C220A}" destId="{ABE29688-CA59-4814-A5A7-8D5E96CECFD1}" srcOrd="0" destOrd="0" presId="urn:microsoft.com/office/officeart/2005/8/layout/vList5"/>
    <dgm:cxn modelId="{A289D7C9-075B-4A3D-995B-4E16626CB790}" srcId="{F85E9FF8-F726-4A8C-AEC3-8C38975F2E01}" destId="{68852213-471A-4370-8AAB-33121C2C220A}" srcOrd="0" destOrd="0" parTransId="{B37A62D7-6978-4FFB-AF2E-E3DA524D9BCA}" sibTransId="{DCC9F9B3-E795-4521-BD09-83242D14841B}"/>
    <dgm:cxn modelId="{14FA5254-2C54-4613-86D9-BE20A7766316}" type="presParOf" srcId="{9C513BA7-C892-482E-A75C-DAA8C5FAE934}" destId="{BDEBAE6A-340D-45AA-8A6A-DC15193395A1}" srcOrd="0" destOrd="0" presId="urn:microsoft.com/office/officeart/2005/8/layout/vList5"/>
    <dgm:cxn modelId="{6B684943-1D77-4936-87BF-089E4FEBCCBC}" type="presParOf" srcId="{BDEBAE6A-340D-45AA-8A6A-DC15193395A1}" destId="{ABE29688-CA59-4814-A5A7-8D5E96CECFD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5E9FF8-F726-4A8C-AEC3-8C38975F2E01}"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68852213-471A-4370-8AAB-33121C2C220A}">
      <dgm:prSet/>
      <dgm:spPr/>
      <dgm:t>
        <a:bodyPr/>
        <a:lstStyle/>
        <a:p>
          <a:r>
            <a:rPr lang="en-US" b="1" baseline="0" dirty="0"/>
            <a:t>Ethereum</a:t>
          </a:r>
          <a:endParaRPr lang="en-US" dirty="0"/>
        </a:p>
      </dgm:t>
    </dgm:pt>
    <dgm:pt modelId="{B37A62D7-6978-4FFB-AF2E-E3DA524D9BCA}" type="parTrans" cxnId="{A289D7C9-075B-4A3D-995B-4E16626CB790}">
      <dgm:prSet/>
      <dgm:spPr/>
      <dgm:t>
        <a:bodyPr/>
        <a:lstStyle/>
        <a:p>
          <a:endParaRPr lang="en-US"/>
        </a:p>
      </dgm:t>
    </dgm:pt>
    <dgm:pt modelId="{DCC9F9B3-E795-4521-BD09-83242D14841B}" type="sibTrans" cxnId="{A289D7C9-075B-4A3D-995B-4E16626CB790}">
      <dgm:prSet/>
      <dgm:spPr/>
      <dgm:t>
        <a:bodyPr/>
        <a:lstStyle/>
        <a:p>
          <a:endParaRPr lang="en-US"/>
        </a:p>
      </dgm:t>
    </dgm:pt>
    <dgm:pt modelId="{9C513BA7-C892-482E-A75C-DAA8C5FAE934}" type="pres">
      <dgm:prSet presAssocID="{F85E9FF8-F726-4A8C-AEC3-8C38975F2E01}" presName="Name0" presStyleCnt="0">
        <dgm:presLayoutVars>
          <dgm:dir/>
          <dgm:animLvl val="lvl"/>
          <dgm:resizeHandles val="exact"/>
        </dgm:presLayoutVars>
      </dgm:prSet>
      <dgm:spPr/>
    </dgm:pt>
    <dgm:pt modelId="{BDEBAE6A-340D-45AA-8A6A-DC15193395A1}" type="pres">
      <dgm:prSet presAssocID="{68852213-471A-4370-8AAB-33121C2C220A}" presName="linNode" presStyleCnt="0"/>
      <dgm:spPr/>
    </dgm:pt>
    <dgm:pt modelId="{ABE29688-CA59-4814-A5A7-8D5E96CECFD1}" type="pres">
      <dgm:prSet presAssocID="{68852213-471A-4370-8AAB-33121C2C220A}" presName="parentText" presStyleLbl="node1" presStyleIdx="0" presStyleCnt="1" custScaleX="262862" custLinFactX="330150" custLinFactNeighborX="400000" custLinFactNeighborY="-12303">
        <dgm:presLayoutVars>
          <dgm:chMax val="1"/>
          <dgm:bulletEnabled val="1"/>
        </dgm:presLayoutVars>
      </dgm:prSet>
      <dgm:spPr/>
    </dgm:pt>
  </dgm:ptLst>
  <dgm:cxnLst>
    <dgm:cxn modelId="{1FCDC36F-7A59-43B9-93B8-3B3468F94639}" type="presOf" srcId="{F85E9FF8-F726-4A8C-AEC3-8C38975F2E01}" destId="{9C513BA7-C892-482E-A75C-DAA8C5FAE934}" srcOrd="0" destOrd="0" presId="urn:microsoft.com/office/officeart/2005/8/layout/vList5"/>
    <dgm:cxn modelId="{CBCDECA0-8C9E-4373-9249-8794C3C9EECA}" type="presOf" srcId="{68852213-471A-4370-8AAB-33121C2C220A}" destId="{ABE29688-CA59-4814-A5A7-8D5E96CECFD1}" srcOrd="0" destOrd="0" presId="urn:microsoft.com/office/officeart/2005/8/layout/vList5"/>
    <dgm:cxn modelId="{A289D7C9-075B-4A3D-995B-4E16626CB790}" srcId="{F85E9FF8-F726-4A8C-AEC3-8C38975F2E01}" destId="{68852213-471A-4370-8AAB-33121C2C220A}" srcOrd="0" destOrd="0" parTransId="{B37A62D7-6978-4FFB-AF2E-E3DA524D9BCA}" sibTransId="{DCC9F9B3-E795-4521-BD09-83242D14841B}"/>
    <dgm:cxn modelId="{14FA5254-2C54-4613-86D9-BE20A7766316}" type="presParOf" srcId="{9C513BA7-C892-482E-A75C-DAA8C5FAE934}" destId="{BDEBAE6A-340D-45AA-8A6A-DC15193395A1}" srcOrd="0" destOrd="0" presId="urn:microsoft.com/office/officeart/2005/8/layout/vList5"/>
    <dgm:cxn modelId="{6B684943-1D77-4936-87BF-089E4FEBCCBC}" type="presParOf" srcId="{BDEBAE6A-340D-45AA-8A6A-DC15193395A1}" destId="{ABE29688-CA59-4814-A5A7-8D5E96CECFD1}" srcOrd="0"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5E9FF8-F726-4A8C-AEC3-8C38975F2E01}"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68852213-471A-4370-8AAB-33121C2C220A}">
      <dgm:prSet/>
      <dgm:spPr/>
      <dgm:t>
        <a:bodyPr/>
        <a:lstStyle/>
        <a:p>
          <a:r>
            <a:rPr lang="en-US" b="1" baseline="0" dirty="0"/>
            <a:t>Cosmos</a:t>
          </a:r>
          <a:endParaRPr lang="en-US" dirty="0"/>
        </a:p>
      </dgm:t>
    </dgm:pt>
    <dgm:pt modelId="{B37A62D7-6978-4FFB-AF2E-E3DA524D9BCA}" type="parTrans" cxnId="{A289D7C9-075B-4A3D-995B-4E16626CB790}">
      <dgm:prSet/>
      <dgm:spPr/>
      <dgm:t>
        <a:bodyPr/>
        <a:lstStyle/>
        <a:p>
          <a:endParaRPr lang="en-US"/>
        </a:p>
      </dgm:t>
    </dgm:pt>
    <dgm:pt modelId="{DCC9F9B3-E795-4521-BD09-83242D14841B}" type="sibTrans" cxnId="{A289D7C9-075B-4A3D-995B-4E16626CB790}">
      <dgm:prSet/>
      <dgm:spPr/>
      <dgm:t>
        <a:bodyPr/>
        <a:lstStyle/>
        <a:p>
          <a:endParaRPr lang="en-US"/>
        </a:p>
      </dgm:t>
    </dgm:pt>
    <dgm:pt modelId="{9C513BA7-C892-482E-A75C-DAA8C5FAE934}" type="pres">
      <dgm:prSet presAssocID="{F85E9FF8-F726-4A8C-AEC3-8C38975F2E01}" presName="Name0" presStyleCnt="0">
        <dgm:presLayoutVars>
          <dgm:dir/>
          <dgm:animLvl val="lvl"/>
          <dgm:resizeHandles val="exact"/>
        </dgm:presLayoutVars>
      </dgm:prSet>
      <dgm:spPr/>
    </dgm:pt>
    <dgm:pt modelId="{BDEBAE6A-340D-45AA-8A6A-DC15193395A1}" type="pres">
      <dgm:prSet presAssocID="{68852213-471A-4370-8AAB-33121C2C220A}" presName="linNode" presStyleCnt="0"/>
      <dgm:spPr/>
    </dgm:pt>
    <dgm:pt modelId="{ABE29688-CA59-4814-A5A7-8D5E96CECFD1}" type="pres">
      <dgm:prSet presAssocID="{68852213-471A-4370-8AAB-33121C2C220A}" presName="parentText" presStyleLbl="node1" presStyleIdx="0" presStyleCnt="1" custScaleX="262862" custLinFactNeighborX="-4397" custLinFactNeighborY="655">
        <dgm:presLayoutVars>
          <dgm:chMax val="1"/>
          <dgm:bulletEnabled val="1"/>
        </dgm:presLayoutVars>
      </dgm:prSet>
      <dgm:spPr/>
    </dgm:pt>
  </dgm:ptLst>
  <dgm:cxnLst>
    <dgm:cxn modelId="{1FCDC36F-7A59-43B9-93B8-3B3468F94639}" type="presOf" srcId="{F85E9FF8-F726-4A8C-AEC3-8C38975F2E01}" destId="{9C513BA7-C892-482E-A75C-DAA8C5FAE934}" srcOrd="0" destOrd="0" presId="urn:microsoft.com/office/officeart/2005/8/layout/vList5"/>
    <dgm:cxn modelId="{CBCDECA0-8C9E-4373-9249-8794C3C9EECA}" type="presOf" srcId="{68852213-471A-4370-8AAB-33121C2C220A}" destId="{ABE29688-CA59-4814-A5A7-8D5E96CECFD1}" srcOrd="0" destOrd="0" presId="urn:microsoft.com/office/officeart/2005/8/layout/vList5"/>
    <dgm:cxn modelId="{A289D7C9-075B-4A3D-995B-4E16626CB790}" srcId="{F85E9FF8-F726-4A8C-AEC3-8C38975F2E01}" destId="{68852213-471A-4370-8AAB-33121C2C220A}" srcOrd="0" destOrd="0" parTransId="{B37A62D7-6978-4FFB-AF2E-E3DA524D9BCA}" sibTransId="{DCC9F9B3-E795-4521-BD09-83242D14841B}"/>
    <dgm:cxn modelId="{14FA5254-2C54-4613-86D9-BE20A7766316}" type="presParOf" srcId="{9C513BA7-C892-482E-A75C-DAA8C5FAE934}" destId="{BDEBAE6A-340D-45AA-8A6A-DC15193395A1}" srcOrd="0" destOrd="0" presId="urn:microsoft.com/office/officeart/2005/8/layout/vList5"/>
    <dgm:cxn modelId="{6B684943-1D77-4936-87BF-089E4FEBCCBC}" type="presParOf" srcId="{BDEBAE6A-340D-45AA-8A6A-DC15193395A1}" destId="{ABE29688-CA59-4814-A5A7-8D5E96CECFD1}" srcOrd="0" destOrd="0" presId="urn:microsoft.com/office/officeart/2005/8/layout/vList5"/>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5E9FF8-F726-4A8C-AEC3-8C38975F2E01}"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68852213-471A-4370-8AAB-33121C2C220A}">
      <dgm:prSet/>
      <dgm:spPr/>
      <dgm:t>
        <a:bodyPr/>
        <a:lstStyle/>
        <a:p>
          <a:r>
            <a:rPr lang="en-US" b="1" baseline="0" dirty="0"/>
            <a:t>Doge</a:t>
          </a:r>
          <a:endParaRPr lang="en-US" dirty="0"/>
        </a:p>
      </dgm:t>
    </dgm:pt>
    <dgm:pt modelId="{B37A62D7-6978-4FFB-AF2E-E3DA524D9BCA}" type="parTrans" cxnId="{A289D7C9-075B-4A3D-995B-4E16626CB790}">
      <dgm:prSet/>
      <dgm:spPr/>
      <dgm:t>
        <a:bodyPr/>
        <a:lstStyle/>
        <a:p>
          <a:endParaRPr lang="en-US"/>
        </a:p>
      </dgm:t>
    </dgm:pt>
    <dgm:pt modelId="{DCC9F9B3-E795-4521-BD09-83242D14841B}" type="sibTrans" cxnId="{A289D7C9-075B-4A3D-995B-4E16626CB790}">
      <dgm:prSet/>
      <dgm:spPr/>
      <dgm:t>
        <a:bodyPr/>
        <a:lstStyle/>
        <a:p>
          <a:endParaRPr lang="en-US"/>
        </a:p>
      </dgm:t>
    </dgm:pt>
    <dgm:pt modelId="{9C513BA7-C892-482E-A75C-DAA8C5FAE934}" type="pres">
      <dgm:prSet presAssocID="{F85E9FF8-F726-4A8C-AEC3-8C38975F2E01}" presName="Name0" presStyleCnt="0">
        <dgm:presLayoutVars>
          <dgm:dir/>
          <dgm:animLvl val="lvl"/>
          <dgm:resizeHandles val="exact"/>
        </dgm:presLayoutVars>
      </dgm:prSet>
      <dgm:spPr/>
    </dgm:pt>
    <dgm:pt modelId="{BDEBAE6A-340D-45AA-8A6A-DC15193395A1}" type="pres">
      <dgm:prSet presAssocID="{68852213-471A-4370-8AAB-33121C2C220A}" presName="linNode" presStyleCnt="0"/>
      <dgm:spPr/>
    </dgm:pt>
    <dgm:pt modelId="{ABE29688-CA59-4814-A5A7-8D5E96CECFD1}" type="pres">
      <dgm:prSet presAssocID="{68852213-471A-4370-8AAB-33121C2C220A}" presName="parentText" presStyleLbl="node1" presStyleIdx="0" presStyleCnt="1" custScaleX="262862" custLinFactNeighborX="-4397" custLinFactNeighborY="655">
        <dgm:presLayoutVars>
          <dgm:chMax val="1"/>
          <dgm:bulletEnabled val="1"/>
        </dgm:presLayoutVars>
      </dgm:prSet>
      <dgm:spPr/>
    </dgm:pt>
  </dgm:ptLst>
  <dgm:cxnLst>
    <dgm:cxn modelId="{1FCDC36F-7A59-43B9-93B8-3B3468F94639}" type="presOf" srcId="{F85E9FF8-F726-4A8C-AEC3-8C38975F2E01}" destId="{9C513BA7-C892-482E-A75C-DAA8C5FAE934}" srcOrd="0" destOrd="0" presId="urn:microsoft.com/office/officeart/2005/8/layout/vList5"/>
    <dgm:cxn modelId="{CBCDECA0-8C9E-4373-9249-8794C3C9EECA}" type="presOf" srcId="{68852213-471A-4370-8AAB-33121C2C220A}" destId="{ABE29688-CA59-4814-A5A7-8D5E96CECFD1}" srcOrd="0" destOrd="0" presId="urn:microsoft.com/office/officeart/2005/8/layout/vList5"/>
    <dgm:cxn modelId="{A289D7C9-075B-4A3D-995B-4E16626CB790}" srcId="{F85E9FF8-F726-4A8C-AEC3-8C38975F2E01}" destId="{68852213-471A-4370-8AAB-33121C2C220A}" srcOrd="0" destOrd="0" parTransId="{B37A62D7-6978-4FFB-AF2E-E3DA524D9BCA}" sibTransId="{DCC9F9B3-E795-4521-BD09-83242D14841B}"/>
    <dgm:cxn modelId="{14FA5254-2C54-4613-86D9-BE20A7766316}" type="presParOf" srcId="{9C513BA7-C892-482E-A75C-DAA8C5FAE934}" destId="{BDEBAE6A-340D-45AA-8A6A-DC15193395A1}" srcOrd="0" destOrd="0" presId="urn:microsoft.com/office/officeart/2005/8/layout/vList5"/>
    <dgm:cxn modelId="{6B684943-1D77-4936-87BF-089E4FEBCCBC}" type="presParOf" srcId="{BDEBAE6A-340D-45AA-8A6A-DC15193395A1}" destId="{ABE29688-CA59-4814-A5A7-8D5E96CECFD1}" srcOrd="0" destOrd="0" presId="urn:microsoft.com/office/officeart/2005/8/layout/vList5"/>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F8C47D-D70D-4296-8F47-3730E244232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888270D-CDFD-448A-938B-C29DCDF9FCD6}">
      <dgm:prSet/>
      <dgm:spPr/>
      <dgm:t>
        <a:bodyPr/>
        <a:lstStyle/>
        <a:p>
          <a:pPr>
            <a:lnSpc>
              <a:spcPct val="100000"/>
            </a:lnSpc>
          </a:pPr>
          <a:r>
            <a:rPr lang="en-US" baseline="0" dirty="0"/>
            <a:t>Using modules such as AutoTS and SKlearn, we were able to create predictions that span the following ten days from the end of the dataset for each crypto.</a:t>
          </a:r>
          <a:endParaRPr lang="en-US" dirty="0"/>
        </a:p>
      </dgm:t>
    </dgm:pt>
    <dgm:pt modelId="{CB0C4019-F38E-46C3-8827-8A278607CF88}" type="parTrans" cxnId="{34109372-849A-440D-BFB4-59CA2C603A0E}">
      <dgm:prSet/>
      <dgm:spPr/>
      <dgm:t>
        <a:bodyPr/>
        <a:lstStyle/>
        <a:p>
          <a:endParaRPr lang="en-US"/>
        </a:p>
      </dgm:t>
    </dgm:pt>
    <dgm:pt modelId="{F7BCB003-068B-4CE7-A567-C7A51C3A1D91}" type="sibTrans" cxnId="{34109372-849A-440D-BFB4-59CA2C603A0E}">
      <dgm:prSet/>
      <dgm:spPr/>
      <dgm:t>
        <a:bodyPr/>
        <a:lstStyle/>
        <a:p>
          <a:pPr>
            <a:lnSpc>
              <a:spcPct val="100000"/>
            </a:lnSpc>
          </a:pPr>
          <a:endParaRPr lang="en-US"/>
        </a:p>
      </dgm:t>
    </dgm:pt>
    <dgm:pt modelId="{8D8A83BB-A32A-4F4F-8401-A60C49A8C1B8}">
      <dgm:prSet/>
      <dgm:spPr/>
      <dgm:t>
        <a:bodyPr/>
        <a:lstStyle/>
        <a:p>
          <a:pPr>
            <a:lnSpc>
              <a:spcPct val="100000"/>
            </a:lnSpc>
          </a:pPr>
          <a:r>
            <a:rPr lang="en-US" baseline="0"/>
            <a:t>The objective was to measure how close these predictions are to real data pulled from another dataset.</a:t>
          </a:r>
          <a:endParaRPr lang="en-US"/>
        </a:p>
      </dgm:t>
    </dgm:pt>
    <dgm:pt modelId="{A2FB561D-FF06-459F-8536-F88EF8425481}" type="parTrans" cxnId="{79A91803-46B7-436C-9EBC-0E85DFB10D5C}">
      <dgm:prSet/>
      <dgm:spPr/>
      <dgm:t>
        <a:bodyPr/>
        <a:lstStyle/>
        <a:p>
          <a:endParaRPr lang="en-US"/>
        </a:p>
      </dgm:t>
    </dgm:pt>
    <dgm:pt modelId="{3D230E55-83C8-4BC2-BAE0-F8389ABE6910}" type="sibTrans" cxnId="{79A91803-46B7-436C-9EBC-0E85DFB10D5C}">
      <dgm:prSet/>
      <dgm:spPr/>
      <dgm:t>
        <a:bodyPr/>
        <a:lstStyle/>
        <a:p>
          <a:pPr>
            <a:lnSpc>
              <a:spcPct val="100000"/>
            </a:lnSpc>
          </a:pPr>
          <a:endParaRPr lang="en-US"/>
        </a:p>
      </dgm:t>
    </dgm:pt>
    <dgm:pt modelId="{D773407B-73BB-42F2-BA2F-D7AB5B6692F9}">
      <dgm:prSet/>
      <dgm:spPr/>
      <dgm:t>
        <a:bodyPr/>
        <a:lstStyle/>
        <a:p>
          <a:pPr>
            <a:lnSpc>
              <a:spcPct val="100000"/>
            </a:lnSpc>
          </a:pPr>
          <a:r>
            <a:rPr lang="en-US" baseline="0"/>
            <a:t>Using different datasets for each currency, it was discovered that the python predictions did not match well with the real results from July of 2021.</a:t>
          </a:r>
          <a:endParaRPr lang="en-US"/>
        </a:p>
      </dgm:t>
    </dgm:pt>
    <dgm:pt modelId="{082F33E0-8958-4DE6-8934-0026AD35C8AE}" type="parTrans" cxnId="{8CD7A07B-FFB8-4642-B0AB-485FBD9C77C1}">
      <dgm:prSet/>
      <dgm:spPr/>
      <dgm:t>
        <a:bodyPr/>
        <a:lstStyle/>
        <a:p>
          <a:endParaRPr lang="en-US"/>
        </a:p>
      </dgm:t>
    </dgm:pt>
    <dgm:pt modelId="{2A4B6F67-5DD2-4B70-95DF-4C5B2A48785D}" type="sibTrans" cxnId="{8CD7A07B-FFB8-4642-B0AB-485FBD9C77C1}">
      <dgm:prSet/>
      <dgm:spPr/>
      <dgm:t>
        <a:bodyPr/>
        <a:lstStyle/>
        <a:p>
          <a:endParaRPr lang="en-US"/>
        </a:p>
      </dgm:t>
    </dgm:pt>
    <dgm:pt modelId="{ADEE287D-2BCD-4285-B87B-7AFD64300781}" type="pres">
      <dgm:prSet presAssocID="{5FF8C47D-D70D-4296-8F47-3730E244232E}" presName="root" presStyleCnt="0">
        <dgm:presLayoutVars>
          <dgm:dir/>
          <dgm:resizeHandles val="exact"/>
        </dgm:presLayoutVars>
      </dgm:prSet>
      <dgm:spPr/>
    </dgm:pt>
    <dgm:pt modelId="{478E3DCF-2301-4A20-AEC1-E051920F0E88}" type="pres">
      <dgm:prSet presAssocID="{5FF8C47D-D70D-4296-8F47-3730E244232E}" presName="container" presStyleCnt="0">
        <dgm:presLayoutVars>
          <dgm:dir/>
          <dgm:resizeHandles val="exact"/>
        </dgm:presLayoutVars>
      </dgm:prSet>
      <dgm:spPr/>
    </dgm:pt>
    <dgm:pt modelId="{7B45346B-E142-4550-AB53-CD21A4D230EB}" type="pres">
      <dgm:prSet presAssocID="{E888270D-CDFD-448A-938B-C29DCDF9FCD6}" presName="compNode" presStyleCnt="0"/>
      <dgm:spPr/>
    </dgm:pt>
    <dgm:pt modelId="{0002C3BA-A666-4377-B53B-371F9983482A}" type="pres">
      <dgm:prSet presAssocID="{E888270D-CDFD-448A-938B-C29DCDF9FCD6}" presName="iconBgRect" presStyleLbl="bgShp" presStyleIdx="0" presStyleCnt="3" custLinFactX="388648" custLinFactNeighborX="400000" custLinFactNeighborY="-3151"/>
      <dgm:spPr/>
    </dgm:pt>
    <dgm:pt modelId="{EDAA2ACA-EA09-4799-BACE-E0DCEE9F12E5}" type="pres">
      <dgm:prSet presAssocID="{E888270D-CDFD-448A-938B-C29DCDF9FCD6}" presName="iconRect" presStyleLbl="node1" presStyleIdx="0" presStyleCnt="3" custLinFactX="659737" custLinFactNeighborX="700000" custLinFactNeighborY="-543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BF918C2-5A17-4032-94CA-A056B62F3B02}" type="pres">
      <dgm:prSet presAssocID="{E888270D-CDFD-448A-938B-C29DCDF9FCD6}" presName="spaceRect" presStyleCnt="0"/>
      <dgm:spPr/>
    </dgm:pt>
    <dgm:pt modelId="{6F3A15C7-FE45-44F3-A0BA-5728BD59B47D}" type="pres">
      <dgm:prSet presAssocID="{E888270D-CDFD-448A-938B-C29DCDF9FCD6}" presName="textRect" presStyleLbl="revTx" presStyleIdx="0" presStyleCnt="3">
        <dgm:presLayoutVars>
          <dgm:chMax val="1"/>
          <dgm:chPref val="1"/>
        </dgm:presLayoutVars>
      </dgm:prSet>
      <dgm:spPr/>
    </dgm:pt>
    <dgm:pt modelId="{9244ECD4-A840-4DCF-8D6D-7D87E6EE62E7}" type="pres">
      <dgm:prSet presAssocID="{F7BCB003-068B-4CE7-A567-C7A51C3A1D91}" presName="sibTrans" presStyleLbl="sibTrans2D1" presStyleIdx="0" presStyleCnt="0"/>
      <dgm:spPr/>
    </dgm:pt>
    <dgm:pt modelId="{0480513F-14C1-47BF-911D-356AAA87DC93}" type="pres">
      <dgm:prSet presAssocID="{8D8A83BB-A32A-4F4F-8401-A60C49A8C1B8}" presName="compNode" presStyleCnt="0"/>
      <dgm:spPr/>
    </dgm:pt>
    <dgm:pt modelId="{39CE93CB-97CE-4A84-9106-121C64D56DD5}" type="pres">
      <dgm:prSet presAssocID="{8D8A83BB-A32A-4F4F-8401-A60C49A8C1B8}" presName="iconBgRect" presStyleLbl="bgShp" presStyleIdx="1" presStyleCnt="3"/>
      <dgm:spPr/>
    </dgm:pt>
    <dgm:pt modelId="{93A6F995-E4B9-4492-9F99-55656EE34A24}" type="pres">
      <dgm:prSet presAssocID="{8D8A83BB-A32A-4F4F-8401-A60C49A8C1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A2195FCE-EFC1-44CC-8F42-BAFEEB118E7F}" type="pres">
      <dgm:prSet presAssocID="{8D8A83BB-A32A-4F4F-8401-A60C49A8C1B8}" presName="spaceRect" presStyleCnt="0"/>
      <dgm:spPr/>
    </dgm:pt>
    <dgm:pt modelId="{210854F1-1FEC-4E8F-9A22-56D76D2C8BDB}" type="pres">
      <dgm:prSet presAssocID="{8D8A83BB-A32A-4F4F-8401-A60C49A8C1B8}" presName="textRect" presStyleLbl="revTx" presStyleIdx="1" presStyleCnt="3">
        <dgm:presLayoutVars>
          <dgm:chMax val="1"/>
          <dgm:chPref val="1"/>
        </dgm:presLayoutVars>
      </dgm:prSet>
      <dgm:spPr/>
    </dgm:pt>
    <dgm:pt modelId="{018E555C-49EA-4B9D-B80C-43353F70BC97}" type="pres">
      <dgm:prSet presAssocID="{3D230E55-83C8-4BC2-BAE0-F8389ABE6910}" presName="sibTrans" presStyleLbl="sibTrans2D1" presStyleIdx="0" presStyleCnt="0"/>
      <dgm:spPr/>
    </dgm:pt>
    <dgm:pt modelId="{B9F3E821-3F06-4956-8B71-2D578B975A86}" type="pres">
      <dgm:prSet presAssocID="{D773407B-73BB-42F2-BA2F-D7AB5B6692F9}" presName="compNode" presStyleCnt="0"/>
      <dgm:spPr/>
    </dgm:pt>
    <dgm:pt modelId="{9A7D3087-120B-4D5E-8F2B-F7FD8501E1EE}" type="pres">
      <dgm:prSet presAssocID="{D773407B-73BB-42F2-BA2F-D7AB5B6692F9}" presName="iconBgRect" presStyleLbl="bgShp" presStyleIdx="2" presStyleCnt="3" custLinFactX="-393253" custLinFactNeighborX="-400000" custLinFactNeighborY="-3393"/>
      <dgm:spPr/>
    </dgm:pt>
    <dgm:pt modelId="{5485A247-C881-4C3B-AE9D-D01590C70A52}" type="pres">
      <dgm:prSet presAssocID="{D773407B-73BB-42F2-BA2F-D7AB5B6692F9}" presName="iconRect" presStyleLbl="node1" presStyleIdx="2" presStyleCnt="3" custLinFactX="-667677" custLinFactNeighborX="-700000" custLinFactNeighborY="-584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B4F21E6E-7525-42F0-9120-C5F204750BBC}" type="pres">
      <dgm:prSet presAssocID="{D773407B-73BB-42F2-BA2F-D7AB5B6692F9}" presName="spaceRect" presStyleCnt="0"/>
      <dgm:spPr/>
    </dgm:pt>
    <dgm:pt modelId="{54038DC6-E0E1-4959-97F4-9BEB3EB39551}" type="pres">
      <dgm:prSet presAssocID="{D773407B-73BB-42F2-BA2F-D7AB5B6692F9}" presName="textRect" presStyleLbl="revTx" presStyleIdx="2" presStyleCnt="3">
        <dgm:presLayoutVars>
          <dgm:chMax val="1"/>
          <dgm:chPref val="1"/>
        </dgm:presLayoutVars>
      </dgm:prSet>
      <dgm:spPr/>
    </dgm:pt>
  </dgm:ptLst>
  <dgm:cxnLst>
    <dgm:cxn modelId="{22DA5702-4FF9-47BE-86E7-7B1BE3A9B437}" type="presOf" srcId="{3D230E55-83C8-4BC2-BAE0-F8389ABE6910}" destId="{018E555C-49EA-4B9D-B80C-43353F70BC97}" srcOrd="0" destOrd="0" presId="urn:microsoft.com/office/officeart/2018/2/layout/IconCircleList"/>
    <dgm:cxn modelId="{79A91803-46B7-436C-9EBC-0E85DFB10D5C}" srcId="{5FF8C47D-D70D-4296-8F47-3730E244232E}" destId="{8D8A83BB-A32A-4F4F-8401-A60C49A8C1B8}" srcOrd="1" destOrd="0" parTransId="{A2FB561D-FF06-459F-8536-F88EF8425481}" sibTransId="{3D230E55-83C8-4BC2-BAE0-F8389ABE6910}"/>
    <dgm:cxn modelId="{E25E7630-6CA4-4F96-A42A-5CE6F8C93000}" type="presOf" srcId="{8D8A83BB-A32A-4F4F-8401-A60C49A8C1B8}" destId="{210854F1-1FEC-4E8F-9A22-56D76D2C8BDB}" srcOrd="0" destOrd="0" presId="urn:microsoft.com/office/officeart/2018/2/layout/IconCircleList"/>
    <dgm:cxn modelId="{1B5EA741-9389-4484-A4EF-29D8F060BB16}" type="presOf" srcId="{5FF8C47D-D70D-4296-8F47-3730E244232E}" destId="{ADEE287D-2BCD-4285-B87B-7AFD64300781}" srcOrd="0" destOrd="0" presId="urn:microsoft.com/office/officeart/2018/2/layout/IconCircleList"/>
    <dgm:cxn modelId="{34109372-849A-440D-BFB4-59CA2C603A0E}" srcId="{5FF8C47D-D70D-4296-8F47-3730E244232E}" destId="{E888270D-CDFD-448A-938B-C29DCDF9FCD6}" srcOrd="0" destOrd="0" parTransId="{CB0C4019-F38E-46C3-8827-8A278607CF88}" sibTransId="{F7BCB003-068B-4CE7-A567-C7A51C3A1D91}"/>
    <dgm:cxn modelId="{5FA97F54-FEEF-4CCE-954A-F3DE7510EB99}" type="presOf" srcId="{E888270D-CDFD-448A-938B-C29DCDF9FCD6}" destId="{6F3A15C7-FE45-44F3-A0BA-5728BD59B47D}" srcOrd="0" destOrd="0" presId="urn:microsoft.com/office/officeart/2018/2/layout/IconCircleList"/>
    <dgm:cxn modelId="{8CD7A07B-FFB8-4642-B0AB-485FBD9C77C1}" srcId="{5FF8C47D-D70D-4296-8F47-3730E244232E}" destId="{D773407B-73BB-42F2-BA2F-D7AB5B6692F9}" srcOrd="2" destOrd="0" parTransId="{082F33E0-8958-4DE6-8934-0026AD35C8AE}" sibTransId="{2A4B6F67-5DD2-4B70-95DF-4C5B2A48785D}"/>
    <dgm:cxn modelId="{2DEE40A0-680D-4C39-8AF3-FF1C1411CDDE}" type="presOf" srcId="{F7BCB003-068B-4CE7-A567-C7A51C3A1D91}" destId="{9244ECD4-A840-4DCF-8D6D-7D87E6EE62E7}" srcOrd="0" destOrd="0" presId="urn:microsoft.com/office/officeart/2018/2/layout/IconCircleList"/>
    <dgm:cxn modelId="{B2C19DD6-A473-4B36-9665-BD01B98B8FA9}" type="presOf" srcId="{D773407B-73BB-42F2-BA2F-D7AB5B6692F9}" destId="{54038DC6-E0E1-4959-97F4-9BEB3EB39551}" srcOrd="0" destOrd="0" presId="urn:microsoft.com/office/officeart/2018/2/layout/IconCircleList"/>
    <dgm:cxn modelId="{75758631-AD61-404D-9593-2BEB82B6560B}" type="presParOf" srcId="{ADEE287D-2BCD-4285-B87B-7AFD64300781}" destId="{478E3DCF-2301-4A20-AEC1-E051920F0E88}" srcOrd="0" destOrd="0" presId="urn:microsoft.com/office/officeart/2018/2/layout/IconCircleList"/>
    <dgm:cxn modelId="{0E365243-A29D-417A-92C8-7D6C1C6BC998}" type="presParOf" srcId="{478E3DCF-2301-4A20-AEC1-E051920F0E88}" destId="{7B45346B-E142-4550-AB53-CD21A4D230EB}" srcOrd="0" destOrd="0" presId="urn:microsoft.com/office/officeart/2018/2/layout/IconCircleList"/>
    <dgm:cxn modelId="{AD1C2575-2B9E-42D8-B44F-38D8608D3E36}" type="presParOf" srcId="{7B45346B-E142-4550-AB53-CD21A4D230EB}" destId="{0002C3BA-A666-4377-B53B-371F9983482A}" srcOrd="0" destOrd="0" presId="urn:microsoft.com/office/officeart/2018/2/layout/IconCircleList"/>
    <dgm:cxn modelId="{33262A2B-A25E-45F1-ACCF-59FAE2E312E2}" type="presParOf" srcId="{7B45346B-E142-4550-AB53-CD21A4D230EB}" destId="{EDAA2ACA-EA09-4799-BACE-E0DCEE9F12E5}" srcOrd="1" destOrd="0" presId="urn:microsoft.com/office/officeart/2018/2/layout/IconCircleList"/>
    <dgm:cxn modelId="{718880A2-1C94-4591-875A-0E331346E7F9}" type="presParOf" srcId="{7B45346B-E142-4550-AB53-CD21A4D230EB}" destId="{ABF918C2-5A17-4032-94CA-A056B62F3B02}" srcOrd="2" destOrd="0" presId="urn:microsoft.com/office/officeart/2018/2/layout/IconCircleList"/>
    <dgm:cxn modelId="{4E2EB6A3-6F77-49DE-9F17-DB01A60663C8}" type="presParOf" srcId="{7B45346B-E142-4550-AB53-CD21A4D230EB}" destId="{6F3A15C7-FE45-44F3-A0BA-5728BD59B47D}" srcOrd="3" destOrd="0" presId="urn:microsoft.com/office/officeart/2018/2/layout/IconCircleList"/>
    <dgm:cxn modelId="{74BA3709-F386-47B7-BED8-F56A718D0FE8}" type="presParOf" srcId="{478E3DCF-2301-4A20-AEC1-E051920F0E88}" destId="{9244ECD4-A840-4DCF-8D6D-7D87E6EE62E7}" srcOrd="1" destOrd="0" presId="urn:microsoft.com/office/officeart/2018/2/layout/IconCircleList"/>
    <dgm:cxn modelId="{ADA9B561-6F73-4200-85A6-37D52C4DAA9F}" type="presParOf" srcId="{478E3DCF-2301-4A20-AEC1-E051920F0E88}" destId="{0480513F-14C1-47BF-911D-356AAA87DC93}" srcOrd="2" destOrd="0" presId="urn:microsoft.com/office/officeart/2018/2/layout/IconCircleList"/>
    <dgm:cxn modelId="{9643D3E4-E342-4F4A-BAD9-4275614EF396}" type="presParOf" srcId="{0480513F-14C1-47BF-911D-356AAA87DC93}" destId="{39CE93CB-97CE-4A84-9106-121C64D56DD5}" srcOrd="0" destOrd="0" presId="urn:microsoft.com/office/officeart/2018/2/layout/IconCircleList"/>
    <dgm:cxn modelId="{53713757-1D6C-4F19-8E5B-6139A7D752E3}" type="presParOf" srcId="{0480513F-14C1-47BF-911D-356AAA87DC93}" destId="{93A6F995-E4B9-4492-9F99-55656EE34A24}" srcOrd="1" destOrd="0" presId="urn:microsoft.com/office/officeart/2018/2/layout/IconCircleList"/>
    <dgm:cxn modelId="{478EF366-4C57-451A-B090-416CB6157CA3}" type="presParOf" srcId="{0480513F-14C1-47BF-911D-356AAA87DC93}" destId="{A2195FCE-EFC1-44CC-8F42-BAFEEB118E7F}" srcOrd="2" destOrd="0" presId="urn:microsoft.com/office/officeart/2018/2/layout/IconCircleList"/>
    <dgm:cxn modelId="{E53A4678-E44F-4912-BDEB-FBA412AB3755}" type="presParOf" srcId="{0480513F-14C1-47BF-911D-356AAA87DC93}" destId="{210854F1-1FEC-4E8F-9A22-56D76D2C8BDB}" srcOrd="3" destOrd="0" presId="urn:microsoft.com/office/officeart/2018/2/layout/IconCircleList"/>
    <dgm:cxn modelId="{FA6E3B01-9CD9-4269-B72C-FFFECEB66E22}" type="presParOf" srcId="{478E3DCF-2301-4A20-AEC1-E051920F0E88}" destId="{018E555C-49EA-4B9D-B80C-43353F70BC97}" srcOrd="3" destOrd="0" presId="urn:microsoft.com/office/officeart/2018/2/layout/IconCircleList"/>
    <dgm:cxn modelId="{DDAC9225-1887-4F8D-8E38-53835A3F0CF4}" type="presParOf" srcId="{478E3DCF-2301-4A20-AEC1-E051920F0E88}" destId="{B9F3E821-3F06-4956-8B71-2D578B975A86}" srcOrd="4" destOrd="0" presId="urn:microsoft.com/office/officeart/2018/2/layout/IconCircleList"/>
    <dgm:cxn modelId="{8041FE78-A892-4F86-B1A9-F5C9F3488D2B}" type="presParOf" srcId="{B9F3E821-3F06-4956-8B71-2D578B975A86}" destId="{9A7D3087-120B-4D5E-8F2B-F7FD8501E1EE}" srcOrd="0" destOrd="0" presId="urn:microsoft.com/office/officeart/2018/2/layout/IconCircleList"/>
    <dgm:cxn modelId="{91268C5A-CC1F-4F7B-B789-3D986DEFAB91}" type="presParOf" srcId="{B9F3E821-3F06-4956-8B71-2D578B975A86}" destId="{5485A247-C881-4C3B-AE9D-D01590C70A52}" srcOrd="1" destOrd="0" presId="urn:microsoft.com/office/officeart/2018/2/layout/IconCircleList"/>
    <dgm:cxn modelId="{1D635DF3-4F74-45D1-BB87-064D7E180F03}" type="presParOf" srcId="{B9F3E821-3F06-4956-8B71-2D578B975A86}" destId="{B4F21E6E-7525-42F0-9120-C5F204750BBC}" srcOrd="2" destOrd="0" presId="urn:microsoft.com/office/officeart/2018/2/layout/IconCircleList"/>
    <dgm:cxn modelId="{1819E8A5-8BA2-4113-85BD-4DEB47807144}" type="presParOf" srcId="{B9F3E821-3F06-4956-8B71-2D578B975A86}" destId="{54038DC6-E0E1-4959-97F4-9BEB3EB3955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5E9FF8-F726-4A8C-AEC3-8C38975F2E01}"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68852213-471A-4370-8AAB-33121C2C220A}">
      <dgm:prSet/>
      <dgm:spPr/>
      <dgm:t>
        <a:bodyPr/>
        <a:lstStyle/>
        <a:p>
          <a:r>
            <a:rPr lang="en-US" b="1" baseline="0" dirty="0"/>
            <a:t>Ethereum</a:t>
          </a:r>
          <a:endParaRPr lang="en-US" dirty="0"/>
        </a:p>
      </dgm:t>
    </dgm:pt>
    <dgm:pt modelId="{B37A62D7-6978-4FFB-AF2E-E3DA524D9BCA}" type="parTrans" cxnId="{A289D7C9-075B-4A3D-995B-4E16626CB790}">
      <dgm:prSet/>
      <dgm:spPr/>
      <dgm:t>
        <a:bodyPr/>
        <a:lstStyle/>
        <a:p>
          <a:endParaRPr lang="en-US"/>
        </a:p>
      </dgm:t>
    </dgm:pt>
    <dgm:pt modelId="{DCC9F9B3-E795-4521-BD09-83242D14841B}" type="sibTrans" cxnId="{A289D7C9-075B-4A3D-995B-4E16626CB790}">
      <dgm:prSet/>
      <dgm:spPr/>
      <dgm:t>
        <a:bodyPr/>
        <a:lstStyle/>
        <a:p>
          <a:endParaRPr lang="en-US"/>
        </a:p>
      </dgm:t>
    </dgm:pt>
    <dgm:pt modelId="{9C513BA7-C892-482E-A75C-DAA8C5FAE934}" type="pres">
      <dgm:prSet presAssocID="{F85E9FF8-F726-4A8C-AEC3-8C38975F2E01}" presName="Name0" presStyleCnt="0">
        <dgm:presLayoutVars>
          <dgm:dir/>
          <dgm:animLvl val="lvl"/>
          <dgm:resizeHandles val="exact"/>
        </dgm:presLayoutVars>
      </dgm:prSet>
      <dgm:spPr/>
    </dgm:pt>
    <dgm:pt modelId="{BDEBAE6A-340D-45AA-8A6A-DC15193395A1}" type="pres">
      <dgm:prSet presAssocID="{68852213-471A-4370-8AAB-33121C2C220A}" presName="linNode" presStyleCnt="0"/>
      <dgm:spPr/>
    </dgm:pt>
    <dgm:pt modelId="{ABE29688-CA59-4814-A5A7-8D5E96CECFD1}" type="pres">
      <dgm:prSet presAssocID="{68852213-471A-4370-8AAB-33121C2C220A}" presName="parentText" presStyleLbl="node1" presStyleIdx="0" presStyleCnt="1" custScaleX="262862" custLinFactX="-399108" custLinFactY="168115" custLinFactNeighborX="-400000" custLinFactNeighborY="200000">
        <dgm:presLayoutVars>
          <dgm:chMax val="1"/>
          <dgm:bulletEnabled val="1"/>
        </dgm:presLayoutVars>
      </dgm:prSet>
      <dgm:spPr/>
    </dgm:pt>
  </dgm:ptLst>
  <dgm:cxnLst>
    <dgm:cxn modelId="{1FCDC36F-7A59-43B9-93B8-3B3468F94639}" type="presOf" srcId="{F85E9FF8-F726-4A8C-AEC3-8C38975F2E01}" destId="{9C513BA7-C892-482E-A75C-DAA8C5FAE934}" srcOrd="0" destOrd="0" presId="urn:microsoft.com/office/officeart/2005/8/layout/vList5"/>
    <dgm:cxn modelId="{CBCDECA0-8C9E-4373-9249-8794C3C9EECA}" type="presOf" srcId="{68852213-471A-4370-8AAB-33121C2C220A}" destId="{ABE29688-CA59-4814-A5A7-8D5E96CECFD1}" srcOrd="0" destOrd="0" presId="urn:microsoft.com/office/officeart/2005/8/layout/vList5"/>
    <dgm:cxn modelId="{A289D7C9-075B-4A3D-995B-4E16626CB790}" srcId="{F85E9FF8-F726-4A8C-AEC3-8C38975F2E01}" destId="{68852213-471A-4370-8AAB-33121C2C220A}" srcOrd="0" destOrd="0" parTransId="{B37A62D7-6978-4FFB-AF2E-E3DA524D9BCA}" sibTransId="{DCC9F9B3-E795-4521-BD09-83242D14841B}"/>
    <dgm:cxn modelId="{14FA5254-2C54-4613-86D9-BE20A7766316}" type="presParOf" srcId="{9C513BA7-C892-482E-A75C-DAA8C5FAE934}" destId="{BDEBAE6A-340D-45AA-8A6A-DC15193395A1}" srcOrd="0" destOrd="0" presId="urn:microsoft.com/office/officeart/2005/8/layout/vList5"/>
    <dgm:cxn modelId="{6B684943-1D77-4936-87BF-089E4FEBCCBC}" type="presParOf" srcId="{BDEBAE6A-340D-45AA-8A6A-DC15193395A1}" destId="{ABE29688-CA59-4814-A5A7-8D5E96CECFD1}"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5E9FF8-F726-4A8C-AEC3-8C38975F2E01}"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68852213-471A-4370-8AAB-33121C2C220A}">
      <dgm:prSet/>
      <dgm:spPr/>
      <dgm:t>
        <a:bodyPr/>
        <a:lstStyle/>
        <a:p>
          <a:r>
            <a:rPr lang="en-US" b="1" baseline="0" dirty="0"/>
            <a:t>Bitcoin</a:t>
          </a:r>
          <a:endParaRPr lang="en-US" dirty="0"/>
        </a:p>
      </dgm:t>
    </dgm:pt>
    <dgm:pt modelId="{B37A62D7-6978-4FFB-AF2E-E3DA524D9BCA}" type="parTrans" cxnId="{A289D7C9-075B-4A3D-995B-4E16626CB790}">
      <dgm:prSet/>
      <dgm:spPr/>
      <dgm:t>
        <a:bodyPr/>
        <a:lstStyle/>
        <a:p>
          <a:endParaRPr lang="en-US"/>
        </a:p>
      </dgm:t>
    </dgm:pt>
    <dgm:pt modelId="{DCC9F9B3-E795-4521-BD09-83242D14841B}" type="sibTrans" cxnId="{A289D7C9-075B-4A3D-995B-4E16626CB790}">
      <dgm:prSet/>
      <dgm:spPr/>
      <dgm:t>
        <a:bodyPr/>
        <a:lstStyle/>
        <a:p>
          <a:endParaRPr lang="en-US"/>
        </a:p>
      </dgm:t>
    </dgm:pt>
    <dgm:pt modelId="{9C513BA7-C892-482E-A75C-DAA8C5FAE934}" type="pres">
      <dgm:prSet presAssocID="{F85E9FF8-F726-4A8C-AEC3-8C38975F2E01}" presName="Name0" presStyleCnt="0">
        <dgm:presLayoutVars>
          <dgm:dir/>
          <dgm:animLvl val="lvl"/>
          <dgm:resizeHandles val="exact"/>
        </dgm:presLayoutVars>
      </dgm:prSet>
      <dgm:spPr/>
    </dgm:pt>
    <dgm:pt modelId="{BDEBAE6A-340D-45AA-8A6A-DC15193395A1}" type="pres">
      <dgm:prSet presAssocID="{68852213-471A-4370-8AAB-33121C2C220A}" presName="linNode" presStyleCnt="0"/>
      <dgm:spPr/>
    </dgm:pt>
    <dgm:pt modelId="{ABE29688-CA59-4814-A5A7-8D5E96CECFD1}" type="pres">
      <dgm:prSet presAssocID="{68852213-471A-4370-8AAB-33121C2C220A}" presName="parentText" presStyleLbl="node1" presStyleIdx="0" presStyleCnt="1" custScaleX="262862" custLinFactNeighborX="-4397" custLinFactNeighborY="655">
        <dgm:presLayoutVars>
          <dgm:chMax val="1"/>
          <dgm:bulletEnabled val="1"/>
        </dgm:presLayoutVars>
      </dgm:prSet>
      <dgm:spPr/>
    </dgm:pt>
  </dgm:ptLst>
  <dgm:cxnLst>
    <dgm:cxn modelId="{1FCDC36F-7A59-43B9-93B8-3B3468F94639}" type="presOf" srcId="{F85E9FF8-F726-4A8C-AEC3-8C38975F2E01}" destId="{9C513BA7-C892-482E-A75C-DAA8C5FAE934}" srcOrd="0" destOrd="0" presId="urn:microsoft.com/office/officeart/2005/8/layout/vList5"/>
    <dgm:cxn modelId="{CBCDECA0-8C9E-4373-9249-8794C3C9EECA}" type="presOf" srcId="{68852213-471A-4370-8AAB-33121C2C220A}" destId="{ABE29688-CA59-4814-A5A7-8D5E96CECFD1}" srcOrd="0" destOrd="0" presId="urn:microsoft.com/office/officeart/2005/8/layout/vList5"/>
    <dgm:cxn modelId="{A289D7C9-075B-4A3D-995B-4E16626CB790}" srcId="{F85E9FF8-F726-4A8C-AEC3-8C38975F2E01}" destId="{68852213-471A-4370-8AAB-33121C2C220A}" srcOrd="0" destOrd="0" parTransId="{B37A62D7-6978-4FFB-AF2E-E3DA524D9BCA}" sibTransId="{DCC9F9B3-E795-4521-BD09-83242D14841B}"/>
    <dgm:cxn modelId="{14FA5254-2C54-4613-86D9-BE20A7766316}" type="presParOf" srcId="{9C513BA7-C892-482E-A75C-DAA8C5FAE934}" destId="{BDEBAE6A-340D-45AA-8A6A-DC15193395A1}" srcOrd="0" destOrd="0" presId="urn:microsoft.com/office/officeart/2005/8/layout/vList5"/>
    <dgm:cxn modelId="{6B684943-1D77-4936-87BF-089E4FEBCCBC}" type="presParOf" srcId="{BDEBAE6A-340D-45AA-8A6A-DC15193395A1}" destId="{ABE29688-CA59-4814-A5A7-8D5E96CECFD1}" srcOrd="0"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29688-CA59-4814-A5A7-8D5E96CECFD1}">
      <dsp:nvSpPr>
        <dsp:cNvPr id="0" name=""/>
        <dsp:cNvSpPr/>
      </dsp:nvSpPr>
      <dsp:spPr>
        <a:xfrm>
          <a:off x="21609" y="0"/>
          <a:ext cx="1855789" cy="80953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1" kern="1200" baseline="0" dirty="0"/>
            <a:t>Bitcoin</a:t>
          </a:r>
          <a:endParaRPr lang="en-US" sz="3500" kern="1200" dirty="0"/>
        </a:p>
      </dsp:txBody>
      <dsp:txXfrm>
        <a:off x="61127" y="39518"/>
        <a:ext cx="1776753" cy="730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29688-CA59-4814-A5A7-8D5E96CECFD1}">
      <dsp:nvSpPr>
        <dsp:cNvPr id="0" name=""/>
        <dsp:cNvSpPr/>
      </dsp:nvSpPr>
      <dsp:spPr>
        <a:xfrm>
          <a:off x="92652" y="0"/>
          <a:ext cx="1632821" cy="80953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baseline="0" dirty="0"/>
            <a:t>Ethereum</a:t>
          </a:r>
          <a:endParaRPr lang="en-US" sz="2300" kern="1200" dirty="0"/>
        </a:p>
      </dsp:txBody>
      <dsp:txXfrm>
        <a:off x="132170" y="39518"/>
        <a:ext cx="1553785" cy="730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29688-CA59-4814-A5A7-8D5E96CECFD1}">
      <dsp:nvSpPr>
        <dsp:cNvPr id="0" name=""/>
        <dsp:cNvSpPr/>
      </dsp:nvSpPr>
      <dsp:spPr>
        <a:xfrm>
          <a:off x="21609" y="0"/>
          <a:ext cx="1855789" cy="80953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b="1" kern="1200" baseline="0" dirty="0"/>
            <a:t>Cosmos</a:t>
          </a:r>
          <a:endParaRPr lang="en-US" sz="3100" kern="1200" dirty="0"/>
        </a:p>
      </dsp:txBody>
      <dsp:txXfrm>
        <a:off x="61127" y="39518"/>
        <a:ext cx="1776753" cy="7304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29688-CA59-4814-A5A7-8D5E96CECFD1}">
      <dsp:nvSpPr>
        <dsp:cNvPr id="0" name=""/>
        <dsp:cNvSpPr/>
      </dsp:nvSpPr>
      <dsp:spPr>
        <a:xfrm>
          <a:off x="21609" y="0"/>
          <a:ext cx="1855789" cy="80953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b="1" kern="1200" baseline="0" dirty="0"/>
            <a:t>Doge</a:t>
          </a:r>
          <a:endParaRPr lang="en-US" sz="4100" kern="1200" dirty="0"/>
        </a:p>
      </dsp:txBody>
      <dsp:txXfrm>
        <a:off x="61127" y="39518"/>
        <a:ext cx="1776753" cy="7304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2C3BA-A666-4377-B53B-371F9983482A}">
      <dsp:nvSpPr>
        <dsp:cNvPr id="0" name=""/>
        <dsp:cNvSpPr/>
      </dsp:nvSpPr>
      <dsp:spPr>
        <a:xfrm>
          <a:off x="7356748" y="986260"/>
          <a:ext cx="909317" cy="9093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A2ACA-EA09-4799-BACE-E0DCEE9F12E5}">
      <dsp:nvSpPr>
        <dsp:cNvPr id="0" name=""/>
        <dsp:cNvSpPr/>
      </dsp:nvSpPr>
      <dsp:spPr>
        <a:xfrm>
          <a:off x="7547700" y="1177216"/>
          <a:ext cx="527404" cy="527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3A15C7-FE45-44F3-A0BA-5728BD59B47D}">
      <dsp:nvSpPr>
        <dsp:cNvPr id="0" name=""/>
        <dsp:cNvSpPr/>
      </dsp:nvSpPr>
      <dsp:spPr>
        <a:xfrm>
          <a:off x="1289606" y="1014913"/>
          <a:ext cx="2143390" cy="909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dirty="0"/>
            <a:t>Using modules such as AutoTS and SKlearn, we were able to create predictions that span the following ten days from the end of the dataset for each crypto.</a:t>
          </a:r>
          <a:endParaRPr lang="en-US" sz="1100" kern="1200" dirty="0"/>
        </a:p>
      </dsp:txBody>
      <dsp:txXfrm>
        <a:off x="1289606" y="1014913"/>
        <a:ext cx="2143390" cy="909317"/>
      </dsp:txXfrm>
    </dsp:sp>
    <dsp:sp modelId="{39CE93CB-97CE-4A84-9106-121C64D56DD5}">
      <dsp:nvSpPr>
        <dsp:cNvPr id="0" name=""/>
        <dsp:cNvSpPr/>
      </dsp:nvSpPr>
      <dsp:spPr>
        <a:xfrm>
          <a:off x="3806467" y="1014913"/>
          <a:ext cx="909317" cy="9093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6F995-E4B9-4492-9F99-55656EE34A24}">
      <dsp:nvSpPr>
        <dsp:cNvPr id="0" name=""/>
        <dsp:cNvSpPr/>
      </dsp:nvSpPr>
      <dsp:spPr>
        <a:xfrm>
          <a:off x="3997423" y="1205869"/>
          <a:ext cx="527404" cy="527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854F1-1FEC-4E8F-9A22-56D76D2C8BDB}">
      <dsp:nvSpPr>
        <dsp:cNvPr id="0" name=""/>
        <dsp:cNvSpPr/>
      </dsp:nvSpPr>
      <dsp:spPr>
        <a:xfrm>
          <a:off x="4910638" y="1014913"/>
          <a:ext cx="2143390" cy="909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a:t>The objective was to measure how close these predictions are to real data pulled from another dataset.</a:t>
          </a:r>
          <a:endParaRPr lang="en-US" sz="1100" kern="1200"/>
        </a:p>
      </dsp:txBody>
      <dsp:txXfrm>
        <a:off x="4910638" y="1014913"/>
        <a:ext cx="2143390" cy="909317"/>
      </dsp:txXfrm>
    </dsp:sp>
    <dsp:sp modelId="{9A7D3087-120B-4D5E-8F2B-F7FD8501E1EE}">
      <dsp:nvSpPr>
        <dsp:cNvPr id="0" name=""/>
        <dsp:cNvSpPr/>
      </dsp:nvSpPr>
      <dsp:spPr>
        <a:xfrm>
          <a:off x="214311" y="984060"/>
          <a:ext cx="909317" cy="9093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5A247-C881-4C3B-AE9D-D01590C70A52}">
      <dsp:nvSpPr>
        <dsp:cNvPr id="0" name=""/>
        <dsp:cNvSpPr/>
      </dsp:nvSpPr>
      <dsp:spPr>
        <a:xfrm>
          <a:off x="405271" y="1175027"/>
          <a:ext cx="527404" cy="527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38DC6-E0E1-4959-97F4-9BEB3EB39551}">
      <dsp:nvSpPr>
        <dsp:cNvPr id="0" name=""/>
        <dsp:cNvSpPr/>
      </dsp:nvSpPr>
      <dsp:spPr>
        <a:xfrm>
          <a:off x="8531669" y="1014913"/>
          <a:ext cx="2143390" cy="909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a:t>Using different datasets for each currency, it was discovered that the python predictions did not match well with the real results from July of 2021.</a:t>
          </a:r>
          <a:endParaRPr lang="en-US" sz="1100" kern="1200"/>
        </a:p>
      </dsp:txBody>
      <dsp:txXfrm>
        <a:off x="8531669" y="1014913"/>
        <a:ext cx="2143390" cy="9093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29688-CA59-4814-A5A7-8D5E96CECFD1}">
      <dsp:nvSpPr>
        <dsp:cNvPr id="0" name=""/>
        <dsp:cNvSpPr/>
      </dsp:nvSpPr>
      <dsp:spPr>
        <a:xfrm>
          <a:off x="0" y="0"/>
          <a:ext cx="1632821" cy="80953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baseline="0" dirty="0"/>
            <a:t>Ethereum</a:t>
          </a:r>
          <a:endParaRPr lang="en-US" sz="2300" kern="1200" dirty="0"/>
        </a:p>
      </dsp:txBody>
      <dsp:txXfrm>
        <a:off x="39518" y="39518"/>
        <a:ext cx="1553785" cy="7304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29688-CA59-4814-A5A7-8D5E96CECFD1}">
      <dsp:nvSpPr>
        <dsp:cNvPr id="0" name=""/>
        <dsp:cNvSpPr/>
      </dsp:nvSpPr>
      <dsp:spPr>
        <a:xfrm>
          <a:off x="21609" y="0"/>
          <a:ext cx="1855789" cy="80953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1" kern="1200" baseline="0" dirty="0"/>
            <a:t>Bitcoin</a:t>
          </a:r>
          <a:endParaRPr lang="en-US" sz="3500" kern="1200" dirty="0"/>
        </a:p>
      </dsp:txBody>
      <dsp:txXfrm>
        <a:off x="61127" y="39518"/>
        <a:ext cx="1776753" cy="7304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March 2,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8058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March 2,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7677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March 2,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909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March 2,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4925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March 2,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178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March 2,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9903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March 2,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9834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March 2,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5175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March 2,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0270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March 2,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7727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March 2,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0901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March 2,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07959548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diagramDrawing" Target="../diagrams/drawing2.xml"/><Relationship Id="rId18" Type="http://schemas.openxmlformats.org/officeDocument/2006/relationships/diagramQuickStyle" Target="../diagrams/quickStyle3.xml"/><Relationship Id="rId3" Type="http://schemas.openxmlformats.org/officeDocument/2006/relationships/diagramData" Target="../diagrams/data1.xml"/><Relationship Id="rId21" Type="http://schemas.openxmlformats.org/officeDocument/2006/relationships/diagramData" Target="../diagrams/data4.xml"/><Relationship Id="rId7" Type="http://schemas.microsoft.com/office/2007/relationships/diagramDrawing" Target="../diagrams/drawing1.xml"/><Relationship Id="rId12" Type="http://schemas.openxmlformats.org/officeDocument/2006/relationships/diagramColors" Target="../diagrams/colors2.xml"/><Relationship Id="rId17" Type="http://schemas.openxmlformats.org/officeDocument/2006/relationships/diagramLayout" Target="../diagrams/layout3.xml"/><Relationship Id="rId25" Type="http://schemas.microsoft.com/office/2007/relationships/diagramDrawing" Target="../diagrams/drawing4.xml"/><Relationship Id="rId2" Type="http://schemas.openxmlformats.org/officeDocument/2006/relationships/image" Target="../media/image7.png"/><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QuickStyle" Target="../diagrams/quickStyle2.xml"/><Relationship Id="rId24" Type="http://schemas.openxmlformats.org/officeDocument/2006/relationships/diagramColors" Target="../diagrams/colors4.xml"/><Relationship Id="rId5" Type="http://schemas.openxmlformats.org/officeDocument/2006/relationships/diagramQuickStyle" Target="../diagrams/quickStyle1.xml"/><Relationship Id="rId15" Type="http://schemas.openxmlformats.org/officeDocument/2006/relationships/image" Target="../media/image10.png"/><Relationship Id="rId23" Type="http://schemas.openxmlformats.org/officeDocument/2006/relationships/diagramQuickStyle" Target="../diagrams/quickStyle4.xml"/><Relationship Id="rId10" Type="http://schemas.openxmlformats.org/officeDocument/2006/relationships/diagramLayout" Target="../diagrams/layout2.xml"/><Relationship Id="rId19" Type="http://schemas.openxmlformats.org/officeDocument/2006/relationships/diagramColors" Target="../diagrams/colors3.xml"/><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image" Target="../media/image9.png"/><Relationship Id="rId22"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8.png"/><Relationship Id="rId18" Type="http://schemas.microsoft.com/office/2007/relationships/diagramDrawing" Target="../diagrams/drawing7.xml"/><Relationship Id="rId3" Type="http://schemas.openxmlformats.org/officeDocument/2006/relationships/diagramLayout" Target="../diagrams/layout5.xml"/><Relationship Id="rId7" Type="http://schemas.openxmlformats.org/officeDocument/2006/relationships/image" Target="../media/image17.png"/><Relationship Id="rId12" Type="http://schemas.microsoft.com/office/2007/relationships/diagramDrawing" Target="../diagrams/drawing6.xml"/><Relationship Id="rId17" Type="http://schemas.openxmlformats.org/officeDocument/2006/relationships/diagramColors" Target="../diagrams/colors7.xml"/><Relationship Id="rId2" Type="http://schemas.openxmlformats.org/officeDocument/2006/relationships/diagramData" Target="../diagrams/data5.xml"/><Relationship Id="rId16" Type="http://schemas.openxmlformats.org/officeDocument/2006/relationships/diagramQuickStyle" Target="../diagrams/quickStyle7.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diagramColors" Target="../diagrams/colors6.xml"/><Relationship Id="rId5" Type="http://schemas.openxmlformats.org/officeDocument/2006/relationships/diagramColors" Target="../diagrams/colors5.xml"/><Relationship Id="rId15" Type="http://schemas.openxmlformats.org/officeDocument/2006/relationships/diagramLayout" Target="../diagrams/layout7.xml"/><Relationship Id="rId10" Type="http://schemas.openxmlformats.org/officeDocument/2006/relationships/diagramQuickStyle" Target="../diagrams/quickStyle6.xml"/><Relationship Id="rId4" Type="http://schemas.openxmlformats.org/officeDocument/2006/relationships/diagramQuickStyle" Target="../diagrams/quickStyle5.xml"/><Relationship Id="rId9" Type="http://schemas.openxmlformats.org/officeDocument/2006/relationships/diagramLayout" Target="../diagrams/layout6.xml"/><Relationship Id="rId14" Type="http://schemas.openxmlformats.org/officeDocument/2006/relationships/diagramData" Target="../diagrams/data7.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46213-665C-4EF6-8DCE-2D47D7E41999}"/>
              </a:ext>
            </a:extLst>
          </p:cNvPr>
          <p:cNvSpPr>
            <a:spLocks noGrp="1"/>
          </p:cNvSpPr>
          <p:nvPr>
            <p:ph type="ctrTitle"/>
          </p:nvPr>
        </p:nvSpPr>
        <p:spPr>
          <a:xfrm>
            <a:off x="100875" y="209663"/>
            <a:ext cx="4695060" cy="1740435"/>
          </a:xfrm>
        </p:spPr>
        <p:txBody>
          <a:bodyPr>
            <a:normAutofit/>
          </a:bodyPr>
          <a:lstStyle/>
          <a:p>
            <a:r>
              <a:rPr lang="en-US" dirty="0"/>
              <a:t>Crypto Predictions</a:t>
            </a:r>
          </a:p>
        </p:txBody>
      </p:sp>
      <p:sp>
        <p:nvSpPr>
          <p:cNvPr id="3" name="Subtitle 2">
            <a:extLst>
              <a:ext uri="{FF2B5EF4-FFF2-40B4-BE49-F238E27FC236}">
                <a16:creationId xmlns:a16="http://schemas.microsoft.com/office/drawing/2014/main" id="{8B9337E7-8191-4792-B2D4-3AAD6B86B8E0}"/>
              </a:ext>
            </a:extLst>
          </p:cNvPr>
          <p:cNvSpPr>
            <a:spLocks noGrp="1"/>
          </p:cNvSpPr>
          <p:nvPr>
            <p:ph type="subTitle" idx="1"/>
          </p:nvPr>
        </p:nvSpPr>
        <p:spPr>
          <a:xfrm>
            <a:off x="-699225" y="5459174"/>
            <a:ext cx="5015638" cy="1936800"/>
          </a:xfrm>
        </p:spPr>
        <p:txBody>
          <a:bodyPr>
            <a:normAutofit/>
          </a:bodyPr>
          <a:lstStyle/>
          <a:p>
            <a:r>
              <a:rPr lang="en-US" dirty="0"/>
              <a:t>Zachary Griffin</a:t>
            </a:r>
          </a:p>
          <a:p>
            <a:r>
              <a:rPr lang="en-US" dirty="0"/>
              <a:t>Allison Brown</a:t>
            </a:r>
          </a:p>
        </p:txBody>
      </p:sp>
      <p:pic>
        <p:nvPicPr>
          <p:cNvPr id="4" name="Picture 3" descr="Textures in cracked ice on a blue background">
            <a:extLst>
              <a:ext uri="{FF2B5EF4-FFF2-40B4-BE49-F238E27FC236}">
                <a16:creationId xmlns:a16="http://schemas.microsoft.com/office/drawing/2014/main" id="{6AE8D045-F506-4785-8A33-A0F183B112BF}"/>
              </a:ext>
            </a:extLst>
          </p:cNvPr>
          <p:cNvPicPr>
            <a:picLocks noChangeAspect="1"/>
          </p:cNvPicPr>
          <p:nvPr/>
        </p:nvPicPr>
        <p:blipFill rotWithShape="1">
          <a:blip r:embed="rId2"/>
          <a:srcRect l="38069"/>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pic>
        <p:nvPicPr>
          <p:cNvPr id="2050" name="Picture 2" descr="Bitcoin - Open source P2P money">
            <a:extLst>
              <a:ext uri="{FF2B5EF4-FFF2-40B4-BE49-F238E27FC236}">
                <a16:creationId xmlns:a16="http://schemas.microsoft.com/office/drawing/2014/main" id="{C2CAF0A9-0047-4CDB-9375-0CDCAC0F6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56" y="2159761"/>
            <a:ext cx="1809270" cy="18092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smos (ATOM) Bubble-free stickers – Crypto Graphix">
            <a:extLst>
              <a:ext uri="{FF2B5EF4-FFF2-40B4-BE49-F238E27FC236}">
                <a16:creationId xmlns:a16="http://schemas.microsoft.com/office/drawing/2014/main" id="{76F217DD-6000-4627-85E2-CDE1EFF3A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406" y="2159762"/>
            <a:ext cx="1809270" cy="18092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thereum Flat Icon For Internet Money. Crypto Currency Symbol And Coin  Image. Blockchain Based Secure Cryptocurrency. For Using In Web Projects Or  Mobile Applications. Isolated Vector Illustration. Royalty Free Cliparts,  Vectors, And">
            <a:extLst>
              <a:ext uri="{FF2B5EF4-FFF2-40B4-BE49-F238E27FC236}">
                <a16:creationId xmlns:a16="http://schemas.microsoft.com/office/drawing/2014/main" id="{8491AAFA-3B08-443C-B733-AFFF1FE4C5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105" y="2159761"/>
            <a:ext cx="1809270" cy="180927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ogecoin - Wikipedia">
            <a:extLst>
              <a:ext uri="{FF2B5EF4-FFF2-40B4-BE49-F238E27FC236}">
                <a16:creationId xmlns:a16="http://schemas.microsoft.com/office/drawing/2014/main" id="{AF3BA881-9BB8-4DD6-8CA5-4F69FB7F72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7804" y="2159761"/>
            <a:ext cx="1809270" cy="180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48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A00C45-023C-431E-B774-053A3C686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A8151FD-E26B-480E-A623-CFBFE3713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6BE63264-F1B8-4AB7-AD1C-4180A9D2B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0214677-CDF1-40AE-8F3C-1FF631AC7467}"/>
              </a:ext>
            </a:extLst>
          </p:cNvPr>
          <p:cNvSpPr>
            <a:spLocks noGrp="1"/>
          </p:cNvSpPr>
          <p:nvPr>
            <p:ph type="title"/>
          </p:nvPr>
        </p:nvSpPr>
        <p:spPr>
          <a:xfrm>
            <a:off x="720000" y="619200"/>
            <a:ext cx="5015505" cy="1477328"/>
          </a:xfrm>
        </p:spPr>
        <p:txBody>
          <a:bodyPr>
            <a:normAutofit/>
          </a:bodyPr>
          <a:lstStyle/>
          <a:p>
            <a:r>
              <a:rPr lang="en-US" b="1" dirty="0"/>
              <a:t>The Rollercoaster Value of Crypto</a:t>
            </a:r>
          </a:p>
        </p:txBody>
      </p:sp>
      <p:pic>
        <p:nvPicPr>
          <p:cNvPr id="1026" name="Picture 2" descr="Bitcoin rides roller coaster, breaking $40,000 and then dropping -  SiliconANGLE">
            <a:extLst>
              <a:ext uri="{FF2B5EF4-FFF2-40B4-BE49-F238E27FC236}">
                <a16:creationId xmlns:a16="http://schemas.microsoft.com/office/drawing/2014/main" id="{120C62B5-2583-4EE7-A79E-A5C396DFCC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199" r="-1" b="13534"/>
          <a:stretch/>
        </p:blipFill>
        <p:spPr bwMode="auto">
          <a:xfrm>
            <a:off x="656644" y="2626187"/>
            <a:ext cx="5078861" cy="3180022"/>
          </a:xfrm>
          <a:custGeom>
            <a:avLst/>
            <a:gdLst/>
            <a:ahLst/>
            <a:cxnLst/>
            <a:rect l="l" t="t" r="r" b="b"/>
            <a:pathLst>
              <a:path w="5078861" h="3180022">
                <a:moveTo>
                  <a:pt x="3276428" y="2"/>
                </a:moveTo>
                <a:cubicBezTo>
                  <a:pt x="3304302" y="21"/>
                  <a:pt x="3329599" y="233"/>
                  <a:pt x="3351926" y="662"/>
                </a:cubicBezTo>
                <a:cubicBezTo>
                  <a:pt x="3709493" y="17196"/>
                  <a:pt x="4341946" y="169233"/>
                  <a:pt x="4641167" y="448987"/>
                </a:cubicBezTo>
                <a:cubicBezTo>
                  <a:pt x="4946649" y="631788"/>
                  <a:pt x="5056849" y="1024552"/>
                  <a:pt x="5077430" y="1613913"/>
                </a:cubicBezTo>
                <a:cubicBezTo>
                  <a:pt x="5091263" y="2010042"/>
                  <a:pt x="5005018" y="2303257"/>
                  <a:pt x="4809735" y="2513219"/>
                </a:cubicBezTo>
                <a:cubicBezTo>
                  <a:pt x="4627124" y="2809799"/>
                  <a:pt x="4047725" y="3071868"/>
                  <a:pt x="3654311" y="3133974"/>
                </a:cubicBezTo>
                <a:cubicBezTo>
                  <a:pt x="3260559" y="3186418"/>
                  <a:pt x="2883382" y="3160895"/>
                  <a:pt x="2594283" y="3170991"/>
                </a:cubicBezTo>
                <a:cubicBezTo>
                  <a:pt x="2199182" y="3184788"/>
                  <a:pt x="1533580" y="3188685"/>
                  <a:pt x="1300277" y="3138791"/>
                </a:cubicBezTo>
                <a:cubicBezTo>
                  <a:pt x="1096221" y="3097550"/>
                  <a:pt x="527513" y="2836879"/>
                  <a:pt x="328033" y="2650376"/>
                </a:cubicBezTo>
                <a:cubicBezTo>
                  <a:pt x="128553" y="2463873"/>
                  <a:pt x="18354" y="2071110"/>
                  <a:pt x="1147" y="1578365"/>
                </a:cubicBezTo>
                <a:cubicBezTo>
                  <a:pt x="-16060" y="1085620"/>
                  <a:pt x="163176" y="692423"/>
                  <a:pt x="348823" y="482798"/>
                </a:cubicBezTo>
                <a:cubicBezTo>
                  <a:pt x="640811" y="279132"/>
                  <a:pt x="1347172" y="60997"/>
                  <a:pt x="1607361" y="51911"/>
                </a:cubicBezTo>
                <a:cubicBezTo>
                  <a:pt x="1860322" y="43077"/>
                  <a:pt x="2858319" y="-276"/>
                  <a:pt x="3276428" y="2"/>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8D3061D-329B-46FB-A9FD-96C1E27AF76C}"/>
              </a:ext>
            </a:extLst>
          </p:cNvPr>
          <p:cNvSpPr>
            <a:spLocks noGrp="1"/>
          </p:cNvSpPr>
          <p:nvPr>
            <p:ph idx="1"/>
          </p:nvPr>
        </p:nvSpPr>
        <p:spPr>
          <a:xfrm>
            <a:off x="6480000" y="633599"/>
            <a:ext cx="4991962" cy="5986276"/>
          </a:xfrm>
        </p:spPr>
        <p:txBody>
          <a:bodyPr>
            <a:normAutofit/>
          </a:bodyPr>
          <a:lstStyle/>
          <a:p>
            <a:pPr marL="0" indent="0">
              <a:buNone/>
            </a:pPr>
            <a:r>
              <a:rPr lang="en-US" dirty="0"/>
              <a:t>In the next slide, you can see how the four cryptocurrencies have skyrocketed their value in over the course of their lifespan. Currencies like Bitcoin started off at $0.8 by the end of its first month on the market and went to over $68,000 in November of 2021.</a:t>
            </a:r>
          </a:p>
          <a:p>
            <a:pPr marL="0" indent="0">
              <a:buNone/>
            </a:pPr>
            <a:endParaRPr lang="en-US" dirty="0"/>
          </a:p>
          <a:p>
            <a:pPr marL="0" indent="0">
              <a:buNone/>
            </a:pPr>
            <a:r>
              <a:rPr lang="en-US" dirty="0"/>
              <a:t>Throughout its life, however, it has seen dramatic highs and lows. We have chosen the cryptocurrencies of Ethereum, Bitcoin, Doge and ATOM because they are distinctive in several ways, and we want to predict what direction crypto will go in based on their value.</a:t>
            </a:r>
          </a:p>
        </p:txBody>
      </p:sp>
    </p:spTree>
    <p:extLst>
      <p:ext uri="{BB962C8B-B14F-4D97-AF65-F5344CB8AC3E}">
        <p14:creationId xmlns:p14="http://schemas.microsoft.com/office/powerpoint/2010/main" val="337006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6">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6" name="Picture 5" descr="Chart, line chart&#10;&#10;Description automatically generated">
            <a:extLst>
              <a:ext uri="{FF2B5EF4-FFF2-40B4-BE49-F238E27FC236}">
                <a16:creationId xmlns:a16="http://schemas.microsoft.com/office/drawing/2014/main" id="{FB03CDD5-3808-4CE1-ADF2-3F2F1A56B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38" y="1115828"/>
            <a:ext cx="5015639" cy="2194341"/>
          </a:xfrm>
          <a:custGeom>
            <a:avLst/>
            <a:gdLst/>
            <a:ahLst/>
            <a:cxnLst/>
            <a:rect l="l" t="t" r="r" b="b"/>
            <a:pathLst>
              <a:path w="5015639" h="3501162">
                <a:moveTo>
                  <a:pt x="0" y="0"/>
                </a:moveTo>
                <a:lnTo>
                  <a:pt x="5015639" y="0"/>
                </a:lnTo>
                <a:lnTo>
                  <a:pt x="5015639" y="3501162"/>
                </a:lnTo>
                <a:lnTo>
                  <a:pt x="0" y="3501162"/>
                </a:lnTo>
                <a:close/>
              </a:path>
            </a:pathLst>
          </a:custGeom>
        </p:spPr>
      </p:pic>
      <p:graphicFrame>
        <p:nvGraphicFramePr>
          <p:cNvPr id="20" name="Content Placeholder 2">
            <a:extLst>
              <a:ext uri="{FF2B5EF4-FFF2-40B4-BE49-F238E27FC236}">
                <a16:creationId xmlns:a16="http://schemas.microsoft.com/office/drawing/2014/main" id="{ADA49B56-18F5-4CC2-871A-5879735ECDB7}"/>
              </a:ext>
            </a:extLst>
          </p:cNvPr>
          <p:cNvGraphicFramePr>
            <a:graphicFrameLocks/>
          </p:cNvGraphicFramePr>
          <p:nvPr>
            <p:extLst>
              <p:ext uri="{D42A27DB-BD31-4B8C-83A1-F6EECF244321}">
                <p14:modId xmlns:p14="http://schemas.microsoft.com/office/powerpoint/2010/main" val="2968217529"/>
              </p:ext>
            </p:extLst>
          </p:nvPr>
        </p:nvGraphicFramePr>
        <p:xfrm>
          <a:off x="1680810" y="198172"/>
          <a:ext cx="1961094" cy="8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descr="Chart, line chart, scatter chart&#10;&#10;Description automatically generated">
            <a:extLst>
              <a:ext uri="{FF2B5EF4-FFF2-40B4-BE49-F238E27FC236}">
                <a16:creationId xmlns:a16="http://schemas.microsoft.com/office/drawing/2014/main" id="{FA14494C-089F-4537-9987-22A3509382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7496" y="1097957"/>
            <a:ext cx="5015639" cy="2230081"/>
          </a:xfrm>
          <a:prstGeom prst="rect">
            <a:avLst/>
          </a:prstGeom>
        </p:spPr>
      </p:pic>
      <p:graphicFrame>
        <p:nvGraphicFramePr>
          <p:cNvPr id="26" name="Content Placeholder 2">
            <a:extLst>
              <a:ext uri="{FF2B5EF4-FFF2-40B4-BE49-F238E27FC236}">
                <a16:creationId xmlns:a16="http://schemas.microsoft.com/office/drawing/2014/main" id="{1669CD5B-46FA-4434-864A-F88071286A54}"/>
              </a:ext>
            </a:extLst>
          </p:cNvPr>
          <p:cNvGraphicFramePr>
            <a:graphicFrameLocks/>
          </p:cNvGraphicFramePr>
          <p:nvPr>
            <p:extLst>
              <p:ext uri="{D42A27DB-BD31-4B8C-83A1-F6EECF244321}">
                <p14:modId xmlns:p14="http://schemas.microsoft.com/office/powerpoint/2010/main" val="3827988797"/>
              </p:ext>
            </p:extLst>
          </p:nvPr>
        </p:nvGraphicFramePr>
        <p:xfrm>
          <a:off x="7612578" y="198172"/>
          <a:ext cx="1725474" cy="80953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9" name="Picture 18" descr="Chart, line chart&#10;&#10;Description automatically generated">
            <a:extLst>
              <a:ext uri="{FF2B5EF4-FFF2-40B4-BE49-F238E27FC236}">
                <a16:creationId xmlns:a16="http://schemas.microsoft.com/office/drawing/2014/main" id="{3F83B541-FD8D-4DFF-93C2-C9ABAA2FBEB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538" y="4549493"/>
            <a:ext cx="4857001" cy="2202594"/>
          </a:xfrm>
          <a:prstGeom prst="rect">
            <a:avLst/>
          </a:prstGeom>
        </p:spPr>
      </p:pic>
      <p:pic>
        <p:nvPicPr>
          <p:cNvPr id="22" name="Picture 21" descr="Chart, line chart&#10;&#10;Description automatically generated">
            <a:extLst>
              <a:ext uri="{FF2B5EF4-FFF2-40B4-BE49-F238E27FC236}">
                <a16:creationId xmlns:a16="http://schemas.microsoft.com/office/drawing/2014/main" id="{F4760FFA-DE3A-4739-8702-D183F2EF38B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70133" y="4519162"/>
            <a:ext cx="5015639" cy="2263256"/>
          </a:xfrm>
          <a:prstGeom prst="rect">
            <a:avLst/>
          </a:prstGeom>
        </p:spPr>
      </p:pic>
      <p:graphicFrame>
        <p:nvGraphicFramePr>
          <p:cNvPr id="30" name="Content Placeholder 2">
            <a:extLst>
              <a:ext uri="{FF2B5EF4-FFF2-40B4-BE49-F238E27FC236}">
                <a16:creationId xmlns:a16="http://schemas.microsoft.com/office/drawing/2014/main" id="{313F5F06-5E4D-4BD6-8A74-F288D11F8E57}"/>
              </a:ext>
            </a:extLst>
          </p:cNvPr>
          <p:cNvGraphicFramePr>
            <a:graphicFrameLocks/>
          </p:cNvGraphicFramePr>
          <p:nvPr>
            <p:extLst>
              <p:ext uri="{D42A27DB-BD31-4B8C-83A1-F6EECF244321}">
                <p14:modId xmlns:p14="http://schemas.microsoft.com/office/powerpoint/2010/main" val="2388021989"/>
              </p:ext>
            </p:extLst>
          </p:nvPr>
        </p:nvGraphicFramePr>
        <p:xfrm>
          <a:off x="1601491" y="3547832"/>
          <a:ext cx="1961094" cy="809534"/>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32" name="Content Placeholder 2">
            <a:extLst>
              <a:ext uri="{FF2B5EF4-FFF2-40B4-BE49-F238E27FC236}">
                <a16:creationId xmlns:a16="http://schemas.microsoft.com/office/drawing/2014/main" id="{23DC31C2-36E3-4D90-97C3-31613F6AE7DB}"/>
              </a:ext>
            </a:extLst>
          </p:cNvPr>
          <p:cNvGraphicFramePr>
            <a:graphicFrameLocks/>
          </p:cNvGraphicFramePr>
          <p:nvPr>
            <p:extLst>
              <p:ext uri="{D42A27DB-BD31-4B8C-83A1-F6EECF244321}">
                <p14:modId xmlns:p14="http://schemas.microsoft.com/office/powerpoint/2010/main" val="2796168034"/>
              </p:ext>
            </p:extLst>
          </p:nvPr>
        </p:nvGraphicFramePr>
        <p:xfrm>
          <a:off x="7597405" y="3616461"/>
          <a:ext cx="1961094" cy="80953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extLst>
      <p:ext uri="{BB962C8B-B14F-4D97-AF65-F5344CB8AC3E}">
        <p14:creationId xmlns:p14="http://schemas.microsoft.com/office/powerpoint/2010/main" val="352209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64A1-35BA-496E-9137-F2FF3916CB2F}"/>
              </a:ext>
            </a:extLst>
          </p:cNvPr>
          <p:cNvSpPr>
            <a:spLocks noGrp="1"/>
          </p:cNvSpPr>
          <p:nvPr>
            <p:ph type="title"/>
          </p:nvPr>
        </p:nvSpPr>
        <p:spPr>
          <a:xfrm>
            <a:off x="150833" y="115347"/>
            <a:ext cx="10728322" cy="1477328"/>
          </a:xfrm>
        </p:spPr>
        <p:txBody>
          <a:bodyPr/>
          <a:lstStyle/>
          <a:p>
            <a:r>
              <a:rPr lang="en-US" dirty="0"/>
              <a:t>Predicting the Future Value of Crypto</a:t>
            </a:r>
          </a:p>
        </p:txBody>
      </p:sp>
      <p:graphicFrame>
        <p:nvGraphicFramePr>
          <p:cNvPr id="3078" name="Content Placeholder 2">
            <a:extLst>
              <a:ext uri="{FF2B5EF4-FFF2-40B4-BE49-F238E27FC236}">
                <a16:creationId xmlns:a16="http://schemas.microsoft.com/office/drawing/2014/main" id="{A2B418A2-C0AD-41C7-AA3F-17EDCCAF09CB}"/>
              </a:ext>
            </a:extLst>
          </p:cNvPr>
          <p:cNvGraphicFramePr>
            <a:graphicFrameLocks noGrp="1"/>
          </p:cNvGraphicFramePr>
          <p:nvPr>
            <p:ph idx="1"/>
            <p:extLst>
              <p:ext uri="{D42A27DB-BD31-4B8C-83A1-F6EECF244321}">
                <p14:modId xmlns:p14="http://schemas.microsoft.com/office/powerpoint/2010/main" val="2738439722"/>
              </p:ext>
            </p:extLst>
          </p:nvPr>
        </p:nvGraphicFramePr>
        <p:xfrm>
          <a:off x="279920" y="643812"/>
          <a:ext cx="10860496" cy="2939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a:extLst>
              <a:ext uri="{FF2B5EF4-FFF2-40B4-BE49-F238E27FC236}">
                <a16:creationId xmlns:a16="http://schemas.microsoft.com/office/drawing/2014/main" id="{C060E9F3-873C-4DE5-B4D6-C75F13C238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231" y="3582956"/>
            <a:ext cx="4839769" cy="31452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4B4D5BBE-0E19-472F-B566-F167734F201D}"/>
              </a:ext>
            </a:extLst>
          </p:cNvPr>
          <p:cNvGraphicFramePr>
            <a:graphicFrameLocks/>
          </p:cNvGraphicFramePr>
          <p:nvPr>
            <p:extLst>
              <p:ext uri="{D42A27DB-BD31-4B8C-83A1-F6EECF244321}">
                <p14:modId xmlns:p14="http://schemas.microsoft.com/office/powerpoint/2010/main" val="2020765954"/>
              </p:ext>
            </p:extLst>
          </p:nvPr>
        </p:nvGraphicFramePr>
        <p:xfrm>
          <a:off x="2914115" y="3247051"/>
          <a:ext cx="1725474" cy="8095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076" name="Picture 4">
            <a:extLst>
              <a:ext uri="{FF2B5EF4-FFF2-40B4-BE49-F238E27FC236}">
                <a16:creationId xmlns:a16="http://schemas.microsoft.com/office/drawing/2014/main" id="{2A9F86CD-2F81-4A0B-A304-E8691CA2CA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3621" y="3582956"/>
            <a:ext cx="4916795" cy="31452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2">
            <a:extLst>
              <a:ext uri="{FF2B5EF4-FFF2-40B4-BE49-F238E27FC236}">
                <a16:creationId xmlns:a16="http://schemas.microsoft.com/office/drawing/2014/main" id="{03EE3CA6-0BD5-4288-B38F-EC5D829E6C1D}"/>
              </a:ext>
            </a:extLst>
          </p:cNvPr>
          <p:cNvGraphicFramePr>
            <a:graphicFrameLocks/>
          </p:cNvGraphicFramePr>
          <p:nvPr>
            <p:extLst>
              <p:ext uri="{D42A27DB-BD31-4B8C-83A1-F6EECF244321}">
                <p14:modId xmlns:p14="http://schemas.microsoft.com/office/powerpoint/2010/main" val="450840485"/>
              </p:ext>
            </p:extLst>
          </p:nvPr>
        </p:nvGraphicFramePr>
        <p:xfrm>
          <a:off x="8545981" y="3178189"/>
          <a:ext cx="1961094" cy="80953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364121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48AB07-DA14-4B98-8A62-061F971517F8}"/>
              </a:ext>
            </a:extLst>
          </p:cNvPr>
          <p:cNvSpPr>
            <a:spLocks noGrp="1"/>
          </p:cNvSpPr>
          <p:nvPr>
            <p:ph idx="1"/>
          </p:nvPr>
        </p:nvSpPr>
        <p:spPr>
          <a:xfrm>
            <a:off x="71438" y="157350"/>
            <a:ext cx="6110287" cy="2328675"/>
          </a:xfrm>
        </p:spPr>
        <p:txBody>
          <a:bodyPr>
            <a:normAutofit/>
          </a:bodyPr>
          <a:lstStyle/>
          <a:p>
            <a:pPr>
              <a:lnSpc>
                <a:spcPct val="110000"/>
              </a:lnSpc>
            </a:pPr>
            <a:r>
              <a:rPr lang="en-US" sz="1900" dirty="0"/>
              <a:t>To ensure the predicted data being so far off isn’t a result of the module, we also used fbprophet to compare real data to predicted data. In this case, it also seemed a bit “off.”</a:t>
            </a:r>
          </a:p>
        </p:txBody>
      </p:sp>
      <p:pic>
        <p:nvPicPr>
          <p:cNvPr id="4100" name="Picture 4">
            <a:extLst>
              <a:ext uri="{FF2B5EF4-FFF2-40B4-BE49-F238E27FC236}">
                <a16:creationId xmlns:a16="http://schemas.microsoft.com/office/drawing/2014/main" id="{B88B045A-080A-4BE6-A956-DDCCD7F46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545"/>
          <a:stretch/>
        </p:blipFill>
        <p:spPr bwMode="auto">
          <a:xfrm>
            <a:off x="20" y="2584535"/>
            <a:ext cx="12191980" cy="4273465"/>
          </a:xfrm>
          <a:custGeom>
            <a:avLst/>
            <a:gdLst/>
            <a:ahLst/>
            <a:cxnLst/>
            <a:rect l="l" t="t" r="r" b="b"/>
            <a:pathLst>
              <a:path w="12192000" h="4273465">
                <a:moveTo>
                  <a:pt x="5674827" y="107"/>
                </a:moveTo>
                <a:cubicBezTo>
                  <a:pt x="6770307" y="-2269"/>
                  <a:pt x="8062055" y="35744"/>
                  <a:pt x="8986322" y="35744"/>
                </a:cubicBezTo>
                <a:cubicBezTo>
                  <a:pt x="10233527" y="52639"/>
                  <a:pt x="11168930" y="69533"/>
                  <a:pt x="12015248" y="52639"/>
                </a:cubicBezTo>
                <a:lnTo>
                  <a:pt x="12192000" y="60460"/>
                </a:lnTo>
                <a:lnTo>
                  <a:pt x="12192000" y="4273465"/>
                </a:lnTo>
                <a:lnTo>
                  <a:pt x="0" y="4273465"/>
                </a:lnTo>
                <a:lnTo>
                  <a:pt x="0" y="65877"/>
                </a:lnTo>
                <a:lnTo>
                  <a:pt x="107413" y="52639"/>
                </a:lnTo>
                <a:cubicBezTo>
                  <a:pt x="716168" y="1955"/>
                  <a:pt x="1725810" y="137111"/>
                  <a:pt x="4665650" y="18850"/>
                </a:cubicBezTo>
                <a:cubicBezTo>
                  <a:pt x="4966315" y="6179"/>
                  <a:pt x="5309667" y="899"/>
                  <a:pt x="5674827" y="107"/>
                </a:cubicBezTo>
                <a:close/>
              </a:path>
            </a:pathLst>
          </a:cu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70470100-3819-43DA-AB24-86AC6F6ED6EF}"/>
              </a:ext>
            </a:extLst>
          </p:cNvPr>
          <p:cNvSpPr txBox="1">
            <a:spLocks/>
          </p:cNvSpPr>
          <p:nvPr/>
        </p:nvSpPr>
        <p:spPr>
          <a:xfrm>
            <a:off x="6153151" y="127930"/>
            <a:ext cx="6110287" cy="232867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900" dirty="0"/>
              <a:t>It is worth pointing out that in July of 2021, which is where the other datasets ended, a lot of events such as the assassination of the Haitian president and the ongoing pandemic may have affected crypto prices which could explain the erratic graph results.</a:t>
            </a:r>
          </a:p>
        </p:txBody>
      </p:sp>
    </p:spTree>
    <p:extLst>
      <p:ext uri="{BB962C8B-B14F-4D97-AF65-F5344CB8AC3E}">
        <p14:creationId xmlns:p14="http://schemas.microsoft.com/office/powerpoint/2010/main" val="143629121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B2430"/>
      </a:dk2>
      <a:lt2>
        <a:srgbClr val="F0F3F0"/>
      </a:lt2>
      <a:accent1>
        <a:srgbClr val="E729E5"/>
      </a:accent1>
      <a:accent2>
        <a:srgbClr val="8817D5"/>
      </a:accent2>
      <a:accent3>
        <a:srgbClr val="4C2BE7"/>
      </a:accent3>
      <a:accent4>
        <a:srgbClr val="1745D5"/>
      </a:accent4>
      <a:accent5>
        <a:srgbClr val="29A6E7"/>
      </a:accent5>
      <a:accent6>
        <a:srgbClr val="15C0B4"/>
      </a:accent6>
      <a:hlink>
        <a:srgbClr val="3F7EB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132</TotalTime>
  <Words>290</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Rockwell Nova Light</vt:lpstr>
      <vt:lpstr>The Hand Extrablack</vt:lpstr>
      <vt:lpstr>BlobVTI</vt:lpstr>
      <vt:lpstr>Crypto Predictions</vt:lpstr>
      <vt:lpstr>The Rollercoaster Value of Crypto</vt:lpstr>
      <vt:lpstr>PowerPoint Presentation</vt:lpstr>
      <vt:lpstr>Predicting the Future Value of Crypto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Predictions</dc:title>
  <dc:creator>Zachary Griffin</dc:creator>
  <cp:lastModifiedBy>Zachary Griffin</cp:lastModifiedBy>
  <cp:revision>2</cp:revision>
  <dcterms:created xsi:type="dcterms:W3CDTF">2022-03-02T23:30:27Z</dcterms:created>
  <dcterms:modified xsi:type="dcterms:W3CDTF">2022-03-03T01:43:26Z</dcterms:modified>
</cp:coreProperties>
</file>