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4" r:id="rId4"/>
    <p:sldId id="276" r:id="rId5"/>
    <p:sldId id="286" r:id="rId6"/>
    <p:sldId id="31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33CCFF"/>
    <a:srgbClr val="FF99FF"/>
    <a:srgbClr val="9999FF"/>
    <a:srgbClr val="6600FF"/>
    <a:srgbClr val="CCECFF"/>
    <a:srgbClr val="FF9900"/>
    <a:srgbClr val="FF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65" autoAdjust="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CC71A4-651B-4582-82E9-365BC8A05114}" type="datetimeFigureOut">
              <a:rPr lang="en-GB" smtClean="0"/>
              <a:pPr/>
              <a:t>22/07/2021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BE68BF-641B-43BB-8B94-E7F30611E92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announced, bellowed, cried, demanded, exclaimed, finished, gabbled, hollered, insisted, joked</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ambled,</a:t>
            </a:r>
            <a:r>
              <a:rPr lang="en-GB" baseline="0" dirty="0" smtClean="0"/>
              <a:t> bolted, clambered, dragged, edged, followed, galloped, hobbled, inched</a:t>
            </a:r>
            <a:r>
              <a:rPr lang="en-GB" baseline="0" smtClean="0"/>
              <a:t>, jogged</a:t>
            </a:r>
            <a:endParaRPr lang="en-GB"/>
          </a:p>
        </p:txBody>
      </p:sp>
      <p:sp>
        <p:nvSpPr>
          <p:cNvPr id="4" name="Slide Number Placeholder 3"/>
          <p:cNvSpPr>
            <a:spLocks noGrp="1"/>
          </p:cNvSpPr>
          <p:nvPr>
            <p:ph type="sldNum" sz="quarter" idx="10"/>
          </p:nvPr>
        </p:nvSpPr>
        <p:spPr/>
        <p:txBody>
          <a:bodyPr/>
          <a:lstStyle/>
          <a:p>
            <a:fld id="{67BE68BF-641B-43BB-8B94-E7F30611E928}" type="slidenum">
              <a:rPr lang="en-GB" smtClean="0"/>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spontaneous, continuous, suspicious, strenuous,</a:t>
            </a:r>
            <a:r>
              <a:rPr lang="en-GB" baseline="0" dirty="0" smtClean="0"/>
              <a:t> ambitious, gorgeous, ambiguous, hideous, precious, anxious, courteous, virtuous, delicious, righteous, tempestuous</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copious – large</a:t>
            </a:r>
            <a:r>
              <a:rPr lang="en-GB" baseline="0" dirty="0" smtClean="0"/>
              <a:t> amounts, dubious – unreliable, envious – jealous, delirious – wildly excited, devious – insincere, harmonious – sweet sounding, hilarious – very funny, industrious – hard working, luxurious – rich, expensive, notorious – well known for a bad reason</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14B815D-1617-4393-8256-852C67D8B173}" type="datetimeFigureOut">
              <a:rPr lang="en-GB" smtClean="0"/>
              <a:pPr/>
              <a:t>22/07/2021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4B815D-1617-4393-8256-852C67D8B173}" type="datetimeFigureOut">
              <a:rPr lang="en-GB" smtClean="0"/>
              <a:pPr/>
              <a:t>22/07/2021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4B815D-1617-4393-8256-852C67D8B173}" type="datetimeFigureOut">
              <a:rPr lang="en-GB" smtClean="0"/>
              <a:pPr/>
              <a:t>22/07/2021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4B815D-1617-4393-8256-852C67D8B173}" type="datetimeFigureOut">
              <a:rPr lang="en-GB" smtClean="0"/>
              <a:pPr/>
              <a:t>22/07/2021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4B815D-1617-4393-8256-852C67D8B173}" type="datetimeFigureOut">
              <a:rPr lang="en-GB" smtClean="0"/>
              <a:pPr/>
              <a:t>22/07/2021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14B815D-1617-4393-8256-852C67D8B173}" type="datetimeFigureOut">
              <a:rPr lang="en-GB" smtClean="0"/>
              <a:pPr/>
              <a:t>22/07/2021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14B815D-1617-4393-8256-852C67D8B173}" type="datetimeFigureOut">
              <a:rPr lang="en-GB" smtClean="0"/>
              <a:pPr/>
              <a:t>22/07/2021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14B815D-1617-4393-8256-852C67D8B173}" type="datetimeFigureOut">
              <a:rPr lang="en-GB" smtClean="0"/>
              <a:pPr/>
              <a:t>22/07/2021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B815D-1617-4393-8256-852C67D8B173}" type="datetimeFigureOut">
              <a:rPr lang="en-GB" smtClean="0"/>
              <a:pPr/>
              <a:t>22/07/2021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B815D-1617-4393-8256-852C67D8B173}" type="datetimeFigureOut">
              <a:rPr lang="en-GB" smtClean="0"/>
              <a:pPr/>
              <a:t>22/07/2021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B815D-1617-4393-8256-852C67D8B173}" type="datetimeFigureOut">
              <a:rPr lang="en-GB" smtClean="0"/>
              <a:pPr/>
              <a:t>22/07/2021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B815D-1617-4393-8256-852C67D8B173}" type="datetimeFigureOut">
              <a:rPr lang="en-GB" smtClean="0"/>
              <a:pPr/>
              <a:t>22/07/2021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6FB53-E4F5-4D90-8460-DA13BB78210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solidFill>
                  <a:srgbClr val="0070C0"/>
                </a:solidFill>
              </a:rPr>
              <a:t>English Lesson Starters</a:t>
            </a:r>
            <a:endParaRPr lang="en-GB" b="1" dirty="0">
              <a:solidFill>
                <a:srgbClr val="0070C0"/>
              </a:solidFill>
            </a:endParaRPr>
          </a:p>
        </p:txBody>
      </p:sp>
      <p:sp>
        <p:nvSpPr>
          <p:cNvPr id="3" name="Subtitle 2"/>
          <p:cNvSpPr>
            <a:spLocks noGrp="1"/>
          </p:cNvSpPr>
          <p:nvPr>
            <p:ph type="subTitle" idx="1"/>
          </p:nvPr>
        </p:nvSpPr>
        <p:spPr>
          <a:xfrm>
            <a:off x="2643174" y="3886200"/>
            <a:ext cx="3929090" cy="1752600"/>
          </a:xfrm>
        </p:spPr>
        <p:txBody>
          <a:bodyPr>
            <a:normAutofit lnSpcReduction="10000"/>
          </a:bodyPr>
          <a:lstStyle/>
          <a:p>
            <a:pPr>
              <a:buFont typeface="Wingdings" pitchFamily="2" charset="2"/>
              <a:buChar char="q"/>
            </a:pPr>
            <a:r>
              <a:rPr lang="en-GB" sz="2000" b="1" dirty="0" smtClean="0">
                <a:solidFill>
                  <a:srgbClr val="FF0000"/>
                </a:solidFill>
              </a:rPr>
              <a:t>Title</a:t>
            </a:r>
          </a:p>
          <a:p>
            <a:pPr>
              <a:buFont typeface="Wingdings" pitchFamily="2" charset="2"/>
              <a:buChar char="q"/>
            </a:pPr>
            <a:r>
              <a:rPr lang="en-GB" sz="2000" b="1" dirty="0" smtClean="0">
                <a:solidFill>
                  <a:srgbClr val="FF0000"/>
                </a:solidFill>
              </a:rPr>
              <a:t>Lesson Objective</a:t>
            </a:r>
          </a:p>
          <a:p>
            <a:pPr>
              <a:buFont typeface="Wingdings" pitchFamily="2" charset="2"/>
              <a:buChar char="q"/>
            </a:pPr>
            <a:r>
              <a:rPr lang="en-GB" sz="2000" b="1" dirty="0" smtClean="0">
                <a:solidFill>
                  <a:srgbClr val="FF0000"/>
                </a:solidFill>
              </a:rPr>
              <a:t>Explanation</a:t>
            </a:r>
          </a:p>
          <a:p>
            <a:pPr>
              <a:buFont typeface="Wingdings" pitchFamily="2" charset="2"/>
              <a:buChar char="q"/>
            </a:pPr>
            <a:r>
              <a:rPr lang="en-GB" sz="2000" b="1" dirty="0" smtClean="0">
                <a:solidFill>
                  <a:srgbClr val="FF0000"/>
                </a:solidFill>
              </a:rPr>
              <a:t>Exercise</a:t>
            </a:r>
          </a:p>
          <a:p>
            <a:pPr>
              <a:buFont typeface="Wingdings" pitchFamily="2" charset="2"/>
              <a:buChar char="q"/>
            </a:pPr>
            <a:r>
              <a:rPr lang="en-GB" sz="2000" b="1" dirty="0" smtClean="0">
                <a:solidFill>
                  <a:srgbClr val="FF0000"/>
                </a:solidFill>
              </a:rPr>
              <a:t>Answers</a:t>
            </a:r>
            <a:endParaRPr lang="en-GB" sz="2000" b="1" dirty="0">
              <a:solidFill>
                <a:srgbClr val="FF0000"/>
              </a:solidFill>
            </a:endParaRPr>
          </a:p>
        </p:txBody>
      </p:sp>
    </p:spTree>
  </p:cSld>
  <p:clrMapOvr>
    <a:masterClrMapping/>
  </p:clrMapOvr>
  <p:transition>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7030A0"/>
                </a:solidFill>
              </a:rPr>
              <a:t>(1) </a:t>
            </a:r>
            <a:r>
              <a:rPr lang="en-GB" dirty="0" smtClean="0"/>
              <a:t>Avoiding the Convenience Word: </a:t>
            </a:r>
            <a:r>
              <a:rPr lang="en-GB" dirty="0" smtClean="0">
                <a:solidFill>
                  <a:srgbClr val="0070C0"/>
                </a:solidFill>
              </a:rPr>
              <a:t>SAID</a:t>
            </a:r>
            <a:endParaRPr lang="en-GB" dirty="0">
              <a:solidFill>
                <a:srgbClr val="0070C0"/>
              </a:solidFill>
            </a:endParaRPr>
          </a:p>
        </p:txBody>
      </p:sp>
      <p:sp>
        <p:nvSpPr>
          <p:cNvPr id="5" name="TextBox 4"/>
          <p:cNvSpPr txBox="1"/>
          <p:nvPr/>
        </p:nvSpPr>
        <p:spPr>
          <a:xfrm>
            <a:off x="6156176" y="1700808"/>
            <a:ext cx="2520280"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improve  your range of vocabulary for writing</a:t>
            </a:r>
            <a:endParaRPr lang="en-GB" dirty="0"/>
          </a:p>
        </p:txBody>
      </p:sp>
      <p:pic>
        <p:nvPicPr>
          <p:cNvPr id="1028" name="Picture 4" descr="http://www.clipartsfree.net/vector/large/happy_pencil_Vector_Clipart.png"/>
          <p:cNvPicPr>
            <a:picLocks noChangeAspect="1" noChangeArrowheads="1"/>
          </p:cNvPicPr>
          <p:nvPr/>
        </p:nvPicPr>
        <p:blipFill>
          <a:blip r:embed="rId4" cstate="print"/>
          <a:srcRect/>
          <a:stretch>
            <a:fillRect/>
          </a:stretch>
        </p:blipFill>
        <p:spPr bwMode="auto">
          <a:xfrm>
            <a:off x="6660232" y="2708920"/>
            <a:ext cx="2016224" cy="1800200"/>
          </a:xfrm>
          <a:prstGeom prst="rect">
            <a:avLst/>
          </a:prstGeom>
          <a:noFill/>
        </p:spPr>
      </p:pic>
      <p:sp>
        <p:nvSpPr>
          <p:cNvPr id="8" name="TextBox 7"/>
          <p:cNvSpPr txBox="1"/>
          <p:nvPr/>
        </p:nvSpPr>
        <p:spPr>
          <a:xfrm>
            <a:off x="755576" y="1628800"/>
            <a:ext cx="4536504" cy="1754326"/>
          </a:xfrm>
          <a:prstGeom prst="rect">
            <a:avLst/>
          </a:prstGeom>
          <a:noFill/>
          <a:ln w="57150">
            <a:solidFill>
              <a:srgbClr val="00B050"/>
            </a:solidFill>
          </a:ln>
        </p:spPr>
        <p:txBody>
          <a:bodyPr wrap="square" rtlCol="0">
            <a:spAutoFit/>
          </a:bodyPr>
          <a:lstStyle/>
          <a:p>
            <a:r>
              <a:rPr lang="en-GB" b="1" u="sng" dirty="0" smtClean="0">
                <a:solidFill>
                  <a:srgbClr val="00B050"/>
                </a:solidFill>
              </a:rPr>
              <a:t>SAID</a:t>
            </a:r>
            <a:r>
              <a:rPr lang="en-GB" dirty="0" smtClean="0"/>
              <a:t> is not a very descriptive word as it doesn’t tell us how something is actually spoken. There is no emotion in the word. If we take the first 10 letters of the alphabet, we can </a:t>
            </a:r>
            <a:r>
              <a:rPr lang="en-GB" dirty="0"/>
              <a:t>t</a:t>
            </a:r>
            <a:r>
              <a:rPr lang="en-GB" dirty="0" smtClean="0"/>
              <a:t>hink of better alternatives. See if you can find them!</a:t>
            </a:r>
            <a:endParaRPr lang="en-GB" dirty="0"/>
          </a:p>
        </p:txBody>
      </p:sp>
      <p:sp>
        <p:nvSpPr>
          <p:cNvPr id="9" name="TextBox 8"/>
          <p:cNvSpPr txBox="1"/>
          <p:nvPr/>
        </p:nvSpPr>
        <p:spPr>
          <a:xfrm>
            <a:off x="179512" y="3573016"/>
            <a:ext cx="6264696" cy="2862322"/>
          </a:xfrm>
          <a:prstGeom prst="rect">
            <a:avLst/>
          </a:prstGeom>
          <a:noFill/>
          <a:ln w="57150">
            <a:solidFill>
              <a:srgbClr val="7030A0"/>
            </a:solidFill>
          </a:ln>
        </p:spPr>
        <p:txBody>
          <a:bodyPr wrap="square" rtlCol="0">
            <a:spAutoFit/>
          </a:bodyPr>
          <a:lstStyle/>
          <a:p>
            <a:pPr marL="342900" indent="-342900">
              <a:buAutoNum type="arabicParenBoth"/>
            </a:pPr>
            <a:r>
              <a:rPr lang="en-GB" dirty="0" smtClean="0"/>
              <a:t>‘The train is delayed,’ a___________ the conductor.</a:t>
            </a:r>
          </a:p>
          <a:p>
            <a:pPr marL="342900" indent="-342900">
              <a:buAutoNum type="arabicParenBoth"/>
            </a:pPr>
            <a:r>
              <a:rPr lang="en-GB" dirty="0" smtClean="0"/>
              <a:t>‘I’ve had enough,’ b_________ the man as loudly as possible.</a:t>
            </a:r>
          </a:p>
          <a:p>
            <a:pPr marL="342900" indent="-342900">
              <a:buAutoNum type="arabicParenBoth"/>
            </a:pPr>
            <a:r>
              <a:rPr lang="en-GB" dirty="0" smtClean="0"/>
              <a:t>‘Watch out! It’s going to hit you,’ c_____ out the girl.</a:t>
            </a:r>
          </a:p>
          <a:p>
            <a:pPr marL="342900" indent="-342900">
              <a:buAutoNum type="arabicParenBoth"/>
            </a:pPr>
            <a:r>
              <a:rPr lang="en-GB" dirty="0" smtClean="0"/>
              <a:t>‘I want compensation,’ d___________ the angry commuter.</a:t>
            </a:r>
          </a:p>
          <a:p>
            <a:pPr marL="342900" indent="-342900">
              <a:buAutoNum type="arabicParenBoth"/>
            </a:pPr>
            <a:r>
              <a:rPr lang="en-GB" dirty="0" smtClean="0"/>
              <a:t>The arrogant boy e__________ , ‘I’m a superstar!’</a:t>
            </a:r>
          </a:p>
          <a:p>
            <a:pPr marL="342900" indent="-342900">
              <a:buAutoNum type="arabicParenBoth"/>
            </a:pPr>
            <a:r>
              <a:rPr lang="en-GB" dirty="0" smtClean="0"/>
              <a:t>‘And so say all of us,’ f________  the crowd, after the speech.</a:t>
            </a:r>
          </a:p>
          <a:p>
            <a:pPr marL="342900" indent="-342900">
              <a:buAutoNum type="arabicParenBoth"/>
            </a:pPr>
            <a:r>
              <a:rPr lang="en-GB" dirty="0" smtClean="0"/>
              <a:t>‘Run for your life!’ g________ a confused, excitable woman.</a:t>
            </a:r>
          </a:p>
          <a:p>
            <a:pPr marL="342900" indent="-342900">
              <a:buAutoNum type="arabicParenBoth"/>
            </a:pPr>
            <a:r>
              <a:rPr lang="en-GB" dirty="0" smtClean="0"/>
              <a:t>The kid h___________ , ‘I’m not coming back to this dump!’</a:t>
            </a:r>
          </a:p>
          <a:p>
            <a:pPr marL="342900" indent="-342900">
              <a:buAutoNum type="arabicParenBoth"/>
            </a:pPr>
            <a:r>
              <a:rPr lang="en-GB" dirty="0" smtClean="0"/>
              <a:t>‘You must come back to visit,’ i_________ the hotel owner.</a:t>
            </a:r>
          </a:p>
          <a:p>
            <a:pPr marL="342900" indent="-342900">
              <a:buAutoNum type="arabicParenBoth"/>
            </a:pPr>
            <a:r>
              <a:rPr lang="en-GB" dirty="0"/>
              <a:t> </a:t>
            </a:r>
            <a:r>
              <a:rPr lang="en-GB" dirty="0" smtClean="0"/>
              <a:t>‘It’s the way I tell ‘em,’ j________ the comedian.</a:t>
            </a:r>
            <a:endParaRPr lang="en-GB" dirty="0"/>
          </a:p>
        </p:txBody>
      </p:sp>
      <p:sp>
        <p:nvSpPr>
          <p:cNvPr id="10" name="TextBox 9"/>
          <p:cNvSpPr txBox="1"/>
          <p:nvPr/>
        </p:nvSpPr>
        <p:spPr>
          <a:xfrm>
            <a:off x="6732240" y="4581129"/>
            <a:ext cx="2016224" cy="2739211"/>
          </a:xfrm>
          <a:prstGeom prst="rect">
            <a:avLst/>
          </a:prstGeom>
          <a:noFill/>
        </p:spPr>
        <p:txBody>
          <a:bodyPr wrap="square" rtlCol="0">
            <a:spAutoFit/>
          </a:bodyPr>
          <a:lstStyle/>
          <a:p>
            <a:r>
              <a:rPr lang="en-GB" sz="1400" b="1" dirty="0" smtClean="0">
                <a:solidFill>
                  <a:srgbClr val="7030A0"/>
                </a:solidFill>
              </a:rPr>
              <a:t>1. nanocuned</a:t>
            </a:r>
          </a:p>
          <a:p>
            <a:r>
              <a:rPr lang="en-GB" sz="1400" b="1" dirty="0" smtClean="0">
                <a:solidFill>
                  <a:srgbClr val="7030A0"/>
                </a:solidFill>
              </a:rPr>
              <a:t>2. wlebloed</a:t>
            </a:r>
          </a:p>
          <a:p>
            <a:r>
              <a:rPr lang="en-GB" sz="1400" b="1" dirty="0" smtClean="0">
                <a:solidFill>
                  <a:srgbClr val="7030A0"/>
                </a:solidFill>
              </a:rPr>
              <a:t>3. riced</a:t>
            </a:r>
          </a:p>
          <a:p>
            <a:r>
              <a:rPr lang="en-GB" sz="1400" b="1" dirty="0" smtClean="0">
                <a:solidFill>
                  <a:srgbClr val="7030A0"/>
                </a:solidFill>
              </a:rPr>
              <a:t>4. medadned</a:t>
            </a:r>
          </a:p>
          <a:p>
            <a:r>
              <a:rPr lang="en-GB" sz="1400" b="1" dirty="0" smtClean="0">
                <a:solidFill>
                  <a:srgbClr val="7030A0"/>
                </a:solidFill>
              </a:rPr>
              <a:t>5. micxelaed</a:t>
            </a:r>
          </a:p>
          <a:p>
            <a:r>
              <a:rPr lang="en-GB" sz="1400" b="1" dirty="0" smtClean="0">
                <a:solidFill>
                  <a:srgbClr val="7030A0"/>
                </a:solidFill>
              </a:rPr>
              <a:t>6. sifnihed</a:t>
            </a:r>
          </a:p>
          <a:p>
            <a:r>
              <a:rPr lang="en-GB" sz="1400" b="1" dirty="0" smtClean="0">
                <a:solidFill>
                  <a:srgbClr val="7030A0"/>
                </a:solidFill>
              </a:rPr>
              <a:t>7. balgbed</a:t>
            </a:r>
          </a:p>
          <a:p>
            <a:r>
              <a:rPr lang="en-GB" sz="1400" b="1" dirty="0" smtClean="0">
                <a:solidFill>
                  <a:srgbClr val="7030A0"/>
                </a:solidFill>
              </a:rPr>
              <a:t>8. ellohred</a:t>
            </a:r>
          </a:p>
          <a:p>
            <a:r>
              <a:rPr lang="en-GB" sz="1400" b="1" dirty="0" smtClean="0">
                <a:solidFill>
                  <a:srgbClr val="7030A0"/>
                </a:solidFill>
              </a:rPr>
              <a:t>9. tsisined</a:t>
            </a:r>
          </a:p>
          <a:p>
            <a:r>
              <a:rPr lang="en-GB" sz="1400" b="1" dirty="0" smtClean="0">
                <a:solidFill>
                  <a:srgbClr val="7030A0"/>
                </a:solidFill>
              </a:rPr>
              <a:t>10. kjoed</a:t>
            </a:r>
          </a:p>
          <a:p>
            <a:endParaRPr lang="en-GB" sz="1400" dirty="0" smtClean="0"/>
          </a:p>
          <a:p>
            <a:endParaRPr lang="en-GB" dirty="0"/>
          </a:p>
        </p:txBody>
      </p:sp>
      <p:sp>
        <p:nvSpPr>
          <p:cNvPr id="12" name="Rectangular Callout 11"/>
          <p:cNvSpPr/>
          <p:nvPr/>
        </p:nvSpPr>
        <p:spPr>
          <a:xfrm>
            <a:off x="4283968" y="548680"/>
            <a:ext cx="1656184" cy="2952328"/>
          </a:xfrm>
          <a:prstGeom prst="wedgeRectCallout">
            <a:avLst>
              <a:gd name="adj1" fmla="val -293480"/>
              <a:gd name="adj2" fmla="val 148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b="1" dirty="0" smtClean="0"/>
              <a:t>announced</a:t>
            </a:r>
          </a:p>
          <a:p>
            <a:pPr marL="342900" indent="-342900" algn="ctr">
              <a:buAutoNum type="arabicPeriod"/>
            </a:pPr>
            <a:r>
              <a:rPr lang="en-GB" b="1" dirty="0" smtClean="0"/>
              <a:t>bellowed</a:t>
            </a:r>
          </a:p>
          <a:p>
            <a:pPr marL="342900" indent="-342900" algn="ctr">
              <a:buAutoNum type="arabicPeriod"/>
            </a:pPr>
            <a:r>
              <a:rPr lang="en-GB" b="1" dirty="0" smtClean="0"/>
              <a:t>cried</a:t>
            </a:r>
          </a:p>
          <a:p>
            <a:pPr marL="342900" indent="-342900" algn="ctr">
              <a:buAutoNum type="arabicPeriod"/>
            </a:pPr>
            <a:r>
              <a:rPr lang="en-GB" b="1" dirty="0" smtClean="0"/>
              <a:t>demanded</a:t>
            </a:r>
          </a:p>
          <a:p>
            <a:pPr marL="342900" indent="-342900" algn="ctr">
              <a:buAutoNum type="arabicPeriod"/>
            </a:pPr>
            <a:r>
              <a:rPr lang="en-GB" b="1" dirty="0" smtClean="0"/>
              <a:t>exclaimed</a:t>
            </a:r>
          </a:p>
          <a:p>
            <a:pPr marL="342900" indent="-342900" algn="ctr">
              <a:buAutoNum type="arabicPeriod"/>
            </a:pPr>
            <a:r>
              <a:rPr lang="en-GB" b="1" dirty="0" smtClean="0"/>
              <a:t>finished</a:t>
            </a:r>
          </a:p>
          <a:p>
            <a:pPr marL="342900" indent="-342900" algn="ctr">
              <a:buAutoNum type="arabicPeriod"/>
            </a:pPr>
            <a:r>
              <a:rPr lang="en-GB" b="1" dirty="0" smtClean="0"/>
              <a:t>gabbled</a:t>
            </a:r>
          </a:p>
          <a:p>
            <a:pPr marL="342900" indent="-342900" algn="ctr">
              <a:buAutoNum type="arabicPeriod"/>
            </a:pPr>
            <a:r>
              <a:rPr lang="en-GB" b="1" dirty="0" smtClean="0"/>
              <a:t>hollered</a:t>
            </a:r>
          </a:p>
          <a:p>
            <a:pPr marL="342900" indent="-342900" algn="ctr">
              <a:buAutoNum type="arabicPeriod"/>
            </a:pPr>
            <a:r>
              <a:rPr lang="en-GB" b="1" dirty="0" smtClean="0"/>
              <a:t>insisted</a:t>
            </a:r>
          </a:p>
          <a:p>
            <a:pPr marL="342900" indent="-342900" algn="ctr">
              <a:buAutoNum type="arabicPeriod"/>
            </a:pPr>
            <a:r>
              <a:rPr lang="en-GB" b="1" dirty="0" smtClean="0"/>
              <a:t>joked</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strVal val="#ppt_w*0.70"/>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wipe(down)">
                                      <p:cBhvr>
                                        <p:cTn id="20" dur="580">
                                          <p:stCondLst>
                                            <p:cond delay="0"/>
                                          </p:stCondLst>
                                        </p:cTn>
                                        <p:tgtEl>
                                          <p:spTgt spid="1028"/>
                                        </p:tgtEl>
                                      </p:cBhvr>
                                    </p:animEffect>
                                    <p:anim calcmode="lin" valueType="num">
                                      <p:cBhvr>
                                        <p:cTn id="21"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26" dur="26">
                                          <p:stCondLst>
                                            <p:cond delay="650"/>
                                          </p:stCondLst>
                                        </p:cTn>
                                        <p:tgtEl>
                                          <p:spTgt spid="1028"/>
                                        </p:tgtEl>
                                      </p:cBhvr>
                                      <p:to x="100000" y="60000"/>
                                    </p:animScale>
                                    <p:animScale>
                                      <p:cBhvr>
                                        <p:cTn id="27" dur="166" decel="50000">
                                          <p:stCondLst>
                                            <p:cond delay="676"/>
                                          </p:stCondLst>
                                        </p:cTn>
                                        <p:tgtEl>
                                          <p:spTgt spid="1028"/>
                                        </p:tgtEl>
                                      </p:cBhvr>
                                      <p:to x="100000" y="100000"/>
                                    </p:animScale>
                                    <p:animScale>
                                      <p:cBhvr>
                                        <p:cTn id="28" dur="26">
                                          <p:stCondLst>
                                            <p:cond delay="1312"/>
                                          </p:stCondLst>
                                        </p:cTn>
                                        <p:tgtEl>
                                          <p:spTgt spid="1028"/>
                                        </p:tgtEl>
                                      </p:cBhvr>
                                      <p:to x="100000" y="80000"/>
                                    </p:animScale>
                                    <p:animScale>
                                      <p:cBhvr>
                                        <p:cTn id="29" dur="166" decel="50000">
                                          <p:stCondLst>
                                            <p:cond delay="1338"/>
                                          </p:stCondLst>
                                        </p:cTn>
                                        <p:tgtEl>
                                          <p:spTgt spid="1028"/>
                                        </p:tgtEl>
                                      </p:cBhvr>
                                      <p:to x="100000" y="100000"/>
                                    </p:animScale>
                                    <p:animScale>
                                      <p:cBhvr>
                                        <p:cTn id="30" dur="26">
                                          <p:stCondLst>
                                            <p:cond delay="1642"/>
                                          </p:stCondLst>
                                        </p:cTn>
                                        <p:tgtEl>
                                          <p:spTgt spid="1028"/>
                                        </p:tgtEl>
                                      </p:cBhvr>
                                      <p:to x="100000" y="90000"/>
                                    </p:animScale>
                                    <p:animScale>
                                      <p:cBhvr>
                                        <p:cTn id="31" dur="166" decel="50000">
                                          <p:stCondLst>
                                            <p:cond delay="1668"/>
                                          </p:stCondLst>
                                        </p:cTn>
                                        <p:tgtEl>
                                          <p:spTgt spid="1028"/>
                                        </p:tgtEl>
                                      </p:cBhvr>
                                      <p:to x="100000" y="100000"/>
                                    </p:animScale>
                                    <p:animScale>
                                      <p:cBhvr>
                                        <p:cTn id="32" dur="26">
                                          <p:stCondLst>
                                            <p:cond delay="1808"/>
                                          </p:stCondLst>
                                        </p:cTn>
                                        <p:tgtEl>
                                          <p:spTgt spid="1028"/>
                                        </p:tgtEl>
                                      </p:cBhvr>
                                      <p:to x="100000" y="95000"/>
                                    </p:animScale>
                                    <p:animScale>
                                      <p:cBhvr>
                                        <p:cTn id="33" dur="166" decel="50000">
                                          <p:stCondLst>
                                            <p:cond delay="1834"/>
                                          </p:stCondLst>
                                        </p:cTn>
                                        <p:tgtEl>
                                          <p:spTgt spid="1028"/>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heckerboard(across)">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p:cTn id="53" dur="500" fill="hold"/>
                                        <p:tgtEl>
                                          <p:spTgt spid="12"/>
                                        </p:tgtEl>
                                        <p:attrNameLst>
                                          <p:attrName>ppt_w</p:attrName>
                                        </p:attrNameLst>
                                      </p:cBhvr>
                                      <p:tavLst>
                                        <p:tav tm="0">
                                          <p:val>
                                            <p:fltVal val="0"/>
                                          </p:val>
                                        </p:tav>
                                        <p:tav tm="100000">
                                          <p:val>
                                            <p:strVal val="#ppt_w"/>
                                          </p:val>
                                        </p:tav>
                                      </p:tavLst>
                                    </p:anim>
                                    <p:anim calcmode="lin" valueType="num">
                                      <p:cBhvr>
                                        <p:cTn id="54"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00B0F0"/>
                </a:solidFill>
              </a:rPr>
              <a:t>(8) </a:t>
            </a:r>
            <a:r>
              <a:rPr lang="en-GB" dirty="0" smtClean="0"/>
              <a:t>Avoiding the Convenience Word: </a:t>
            </a:r>
            <a:r>
              <a:rPr lang="en-GB" dirty="0" smtClean="0">
                <a:solidFill>
                  <a:srgbClr val="00B050"/>
                </a:solidFill>
              </a:rPr>
              <a:t>WENT</a:t>
            </a:r>
            <a:endParaRPr lang="en-GB" dirty="0">
              <a:solidFill>
                <a:srgbClr val="00B050"/>
              </a:solidFill>
            </a:endParaRPr>
          </a:p>
        </p:txBody>
      </p:sp>
      <p:sp>
        <p:nvSpPr>
          <p:cNvPr id="5" name="TextBox 4"/>
          <p:cNvSpPr txBox="1"/>
          <p:nvPr/>
        </p:nvSpPr>
        <p:spPr>
          <a:xfrm>
            <a:off x="6156176" y="1700808"/>
            <a:ext cx="2520280"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improve your range of vocabulary for writing</a:t>
            </a:r>
            <a:endParaRPr lang="en-GB" dirty="0"/>
          </a:p>
        </p:txBody>
      </p:sp>
      <p:sp>
        <p:nvSpPr>
          <p:cNvPr id="8" name="TextBox 7"/>
          <p:cNvSpPr txBox="1"/>
          <p:nvPr/>
        </p:nvSpPr>
        <p:spPr>
          <a:xfrm>
            <a:off x="755576" y="1628800"/>
            <a:ext cx="4536504" cy="1754326"/>
          </a:xfrm>
          <a:prstGeom prst="rect">
            <a:avLst/>
          </a:prstGeom>
          <a:noFill/>
          <a:ln w="57150">
            <a:solidFill>
              <a:srgbClr val="00B050"/>
            </a:solidFill>
          </a:ln>
        </p:spPr>
        <p:txBody>
          <a:bodyPr wrap="square" rtlCol="0">
            <a:spAutoFit/>
          </a:bodyPr>
          <a:lstStyle/>
          <a:p>
            <a:r>
              <a:rPr lang="en-GB" b="1" u="sng" dirty="0" smtClean="0">
                <a:solidFill>
                  <a:srgbClr val="00B050"/>
                </a:solidFill>
              </a:rPr>
              <a:t>WENT</a:t>
            </a:r>
            <a:r>
              <a:rPr lang="en-GB" dirty="0" smtClean="0"/>
              <a:t> is not a very descriptive word as it doesn’t describe anything about the way the subject is moving. Neither does it tell us anything about their mood. If we take the first 10 letters of the alphabet, we can </a:t>
            </a:r>
            <a:r>
              <a:rPr lang="en-GB" dirty="0"/>
              <a:t>t</a:t>
            </a:r>
            <a:r>
              <a:rPr lang="en-GB" dirty="0" smtClean="0"/>
              <a:t>hink of better alternatives. See if you can find them!</a:t>
            </a:r>
            <a:endParaRPr lang="en-GB" dirty="0"/>
          </a:p>
        </p:txBody>
      </p:sp>
      <p:sp>
        <p:nvSpPr>
          <p:cNvPr id="9" name="TextBox 8"/>
          <p:cNvSpPr txBox="1"/>
          <p:nvPr/>
        </p:nvSpPr>
        <p:spPr>
          <a:xfrm>
            <a:off x="179512" y="3573016"/>
            <a:ext cx="6264696" cy="2862322"/>
          </a:xfrm>
          <a:prstGeom prst="rect">
            <a:avLst/>
          </a:prstGeom>
          <a:noFill/>
          <a:ln w="57150">
            <a:solidFill>
              <a:srgbClr val="7030A0"/>
            </a:solidFill>
          </a:ln>
        </p:spPr>
        <p:txBody>
          <a:bodyPr wrap="square" rtlCol="0">
            <a:spAutoFit/>
          </a:bodyPr>
          <a:lstStyle/>
          <a:p>
            <a:pPr marL="342900" indent="-342900">
              <a:buAutoNum type="arabicParenBoth"/>
            </a:pPr>
            <a:r>
              <a:rPr lang="en-GB" dirty="0" smtClean="0"/>
              <a:t>The care-free teenager slowly a______ down the road.</a:t>
            </a:r>
          </a:p>
          <a:p>
            <a:pPr marL="342900" indent="-342900">
              <a:buAutoNum type="arabicParenBoth"/>
            </a:pPr>
            <a:r>
              <a:rPr lang="en-GB" dirty="0" smtClean="0"/>
              <a:t>The eager sprinter b_______ past like lightning.</a:t>
            </a:r>
          </a:p>
          <a:p>
            <a:pPr marL="342900" indent="-342900">
              <a:buAutoNum type="arabicParenBoth"/>
            </a:pPr>
            <a:r>
              <a:rPr lang="en-GB" dirty="0" smtClean="0"/>
              <a:t>The exhausted ramblers c___________ up the steep hill.</a:t>
            </a:r>
          </a:p>
          <a:p>
            <a:pPr marL="342900" indent="-342900">
              <a:buAutoNum type="arabicParenBoth"/>
            </a:pPr>
            <a:r>
              <a:rPr lang="en-GB" dirty="0" smtClean="0"/>
              <a:t>The unwilling boy d______ his feet through the school gates.</a:t>
            </a:r>
          </a:p>
          <a:p>
            <a:pPr marL="342900" indent="-342900">
              <a:buAutoNum type="arabicParenBoth"/>
            </a:pPr>
            <a:r>
              <a:rPr lang="en-GB" dirty="0" smtClean="0"/>
              <a:t>The nervous first-time climber e______ herself over the cliff.</a:t>
            </a:r>
          </a:p>
          <a:p>
            <a:pPr marL="342900" indent="-342900">
              <a:buAutoNum type="arabicParenBoth"/>
            </a:pPr>
            <a:r>
              <a:rPr lang="en-GB" dirty="0" smtClean="0"/>
              <a:t>The directionless crowd f___________ the leader.</a:t>
            </a:r>
          </a:p>
          <a:p>
            <a:pPr marL="342900" indent="-342900">
              <a:buAutoNum type="arabicParenBoth"/>
            </a:pPr>
            <a:r>
              <a:rPr lang="en-GB" dirty="0" smtClean="0"/>
              <a:t>The keen children g_______ over the fields like frisky horses.</a:t>
            </a:r>
          </a:p>
          <a:p>
            <a:pPr marL="342900" indent="-342900">
              <a:buAutoNum type="arabicParenBoth"/>
            </a:pPr>
            <a:r>
              <a:rPr lang="en-GB" dirty="0" smtClean="0"/>
              <a:t>The injured athlete h_________ along to finish the race last.</a:t>
            </a:r>
          </a:p>
          <a:p>
            <a:pPr marL="342900" indent="-342900">
              <a:buAutoNum type="arabicParenBoth"/>
            </a:pPr>
            <a:r>
              <a:rPr lang="en-GB" dirty="0" smtClean="0"/>
              <a:t>The petrified woman i_______ along the side of the cliff.</a:t>
            </a:r>
          </a:p>
          <a:p>
            <a:pPr marL="342900" indent="-342900">
              <a:buAutoNum type="arabicParenBoth"/>
            </a:pPr>
            <a:r>
              <a:rPr lang="en-GB" dirty="0"/>
              <a:t> </a:t>
            </a:r>
            <a:r>
              <a:rPr lang="en-GB" dirty="0" smtClean="0"/>
              <a:t>The arrogant youth j______ past the geriatric group.</a:t>
            </a:r>
            <a:endParaRPr lang="en-GB" dirty="0"/>
          </a:p>
        </p:txBody>
      </p:sp>
      <p:sp>
        <p:nvSpPr>
          <p:cNvPr id="10" name="TextBox 9"/>
          <p:cNvSpPr txBox="1"/>
          <p:nvPr/>
        </p:nvSpPr>
        <p:spPr>
          <a:xfrm>
            <a:off x="6732240" y="4581129"/>
            <a:ext cx="2016224" cy="2739211"/>
          </a:xfrm>
          <a:prstGeom prst="rect">
            <a:avLst/>
          </a:prstGeom>
          <a:noFill/>
        </p:spPr>
        <p:txBody>
          <a:bodyPr wrap="square" rtlCol="0">
            <a:spAutoFit/>
          </a:bodyPr>
          <a:lstStyle/>
          <a:p>
            <a:r>
              <a:rPr lang="en-GB" sz="1400" b="1" dirty="0" smtClean="0">
                <a:solidFill>
                  <a:srgbClr val="7030A0"/>
                </a:solidFill>
              </a:rPr>
              <a:t>am</a:t>
            </a:r>
          </a:p>
          <a:p>
            <a:r>
              <a:rPr lang="en-GB" sz="1400" b="1" dirty="0" smtClean="0">
                <a:solidFill>
                  <a:srgbClr val="7030A0"/>
                </a:solidFill>
              </a:rPr>
              <a:t>bo</a:t>
            </a:r>
          </a:p>
          <a:p>
            <a:r>
              <a:rPr lang="en-GB" sz="1400" b="1" dirty="0" smtClean="0">
                <a:solidFill>
                  <a:srgbClr val="7030A0"/>
                </a:solidFill>
              </a:rPr>
              <a:t>cla</a:t>
            </a:r>
          </a:p>
          <a:p>
            <a:r>
              <a:rPr lang="en-GB" sz="1400" b="1" dirty="0" smtClean="0">
                <a:solidFill>
                  <a:srgbClr val="7030A0"/>
                </a:solidFill>
              </a:rPr>
              <a:t>dr</a:t>
            </a:r>
          </a:p>
          <a:p>
            <a:r>
              <a:rPr lang="en-GB" sz="1400" b="1" dirty="0" smtClean="0">
                <a:solidFill>
                  <a:srgbClr val="7030A0"/>
                </a:solidFill>
              </a:rPr>
              <a:t>ed</a:t>
            </a:r>
          </a:p>
          <a:p>
            <a:r>
              <a:rPr lang="en-GB" sz="1400" b="1" dirty="0" smtClean="0">
                <a:solidFill>
                  <a:srgbClr val="7030A0"/>
                </a:solidFill>
              </a:rPr>
              <a:t>fo</a:t>
            </a:r>
          </a:p>
          <a:p>
            <a:r>
              <a:rPr lang="en-GB" sz="1400" b="1" dirty="0" smtClean="0">
                <a:solidFill>
                  <a:srgbClr val="7030A0"/>
                </a:solidFill>
              </a:rPr>
              <a:t>ga</a:t>
            </a:r>
          </a:p>
          <a:p>
            <a:r>
              <a:rPr lang="en-GB" sz="1400" b="1" dirty="0" smtClean="0">
                <a:solidFill>
                  <a:srgbClr val="7030A0"/>
                </a:solidFill>
              </a:rPr>
              <a:t>ho</a:t>
            </a:r>
          </a:p>
          <a:p>
            <a:r>
              <a:rPr lang="en-GB" sz="1400" b="1" dirty="0" smtClean="0">
                <a:solidFill>
                  <a:srgbClr val="7030A0"/>
                </a:solidFill>
              </a:rPr>
              <a:t>in</a:t>
            </a:r>
          </a:p>
          <a:p>
            <a:r>
              <a:rPr lang="en-GB" sz="1400" b="1" dirty="0" smtClean="0">
                <a:solidFill>
                  <a:srgbClr val="7030A0"/>
                </a:solidFill>
              </a:rPr>
              <a:t>jo</a:t>
            </a:r>
          </a:p>
          <a:p>
            <a:endParaRPr lang="en-GB" sz="1400" dirty="0" smtClean="0"/>
          </a:p>
          <a:p>
            <a:endParaRPr lang="en-GB" dirty="0"/>
          </a:p>
        </p:txBody>
      </p:sp>
      <p:pic>
        <p:nvPicPr>
          <p:cNvPr id="2050" name="Picture 2" descr="http://www.cutecliparts.com/wp-content/uploads/2015/10/Smiling-Pencil-Swank-Clip-Art.jpg"/>
          <p:cNvPicPr>
            <a:picLocks noChangeAspect="1" noChangeArrowheads="1"/>
          </p:cNvPicPr>
          <p:nvPr/>
        </p:nvPicPr>
        <p:blipFill>
          <a:blip r:embed="rId4" cstate="print"/>
          <a:srcRect/>
          <a:stretch>
            <a:fillRect/>
          </a:stretch>
        </p:blipFill>
        <p:spPr bwMode="auto">
          <a:xfrm>
            <a:off x="6732240" y="2708920"/>
            <a:ext cx="2016224" cy="1872208"/>
          </a:xfrm>
          <a:prstGeom prst="rect">
            <a:avLst/>
          </a:prstGeom>
          <a:noFill/>
        </p:spPr>
      </p:pic>
      <p:sp>
        <p:nvSpPr>
          <p:cNvPr id="13" name="Rectangular Callout 12"/>
          <p:cNvSpPr/>
          <p:nvPr/>
        </p:nvSpPr>
        <p:spPr>
          <a:xfrm>
            <a:off x="3995936" y="1484784"/>
            <a:ext cx="1728192" cy="3528392"/>
          </a:xfrm>
          <a:prstGeom prst="wedgeRectCallout">
            <a:avLst>
              <a:gd name="adj1" fmla="val -160039"/>
              <a:gd name="adj2" fmla="val 72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b="1" dirty="0" smtClean="0"/>
              <a:t>ambled</a:t>
            </a:r>
          </a:p>
          <a:p>
            <a:pPr marL="342900" indent="-342900" algn="ctr">
              <a:buAutoNum type="arabicPeriod"/>
            </a:pPr>
            <a:r>
              <a:rPr lang="en-GB" b="1" dirty="0" smtClean="0"/>
              <a:t>bolted</a:t>
            </a:r>
          </a:p>
          <a:p>
            <a:pPr marL="342900" indent="-342900" algn="ctr">
              <a:buAutoNum type="arabicPeriod"/>
            </a:pPr>
            <a:r>
              <a:rPr lang="en-GB" b="1" dirty="0" smtClean="0"/>
              <a:t>clambered</a:t>
            </a:r>
          </a:p>
          <a:p>
            <a:pPr marL="342900" indent="-342900" algn="ctr">
              <a:buAutoNum type="arabicPeriod"/>
            </a:pPr>
            <a:r>
              <a:rPr lang="en-GB" b="1" dirty="0" smtClean="0"/>
              <a:t>dragged</a:t>
            </a:r>
          </a:p>
          <a:p>
            <a:pPr marL="342900" indent="-342900" algn="ctr">
              <a:buAutoNum type="arabicPeriod"/>
            </a:pPr>
            <a:r>
              <a:rPr lang="en-GB" b="1" dirty="0" smtClean="0"/>
              <a:t>edged</a:t>
            </a:r>
          </a:p>
          <a:p>
            <a:pPr marL="342900" indent="-342900" algn="ctr">
              <a:buAutoNum type="arabicPeriod"/>
            </a:pPr>
            <a:r>
              <a:rPr lang="en-GB" b="1" dirty="0" smtClean="0"/>
              <a:t>followed</a:t>
            </a:r>
          </a:p>
          <a:p>
            <a:pPr marL="342900" indent="-342900" algn="ctr">
              <a:buAutoNum type="arabicPeriod"/>
            </a:pPr>
            <a:r>
              <a:rPr lang="en-GB" b="1" dirty="0" smtClean="0"/>
              <a:t>galloped</a:t>
            </a:r>
          </a:p>
          <a:p>
            <a:pPr marL="342900" indent="-342900" algn="ctr">
              <a:buAutoNum type="arabicPeriod"/>
            </a:pPr>
            <a:r>
              <a:rPr lang="en-GB" b="1" dirty="0" smtClean="0"/>
              <a:t>hobbled</a:t>
            </a:r>
          </a:p>
          <a:p>
            <a:pPr marL="342900" indent="-342900" algn="ctr">
              <a:buAutoNum type="arabicPeriod"/>
            </a:pPr>
            <a:r>
              <a:rPr lang="en-GB" b="1" dirty="0" smtClean="0"/>
              <a:t>inched</a:t>
            </a:r>
          </a:p>
          <a:p>
            <a:pPr marL="342900" indent="-342900" algn="ctr">
              <a:buAutoNum type="arabicPeriod"/>
            </a:pPr>
            <a:r>
              <a:rPr lang="en-GB" b="1" dirty="0" smtClean="0"/>
              <a:t>jogged</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strVal val="#ppt_w*0.70"/>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wipe(down)">
                                      <p:cBhvr>
                                        <p:cTn id="20" dur="580">
                                          <p:stCondLst>
                                            <p:cond delay="0"/>
                                          </p:stCondLst>
                                        </p:cTn>
                                        <p:tgtEl>
                                          <p:spTgt spid="2050"/>
                                        </p:tgtEl>
                                      </p:cBhvr>
                                    </p:animEffect>
                                    <p:anim calcmode="lin" valueType="num">
                                      <p:cBhvr>
                                        <p:cTn id="21"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6" dur="26">
                                          <p:stCondLst>
                                            <p:cond delay="650"/>
                                          </p:stCondLst>
                                        </p:cTn>
                                        <p:tgtEl>
                                          <p:spTgt spid="2050"/>
                                        </p:tgtEl>
                                      </p:cBhvr>
                                      <p:to x="100000" y="60000"/>
                                    </p:animScale>
                                    <p:animScale>
                                      <p:cBhvr>
                                        <p:cTn id="27" dur="166" decel="50000">
                                          <p:stCondLst>
                                            <p:cond delay="676"/>
                                          </p:stCondLst>
                                        </p:cTn>
                                        <p:tgtEl>
                                          <p:spTgt spid="2050"/>
                                        </p:tgtEl>
                                      </p:cBhvr>
                                      <p:to x="100000" y="100000"/>
                                    </p:animScale>
                                    <p:animScale>
                                      <p:cBhvr>
                                        <p:cTn id="28" dur="26">
                                          <p:stCondLst>
                                            <p:cond delay="1312"/>
                                          </p:stCondLst>
                                        </p:cTn>
                                        <p:tgtEl>
                                          <p:spTgt spid="2050"/>
                                        </p:tgtEl>
                                      </p:cBhvr>
                                      <p:to x="100000" y="80000"/>
                                    </p:animScale>
                                    <p:animScale>
                                      <p:cBhvr>
                                        <p:cTn id="29" dur="166" decel="50000">
                                          <p:stCondLst>
                                            <p:cond delay="1338"/>
                                          </p:stCondLst>
                                        </p:cTn>
                                        <p:tgtEl>
                                          <p:spTgt spid="2050"/>
                                        </p:tgtEl>
                                      </p:cBhvr>
                                      <p:to x="100000" y="100000"/>
                                    </p:animScale>
                                    <p:animScale>
                                      <p:cBhvr>
                                        <p:cTn id="30" dur="26">
                                          <p:stCondLst>
                                            <p:cond delay="1642"/>
                                          </p:stCondLst>
                                        </p:cTn>
                                        <p:tgtEl>
                                          <p:spTgt spid="2050"/>
                                        </p:tgtEl>
                                      </p:cBhvr>
                                      <p:to x="100000" y="90000"/>
                                    </p:animScale>
                                    <p:animScale>
                                      <p:cBhvr>
                                        <p:cTn id="31" dur="166" decel="50000">
                                          <p:stCondLst>
                                            <p:cond delay="1668"/>
                                          </p:stCondLst>
                                        </p:cTn>
                                        <p:tgtEl>
                                          <p:spTgt spid="2050"/>
                                        </p:tgtEl>
                                      </p:cBhvr>
                                      <p:to x="100000" y="100000"/>
                                    </p:animScale>
                                    <p:animScale>
                                      <p:cBhvr>
                                        <p:cTn id="32" dur="26">
                                          <p:stCondLst>
                                            <p:cond delay="1808"/>
                                          </p:stCondLst>
                                        </p:cTn>
                                        <p:tgtEl>
                                          <p:spTgt spid="2050"/>
                                        </p:tgtEl>
                                      </p:cBhvr>
                                      <p:to x="100000" y="95000"/>
                                    </p:animScale>
                                    <p:animScale>
                                      <p:cBhvr>
                                        <p:cTn id="33" dur="166" decel="50000">
                                          <p:stCondLst>
                                            <p:cond delay="1834"/>
                                          </p:stCondLst>
                                        </p:cTn>
                                        <p:tgtEl>
                                          <p:spTgt spid="2050"/>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heckerboard(across)">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500" fill="hold"/>
                                        <p:tgtEl>
                                          <p:spTgt spid="13"/>
                                        </p:tgtEl>
                                        <p:attrNameLst>
                                          <p:attrName>ppt_w</p:attrName>
                                        </p:attrNameLst>
                                      </p:cBhvr>
                                      <p:tavLst>
                                        <p:tav tm="0">
                                          <p:val>
                                            <p:fltVal val="0"/>
                                          </p:val>
                                        </p:tav>
                                        <p:tav tm="100000">
                                          <p:val>
                                            <p:strVal val="#ppt_w"/>
                                          </p:val>
                                        </p:tav>
                                      </p:tavLst>
                                    </p:anim>
                                    <p:anim calcmode="lin" valueType="num">
                                      <p:cBhvr>
                                        <p:cTn id="54"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00B0F0"/>
                </a:solidFill>
              </a:rPr>
              <a:t>(20) </a:t>
            </a:r>
            <a:r>
              <a:rPr lang="en-GB" dirty="0" smtClean="0"/>
              <a:t>Suffixes – 4: -EOUS, -IOUS, -UOUS</a:t>
            </a:r>
            <a:endParaRPr lang="en-GB" dirty="0"/>
          </a:p>
        </p:txBody>
      </p:sp>
      <p:sp>
        <p:nvSpPr>
          <p:cNvPr id="3" name="Rectangle 2"/>
          <p:cNvSpPr/>
          <p:nvPr/>
        </p:nvSpPr>
        <p:spPr>
          <a:xfrm>
            <a:off x="5868144" y="1628800"/>
            <a:ext cx="2736304"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learn how to spell more accurately, those suffixes which sound similar</a:t>
            </a:r>
            <a:endParaRPr lang="en-GB" dirty="0"/>
          </a:p>
        </p:txBody>
      </p:sp>
      <p:sp>
        <p:nvSpPr>
          <p:cNvPr id="5" name="Rectangle 4"/>
          <p:cNvSpPr/>
          <p:nvPr/>
        </p:nvSpPr>
        <p:spPr>
          <a:xfrm>
            <a:off x="539552" y="1628800"/>
            <a:ext cx="5184576" cy="1477328"/>
          </a:xfrm>
          <a:prstGeom prst="rect">
            <a:avLst/>
          </a:prstGeom>
          <a:ln w="57150">
            <a:solidFill>
              <a:srgbClr val="00B050"/>
            </a:solidFill>
          </a:ln>
        </p:spPr>
        <p:txBody>
          <a:bodyPr wrap="square">
            <a:spAutoFit/>
          </a:bodyPr>
          <a:lstStyle/>
          <a:p>
            <a:r>
              <a:rPr lang="en-GB" dirty="0" smtClean="0"/>
              <a:t>Now we have 3 suffix endings which sound the same and always cause problems. There is a difference with one of them. The </a:t>
            </a:r>
            <a:r>
              <a:rPr lang="en-GB" b="1" dirty="0" smtClean="0">
                <a:solidFill>
                  <a:srgbClr val="00B050"/>
                </a:solidFill>
              </a:rPr>
              <a:t>–ious </a:t>
            </a:r>
            <a:r>
              <a:rPr lang="en-GB" dirty="0" smtClean="0"/>
              <a:t>has only one sound (</a:t>
            </a:r>
            <a:r>
              <a:rPr lang="en-GB" b="1" dirty="0" smtClean="0">
                <a:solidFill>
                  <a:srgbClr val="00B050"/>
                </a:solidFill>
              </a:rPr>
              <a:t>shus</a:t>
            </a:r>
            <a:r>
              <a:rPr lang="en-GB" dirty="0" smtClean="0"/>
              <a:t>). The other two have 2 sounds: </a:t>
            </a:r>
            <a:r>
              <a:rPr lang="en-GB" b="1" dirty="0" smtClean="0">
                <a:solidFill>
                  <a:srgbClr val="00B050"/>
                </a:solidFill>
              </a:rPr>
              <a:t>you-us</a:t>
            </a:r>
            <a:r>
              <a:rPr lang="en-GB" dirty="0" smtClean="0"/>
              <a:t> (-</a:t>
            </a:r>
            <a:r>
              <a:rPr lang="en-GB" b="1" dirty="0" smtClean="0">
                <a:solidFill>
                  <a:srgbClr val="00B050"/>
                </a:solidFill>
              </a:rPr>
              <a:t>uous</a:t>
            </a:r>
            <a:r>
              <a:rPr lang="en-GB" dirty="0" smtClean="0"/>
              <a:t>) or </a:t>
            </a:r>
            <a:r>
              <a:rPr lang="en-GB" b="1" dirty="0" smtClean="0">
                <a:solidFill>
                  <a:srgbClr val="00B050"/>
                </a:solidFill>
              </a:rPr>
              <a:t>ee-us</a:t>
            </a:r>
            <a:r>
              <a:rPr lang="en-GB" dirty="0" smtClean="0"/>
              <a:t> </a:t>
            </a:r>
            <a:r>
              <a:rPr lang="en-GB" b="1" dirty="0" smtClean="0">
                <a:solidFill>
                  <a:srgbClr val="00B050"/>
                </a:solidFill>
              </a:rPr>
              <a:t>(-eous</a:t>
            </a:r>
            <a:r>
              <a:rPr lang="en-GB" dirty="0" smtClean="0"/>
              <a:t>).</a:t>
            </a:r>
            <a:endParaRPr lang="en-GB" dirty="0"/>
          </a:p>
        </p:txBody>
      </p:sp>
      <p:pic>
        <p:nvPicPr>
          <p:cNvPr id="6" name="Picture 2"/>
          <p:cNvPicPr>
            <a:picLocks noChangeAspect="1" noChangeArrowheads="1"/>
          </p:cNvPicPr>
          <p:nvPr/>
        </p:nvPicPr>
        <p:blipFill>
          <a:blip r:embed="rId4" cstate="print"/>
          <a:srcRect/>
          <a:stretch>
            <a:fillRect/>
          </a:stretch>
        </p:blipFill>
        <p:spPr bwMode="auto">
          <a:xfrm>
            <a:off x="6732240" y="2852936"/>
            <a:ext cx="2232248" cy="2592288"/>
          </a:xfrm>
          <a:prstGeom prst="rect">
            <a:avLst/>
          </a:prstGeom>
          <a:noFill/>
          <a:ln w="9525">
            <a:noFill/>
            <a:miter lim="800000"/>
            <a:headEnd/>
            <a:tailEnd/>
          </a:ln>
        </p:spPr>
      </p:pic>
      <p:sp>
        <p:nvSpPr>
          <p:cNvPr id="8" name="TextBox 7"/>
          <p:cNvSpPr txBox="1"/>
          <p:nvPr/>
        </p:nvSpPr>
        <p:spPr>
          <a:xfrm>
            <a:off x="539552" y="3429000"/>
            <a:ext cx="5616624" cy="1754326"/>
          </a:xfrm>
          <a:prstGeom prst="rect">
            <a:avLst/>
          </a:prstGeom>
          <a:noFill/>
          <a:ln w="57150">
            <a:solidFill>
              <a:srgbClr val="7030A0"/>
            </a:solidFill>
          </a:ln>
        </p:spPr>
        <p:txBody>
          <a:bodyPr wrap="square" rtlCol="0">
            <a:spAutoFit/>
          </a:bodyPr>
          <a:lstStyle/>
          <a:p>
            <a:r>
              <a:rPr lang="en-GB" dirty="0" smtClean="0"/>
              <a:t>Here are 15 words for you to sort out into the correct suffix columns. Draw 3 columns with your 3 suffixes (as below), then place these beginnings in the correct columns. There should be 5 words of each:</a:t>
            </a:r>
          </a:p>
          <a:p>
            <a:r>
              <a:rPr lang="en-GB" dirty="0" smtClean="0"/>
              <a:t>spontan-, contin-, suspic-, stren-, ambit-, gorg-, ambig-, </a:t>
            </a:r>
          </a:p>
          <a:p>
            <a:r>
              <a:rPr lang="en-GB" dirty="0" smtClean="0"/>
              <a:t>hid-, prec-, anx-, court-, virt-, delic-, right-, tempest-</a:t>
            </a:r>
            <a:endParaRPr lang="en-GB" dirty="0"/>
          </a:p>
        </p:txBody>
      </p:sp>
      <p:graphicFrame>
        <p:nvGraphicFramePr>
          <p:cNvPr id="10" name="Table 9"/>
          <p:cNvGraphicFramePr>
            <a:graphicFrameLocks noGrp="1"/>
          </p:cNvGraphicFramePr>
          <p:nvPr/>
        </p:nvGraphicFramePr>
        <p:xfrm>
          <a:off x="539552" y="5445224"/>
          <a:ext cx="5688632" cy="731520"/>
        </p:xfrm>
        <a:graphic>
          <a:graphicData uri="http://schemas.openxmlformats.org/drawingml/2006/table">
            <a:tbl>
              <a:tblPr firstRow="1" bandRow="1">
                <a:tableStyleId>{5C22544A-7EE6-4342-B048-85BDC9FD1C3A}</a:tableStyleId>
              </a:tblPr>
              <a:tblGrid>
                <a:gridCol w="2016224"/>
                <a:gridCol w="2026861"/>
                <a:gridCol w="1645547"/>
              </a:tblGrid>
              <a:tr h="0">
                <a:tc>
                  <a:txBody>
                    <a:bodyPr/>
                    <a:lstStyle/>
                    <a:p>
                      <a:r>
                        <a:rPr lang="en-GB" dirty="0" smtClean="0"/>
                        <a:t>-EOUS</a:t>
                      </a:r>
                      <a:endParaRPr lang="en-GB" dirty="0"/>
                    </a:p>
                  </a:txBody>
                  <a:tcPr/>
                </a:tc>
                <a:tc>
                  <a:txBody>
                    <a:bodyPr/>
                    <a:lstStyle/>
                    <a:p>
                      <a:r>
                        <a:rPr lang="en-GB" dirty="0" smtClean="0"/>
                        <a:t>-IOUS</a:t>
                      </a:r>
                      <a:endParaRPr lang="en-GB" dirty="0"/>
                    </a:p>
                  </a:txBody>
                  <a:tcPr/>
                </a:tc>
                <a:tc>
                  <a:txBody>
                    <a:bodyPr/>
                    <a:lstStyle/>
                    <a:p>
                      <a:r>
                        <a:rPr lang="en-GB" dirty="0" smtClean="0"/>
                        <a:t>-UOUS</a:t>
                      </a:r>
                      <a:endParaRPr lang="en-GB" dirty="0"/>
                    </a:p>
                  </a:txBody>
                  <a:tcPr/>
                </a:tc>
              </a:tr>
              <a:tr h="0">
                <a:tc>
                  <a:txBody>
                    <a:bodyPr/>
                    <a:lstStyle/>
                    <a:p>
                      <a:r>
                        <a:rPr lang="en-GB" dirty="0" smtClean="0"/>
                        <a:t>nauseous</a:t>
                      </a:r>
                      <a:endParaRPr lang="en-GB" dirty="0"/>
                    </a:p>
                  </a:txBody>
                  <a:tcPr/>
                </a:tc>
                <a:tc>
                  <a:txBody>
                    <a:bodyPr/>
                    <a:lstStyle/>
                    <a:p>
                      <a:r>
                        <a:rPr lang="en-GB" dirty="0" smtClean="0"/>
                        <a:t>spacious</a:t>
                      </a:r>
                      <a:endParaRPr lang="en-GB" dirty="0"/>
                    </a:p>
                  </a:txBody>
                  <a:tcPr/>
                </a:tc>
                <a:tc>
                  <a:txBody>
                    <a:bodyPr/>
                    <a:lstStyle/>
                    <a:p>
                      <a:r>
                        <a:rPr lang="en-GB" dirty="0" smtClean="0"/>
                        <a:t>conspicuous</a:t>
                      </a:r>
                      <a:endParaRPr lang="en-GB" dirty="0"/>
                    </a:p>
                  </a:txBody>
                  <a:tcPr/>
                </a:tc>
              </a:tr>
            </a:tbl>
          </a:graphicData>
        </a:graphic>
      </p:graphicFrame>
      <p:sp>
        <p:nvSpPr>
          <p:cNvPr id="11" name="TextBox 10"/>
          <p:cNvSpPr txBox="1"/>
          <p:nvPr/>
        </p:nvSpPr>
        <p:spPr>
          <a:xfrm>
            <a:off x="6444208" y="5517232"/>
            <a:ext cx="2448272" cy="923330"/>
          </a:xfrm>
          <a:prstGeom prst="rect">
            <a:avLst/>
          </a:prstGeom>
          <a:noFill/>
          <a:ln w="28575">
            <a:solidFill>
              <a:srgbClr val="FF0000"/>
            </a:solidFill>
          </a:ln>
        </p:spPr>
        <p:txBody>
          <a:bodyPr wrap="square" rtlCol="0">
            <a:spAutoFit/>
          </a:bodyPr>
          <a:lstStyle/>
          <a:p>
            <a:r>
              <a:rPr lang="en-GB" b="1" dirty="0" smtClean="0">
                <a:solidFill>
                  <a:srgbClr val="FF0000"/>
                </a:solidFill>
              </a:rPr>
              <a:t>Ps.</a:t>
            </a:r>
            <a:r>
              <a:rPr lang="en-GB" b="1" dirty="0" smtClean="0"/>
              <a:t> The –ious suffix in ‘glorious’ does have 2 sounds: ee-us!!</a:t>
            </a:r>
            <a:endParaRPr lang="en-GB" b="1" dirty="0"/>
          </a:p>
        </p:txBody>
      </p:sp>
      <p:sp>
        <p:nvSpPr>
          <p:cNvPr id="9" name="Rectangular Callout 8"/>
          <p:cNvSpPr/>
          <p:nvPr/>
        </p:nvSpPr>
        <p:spPr>
          <a:xfrm>
            <a:off x="2843808" y="1196752"/>
            <a:ext cx="2664296" cy="3096344"/>
          </a:xfrm>
          <a:prstGeom prst="wedgeRectCallout">
            <a:avLst>
              <a:gd name="adj1" fmla="val -68228"/>
              <a:gd name="adj2" fmla="val 688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u="sng" dirty="0" smtClean="0"/>
              <a:t>-EOUS</a:t>
            </a:r>
            <a:r>
              <a:rPr lang="en-GB" dirty="0" smtClean="0"/>
              <a:t>: spontaneous, gorgeous, hideous, courteous, righteous</a:t>
            </a:r>
          </a:p>
          <a:p>
            <a:pPr algn="ctr"/>
            <a:r>
              <a:rPr lang="en-GB" b="1" u="sng" dirty="0" smtClean="0"/>
              <a:t>-IOUS</a:t>
            </a:r>
            <a:r>
              <a:rPr lang="en-GB" dirty="0" smtClean="0"/>
              <a:t>: suspicious, ambitious, precious, anxious, delicious</a:t>
            </a:r>
          </a:p>
          <a:p>
            <a:pPr algn="ctr"/>
            <a:r>
              <a:rPr lang="en-GB" b="1" u="sng" dirty="0" smtClean="0"/>
              <a:t>-UOUS</a:t>
            </a:r>
            <a:r>
              <a:rPr lang="en-GB" dirty="0" smtClean="0"/>
              <a:t>: continuous, strenuous, ambiguous, virtuous, tempestuous</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80">
                                          <p:stCondLst>
                                            <p:cond delay="0"/>
                                          </p:stCondLst>
                                        </p:cTn>
                                        <p:tgtEl>
                                          <p:spTgt spid="6"/>
                                        </p:tgtEl>
                                      </p:cBhvr>
                                    </p:animEffect>
                                    <p:anim calcmode="lin" valueType="num">
                                      <p:cBhvr>
                                        <p:cTn id="2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6" dur="26">
                                          <p:stCondLst>
                                            <p:cond delay="650"/>
                                          </p:stCondLst>
                                        </p:cTn>
                                        <p:tgtEl>
                                          <p:spTgt spid="6"/>
                                        </p:tgtEl>
                                      </p:cBhvr>
                                      <p:to x="100000" y="60000"/>
                                    </p:animScale>
                                    <p:animScale>
                                      <p:cBhvr>
                                        <p:cTn id="27" dur="166" decel="50000">
                                          <p:stCondLst>
                                            <p:cond delay="676"/>
                                          </p:stCondLst>
                                        </p:cTn>
                                        <p:tgtEl>
                                          <p:spTgt spid="6"/>
                                        </p:tgtEl>
                                      </p:cBhvr>
                                      <p:to x="100000" y="100000"/>
                                    </p:animScale>
                                    <p:animScale>
                                      <p:cBhvr>
                                        <p:cTn id="28" dur="26">
                                          <p:stCondLst>
                                            <p:cond delay="1312"/>
                                          </p:stCondLst>
                                        </p:cTn>
                                        <p:tgtEl>
                                          <p:spTgt spid="6"/>
                                        </p:tgtEl>
                                      </p:cBhvr>
                                      <p:to x="100000" y="80000"/>
                                    </p:animScale>
                                    <p:animScale>
                                      <p:cBhvr>
                                        <p:cTn id="29" dur="166" decel="50000">
                                          <p:stCondLst>
                                            <p:cond delay="1338"/>
                                          </p:stCondLst>
                                        </p:cTn>
                                        <p:tgtEl>
                                          <p:spTgt spid="6"/>
                                        </p:tgtEl>
                                      </p:cBhvr>
                                      <p:to x="100000" y="100000"/>
                                    </p:animScale>
                                    <p:animScale>
                                      <p:cBhvr>
                                        <p:cTn id="30" dur="26">
                                          <p:stCondLst>
                                            <p:cond delay="1642"/>
                                          </p:stCondLst>
                                        </p:cTn>
                                        <p:tgtEl>
                                          <p:spTgt spid="6"/>
                                        </p:tgtEl>
                                      </p:cBhvr>
                                      <p:to x="100000" y="90000"/>
                                    </p:animScale>
                                    <p:animScale>
                                      <p:cBhvr>
                                        <p:cTn id="31" dur="166" decel="50000">
                                          <p:stCondLst>
                                            <p:cond delay="1668"/>
                                          </p:stCondLst>
                                        </p:cTn>
                                        <p:tgtEl>
                                          <p:spTgt spid="6"/>
                                        </p:tgtEl>
                                      </p:cBhvr>
                                      <p:to x="100000" y="100000"/>
                                    </p:animScale>
                                    <p:animScale>
                                      <p:cBhvr>
                                        <p:cTn id="32" dur="26">
                                          <p:stCondLst>
                                            <p:cond delay="1808"/>
                                          </p:stCondLst>
                                        </p:cTn>
                                        <p:tgtEl>
                                          <p:spTgt spid="6"/>
                                        </p:tgtEl>
                                      </p:cBhvr>
                                      <p:to x="100000" y="95000"/>
                                    </p:animScale>
                                    <p:animScale>
                                      <p:cBhvr>
                                        <p:cTn id="33" dur="166" decel="50000">
                                          <p:stCondLst>
                                            <p:cond delay="1834"/>
                                          </p:stCondLst>
                                        </p:cTn>
                                        <p:tgtEl>
                                          <p:spTgt spid="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500" fill="hold"/>
                                        <p:tgtEl>
                                          <p:spTgt spid="9"/>
                                        </p:tgtEl>
                                        <p:attrNameLst>
                                          <p:attrName>ppt_w</p:attrName>
                                        </p:attrNameLst>
                                      </p:cBhvr>
                                      <p:tavLst>
                                        <p:tav tm="0">
                                          <p:val>
                                            <p:fltVal val="0"/>
                                          </p:val>
                                        </p:tav>
                                        <p:tav tm="100000">
                                          <p:val>
                                            <p:strVal val="#ppt_w"/>
                                          </p:val>
                                        </p:tav>
                                      </p:tavLst>
                                    </p:anim>
                                    <p:anim calcmode="lin" valueType="num">
                                      <p:cBhvr>
                                        <p:cTn id="5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8" grpId="0" animBg="1"/>
      <p:bldP spid="11"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lstStyle/>
          <a:p>
            <a:r>
              <a:rPr lang="en-GB" dirty="0" smtClean="0">
                <a:solidFill>
                  <a:srgbClr val="00B0F0"/>
                </a:solidFill>
              </a:rPr>
              <a:t>(27) </a:t>
            </a:r>
            <a:r>
              <a:rPr lang="en-GB" dirty="0" smtClean="0"/>
              <a:t>Extending Vocabulary - 5</a:t>
            </a:r>
            <a:endParaRPr lang="en-GB" dirty="0"/>
          </a:p>
        </p:txBody>
      </p:sp>
      <p:sp>
        <p:nvSpPr>
          <p:cNvPr id="3" name="Rectangle 2"/>
          <p:cNvSpPr/>
          <p:nvPr/>
        </p:nvSpPr>
        <p:spPr>
          <a:xfrm>
            <a:off x="5436096" y="1484784"/>
            <a:ext cx="3312368"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increase knowledge of new vocabulary and to practise using these new words in writing.</a:t>
            </a:r>
            <a:endParaRPr lang="en-GB" dirty="0"/>
          </a:p>
        </p:txBody>
      </p:sp>
      <p:pic>
        <p:nvPicPr>
          <p:cNvPr id="4" name="Picture 2"/>
          <p:cNvPicPr>
            <a:picLocks noChangeAspect="1" noChangeArrowheads="1"/>
          </p:cNvPicPr>
          <p:nvPr/>
        </p:nvPicPr>
        <p:blipFill>
          <a:blip r:embed="rId4" cstate="print"/>
          <a:srcRect/>
          <a:stretch>
            <a:fillRect/>
          </a:stretch>
        </p:blipFill>
        <p:spPr bwMode="auto">
          <a:xfrm>
            <a:off x="6156176" y="2996952"/>
            <a:ext cx="2376264" cy="3168351"/>
          </a:xfrm>
          <a:prstGeom prst="rect">
            <a:avLst/>
          </a:prstGeom>
          <a:noFill/>
          <a:ln w="9525">
            <a:noFill/>
            <a:miter lim="800000"/>
            <a:headEnd/>
            <a:tailEnd/>
          </a:ln>
        </p:spPr>
      </p:pic>
      <p:sp>
        <p:nvSpPr>
          <p:cNvPr id="5" name="Rectangle 4"/>
          <p:cNvSpPr/>
          <p:nvPr/>
        </p:nvSpPr>
        <p:spPr>
          <a:xfrm>
            <a:off x="467544" y="1484784"/>
            <a:ext cx="4824536" cy="1754326"/>
          </a:xfrm>
          <a:prstGeom prst="rect">
            <a:avLst/>
          </a:prstGeom>
          <a:ln w="57150">
            <a:solidFill>
              <a:srgbClr val="7030A0"/>
            </a:solidFill>
          </a:ln>
        </p:spPr>
        <p:txBody>
          <a:bodyPr wrap="square">
            <a:spAutoFit/>
          </a:bodyPr>
          <a:lstStyle/>
          <a:p>
            <a:r>
              <a:rPr lang="en-GB" dirty="0" smtClean="0"/>
              <a:t>Below are 10 more </a:t>
            </a:r>
            <a:r>
              <a:rPr lang="en-GB" b="1" dirty="0" smtClean="0">
                <a:solidFill>
                  <a:srgbClr val="7030A0"/>
                </a:solidFill>
              </a:rPr>
              <a:t>–IOUS </a:t>
            </a:r>
            <a:r>
              <a:rPr lang="en-GB" dirty="0" smtClean="0"/>
              <a:t>adjectives. Again, all you have to do is match up the word and its definition. Use a dictionary to help you but you can probably guess some of them from hearing people use them:</a:t>
            </a:r>
          </a:p>
          <a:p>
            <a:endParaRPr lang="en-GB" dirty="0"/>
          </a:p>
        </p:txBody>
      </p:sp>
      <p:sp>
        <p:nvSpPr>
          <p:cNvPr id="6" name="Rectangle 5"/>
          <p:cNvSpPr/>
          <p:nvPr/>
        </p:nvSpPr>
        <p:spPr>
          <a:xfrm>
            <a:off x="395536" y="3429000"/>
            <a:ext cx="1440160" cy="2862322"/>
          </a:xfrm>
          <a:prstGeom prst="rect">
            <a:avLst/>
          </a:prstGeom>
          <a:ln w="19050">
            <a:solidFill>
              <a:srgbClr val="7030A0"/>
            </a:solidFill>
          </a:ln>
        </p:spPr>
        <p:txBody>
          <a:bodyPr wrap="square">
            <a:spAutoFit/>
          </a:bodyPr>
          <a:lstStyle/>
          <a:p>
            <a:r>
              <a:rPr lang="en-GB" b="1" dirty="0" smtClean="0">
                <a:solidFill>
                  <a:srgbClr val="7030A0"/>
                </a:solidFill>
              </a:rPr>
              <a:t>copious</a:t>
            </a:r>
          </a:p>
          <a:p>
            <a:r>
              <a:rPr lang="en-GB" b="1" dirty="0" smtClean="0">
                <a:solidFill>
                  <a:srgbClr val="7030A0"/>
                </a:solidFill>
              </a:rPr>
              <a:t>dubious</a:t>
            </a:r>
          </a:p>
          <a:p>
            <a:r>
              <a:rPr lang="en-GB" b="1" dirty="0" smtClean="0">
                <a:solidFill>
                  <a:srgbClr val="7030A0"/>
                </a:solidFill>
              </a:rPr>
              <a:t>envious</a:t>
            </a:r>
          </a:p>
          <a:p>
            <a:r>
              <a:rPr lang="en-GB" b="1" dirty="0" smtClean="0">
                <a:solidFill>
                  <a:srgbClr val="7030A0"/>
                </a:solidFill>
              </a:rPr>
              <a:t>delirious</a:t>
            </a:r>
          </a:p>
          <a:p>
            <a:r>
              <a:rPr lang="en-GB" b="1" dirty="0" smtClean="0">
                <a:solidFill>
                  <a:srgbClr val="7030A0"/>
                </a:solidFill>
              </a:rPr>
              <a:t>devious</a:t>
            </a:r>
          </a:p>
          <a:p>
            <a:r>
              <a:rPr lang="en-GB" b="1" dirty="0" smtClean="0">
                <a:solidFill>
                  <a:srgbClr val="7030A0"/>
                </a:solidFill>
              </a:rPr>
              <a:t>harmonious</a:t>
            </a:r>
          </a:p>
          <a:p>
            <a:r>
              <a:rPr lang="en-GB" b="1" dirty="0" smtClean="0">
                <a:solidFill>
                  <a:srgbClr val="7030A0"/>
                </a:solidFill>
              </a:rPr>
              <a:t>hilarious</a:t>
            </a:r>
          </a:p>
          <a:p>
            <a:r>
              <a:rPr lang="en-GB" b="1" dirty="0" smtClean="0">
                <a:solidFill>
                  <a:srgbClr val="7030A0"/>
                </a:solidFill>
              </a:rPr>
              <a:t>industrious</a:t>
            </a:r>
          </a:p>
          <a:p>
            <a:r>
              <a:rPr lang="en-GB" b="1" dirty="0" smtClean="0">
                <a:solidFill>
                  <a:srgbClr val="7030A0"/>
                </a:solidFill>
              </a:rPr>
              <a:t>luxurious</a:t>
            </a:r>
          </a:p>
          <a:p>
            <a:r>
              <a:rPr lang="en-GB" b="1" dirty="0" smtClean="0">
                <a:solidFill>
                  <a:srgbClr val="7030A0"/>
                </a:solidFill>
              </a:rPr>
              <a:t>notorious</a:t>
            </a:r>
            <a:endParaRPr lang="en-GB" b="1" dirty="0">
              <a:solidFill>
                <a:srgbClr val="7030A0"/>
              </a:solidFill>
            </a:endParaRPr>
          </a:p>
        </p:txBody>
      </p:sp>
      <p:sp>
        <p:nvSpPr>
          <p:cNvPr id="7" name="TextBox 6"/>
          <p:cNvSpPr txBox="1"/>
          <p:nvPr/>
        </p:nvSpPr>
        <p:spPr>
          <a:xfrm>
            <a:off x="1979712" y="3429000"/>
            <a:ext cx="3888432" cy="2880320"/>
          </a:xfrm>
          <a:prstGeom prst="rect">
            <a:avLst/>
          </a:prstGeom>
          <a:noFill/>
          <a:ln w="19050">
            <a:solidFill>
              <a:schemeClr val="tx1"/>
            </a:solidFill>
          </a:ln>
        </p:spPr>
        <p:txBody>
          <a:bodyPr wrap="square" rtlCol="0">
            <a:spAutoFit/>
          </a:bodyPr>
          <a:lstStyle/>
          <a:p>
            <a:pPr>
              <a:buFontTx/>
              <a:buChar char="-"/>
            </a:pPr>
            <a:r>
              <a:rPr lang="en-GB" dirty="0" smtClean="0"/>
              <a:t> </a:t>
            </a:r>
            <a:r>
              <a:rPr lang="en-GB" b="1" dirty="0" smtClean="0"/>
              <a:t>unreliable, dodgy</a:t>
            </a:r>
          </a:p>
          <a:p>
            <a:pPr>
              <a:buFontTx/>
              <a:buChar char="-"/>
            </a:pPr>
            <a:r>
              <a:rPr lang="en-GB" b="1" dirty="0" smtClean="0"/>
              <a:t> rich and expensive</a:t>
            </a:r>
          </a:p>
          <a:p>
            <a:pPr>
              <a:buFontTx/>
              <a:buChar char="-"/>
            </a:pPr>
            <a:r>
              <a:rPr lang="en-GB" b="1" dirty="0" smtClean="0"/>
              <a:t> insincere, underhand</a:t>
            </a:r>
          </a:p>
          <a:p>
            <a:pPr>
              <a:buFontTx/>
              <a:buChar char="-"/>
            </a:pPr>
            <a:r>
              <a:rPr lang="en-GB" b="1" dirty="0" smtClean="0"/>
              <a:t> well known for a bad reason</a:t>
            </a:r>
          </a:p>
          <a:p>
            <a:pPr>
              <a:buFontTx/>
              <a:buChar char="-"/>
            </a:pPr>
            <a:r>
              <a:rPr lang="en-GB" b="1" dirty="0" smtClean="0"/>
              <a:t> large amounts</a:t>
            </a:r>
          </a:p>
          <a:p>
            <a:pPr>
              <a:buFontTx/>
              <a:buChar char="-"/>
            </a:pPr>
            <a:r>
              <a:rPr lang="en-GB" b="1" dirty="0" smtClean="0"/>
              <a:t> wildly excited</a:t>
            </a:r>
          </a:p>
          <a:p>
            <a:pPr>
              <a:buFontTx/>
              <a:buChar char="-"/>
            </a:pPr>
            <a:r>
              <a:rPr lang="en-GB" b="1" dirty="0" smtClean="0"/>
              <a:t> jealous</a:t>
            </a:r>
          </a:p>
          <a:p>
            <a:pPr>
              <a:buFontTx/>
              <a:buChar char="-"/>
            </a:pPr>
            <a:r>
              <a:rPr lang="en-GB" b="1" dirty="0" smtClean="0"/>
              <a:t> very funny</a:t>
            </a:r>
          </a:p>
          <a:p>
            <a:pPr>
              <a:buFontTx/>
              <a:buChar char="-"/>
            </a:pPr>
            <a:r>
              <a:rPr lang="en-GB" b="1" dirty="0" smtClean="0"/>
              <a:t> sweet sounding</a:t>
            </a:r>
          </a:p>
          <a:p>
            <a:pPr>
              <a:buFontTx/>
              <a:buChar char="-"/>
            </a:pPr>
            <a:r>
              <a:rPr lang="en-GB" b="1" dirty="0" smtClean="0"/>
              <a:t> hard working</a:t>
            </a:r>
            <a:endParaRPr lang="en-GB" b="1" dirty="0"/>
          </a:p>
        </p:txBody>
      </p:sp>
      <p:sp>
        <p:nvSpPr>
          <p:cNvPr id="9" name="TextBox 8"/>
          <p:cNvSpPr txBox="1"/>
          <p:nvPr/>
        </p:nvSpPr>
        <p:spPr>
          <a:xfrm>
            <a:off x="395536" y="6381328"/>
            <a:ext cx="7056784" cy="369332"/>
          </a:xfrm>
          <a:prstGeom prst="rect">
            <a:avLst/>
          </a:prstGeom>
          <a:noFill/>
          <a:ln w="57150">
            <a:solidFill>
              <a:srgbClr val="C00000"/>
            </a:solidFill>
          </a:ln>
        </p:spPr>
        <p:txBody>
          <a:bodyPr wrap="square" rtlCol="0">
            <a:spAutoFit/>
          </a:bodyPr>
          <a:lstStyle/>
          <a:p>
            <a:r>
              <a:rPr lang="en-GB" b="1" dirty="0" smtClean="0">
                <a:solidFill>
                  <a:srgbClr val="C00000"/>
                </a:solidFill>
              </a:rPr>
              <a:t>Extension Work: Now put these 10 words into 10 sentences of your own.</a:t>
            </a:r>
            <a:endParaRPr lang="en-GB" b="1" dirty="0">
              <a:solidFill>
                <a:srgbClr val="C00000"/>
              </a:solidFill>
            </a:endParaRPr>
          </a:p>
        </p:txBody>
      </p:sp>
      <p:sp>
        <p:nvSpPr>
          <p:cNvPr id="10" name="Rectangular Callout 9"/>
          <p:cNvSpPr/>
          <p:nvPr/>
        </p:nvSpPr>
        <p:spPr>
          <a:xfrm>
            <a:off x="2123728" y="1340768"/>
            <a:ext cx="3168352" cy="3528392"/>
          </a:xfrm>
          <a:prstGeom prst="wedgeRectCallout">
            <a:avLst>
              <a:gd name="adj1" fmla="val -56565"/>
              <a:gd name="adj2" fmla="val 754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dirty="0" smtClean="0"/>
              <a:t>copious</a:t>
            </a:r>
            <a:r>
              <a:rPr lang="en-GB" dirty="0" smtClean="0"/>
              <a:t> – </a:t>
            </a:r>
            <a:r>
              <a:rPr lang="en-GB" b="1" dirty="0" smtClean="0">
                <a:solidFill>
                  <a:schemeClr val="accent2">
                    <a:lumMod val="40000"/>
                    <a:lumOff val="60000"/>
                  </a:schemeClr>
                </a:solidFill>
              </a:rPr>
              <a:t>large amounts</a:t>
            </a:r>
          </a:p>
          <a:p>
            <a:pPr algn="ctr"/>
            <a:r>
              <a:rPr lang="en-GB" b="1" dirty="0" smtClean="0"/>
              <a:t>dubious</a:t>
            </a:r>
            <a:r>
              <a:rPr lang="en-GB" dirty="0" smtClean="0"/>
              <a:t> – </a:t>
            </a:r>
            <a:r>
              <a:rPr lang="en-GB" b="1" dirty="0" smtClean="0">
                <a:solidFill>
                  <a:schemeClr val="accent2">
                    <a:lumMod val="40000"/>
                    <a:lumOff val="60000"/>
                  </a:schemeClr>
                </a:solidFill>
              </a:rPr>
              <a:t>unreliable</a:t>
            </a:r>
          </a:p>
          <a:p>
            <a:pPr algn="ctr"/>
            <a:r>
              <a:rPr lang="en-GB" b="1" dirty="0" smtClean="0"/>
              <a:t>envious</a:t>
            </a:r>
            <a:r>
              <a:rPr lang="en-GB" dirty="0" smtClean="0"/>
              <a:t> – </a:t>
            </a:r>
            <a:r>
              <a:rPr lang="en-GB" b="1" dirty="0" smtClean="0">
                <a:solidFill>
                  <a:schemeClr val="accent2">
                    <a:lumMod val="40000"/>
                    <a:lumOff val="60000"/>
                  </a:schemeClr>
                </a:solidFill>
              </a:rPr>
              <a:t>jealous</a:t>
            </a:r>
          </a:p>
          <a:p>
            <a:pPr algn="ctr"/>
            <a:r>
              <a:rPr lang="en-GB" b="1" dirty="0" smtClean="0"/>
              <a:t>delirious</a:t>
            </a:r>
            <a:r>
              <a:rPr lang="en-GB" dirty="0" smtClean="0"/>
              <a:t> – </a:t>
            </a:r>
            <a:r>
              <a:rPr lang="en-GB" b="1" dirty="0" smtClean="0">
                <a:solidFill>
                  <a:schemeClr val="accent2">
                    <a:lumMod val="40000"/>
                    <a:lumOff val="60000"/>
                  </a:schemeClr>
                </a:solidFill>
              </a:rPr>
              <a:t>wildly excited</a:t>
            </a:r>
          </a:p>
          <a:p>
            <a:pPr algn="ctr"/>
            <a:r>
              <a:rPr lang="en-GB" b="1" dirty="0" smtClean="0"/>
              <a:t>devious </a:t>
            </a:r>
            <a:r>
              <a:rPr lang="en-GB" dirty="0" smtClean="0"/>
              <a:t>– </a:t>
            </a:r>
            <a:r>
              <a:rPr lang="en-GB" b="1" dirty="0" smtClean="0">
                <a:solidFill>
                  <a:schemeClr val="accent2">
                    <a:lumMod val="40000"/>
                    <a:lumOff val="60000"/>
                  </a:schemeClr>
                </a:solidFill>
              </a:rPr>
              <a:t>insincere, underhand</a:t>
            </a:r>
          </a:p>
          <a:p>
            <a:pPr algn="ctr"/>
            <a:r>
              <a:rPr lang="en-GB" b="1" dirty="0" smtClean="0"/>
              <a:t>harmonious </a:t>
            </a:r>
            <a:r>
              <a:rPr lang="en-GB" dirty="0" smtClean="0"/>
              <a:t>– </a:t>
            </a:r>
            <a:r>
              <a:rPr lang="en-GB" b="1" dirty="0" smtClean="0">
                <a:solidFill>
                  <a:schemeClr val="accent2">
                    <a:lumMod val="40000"/>
                    <a:lumOff val="60000"/>
                  </a:schemeClr>
                </a:solidFill>
              </a:rPr>
              <a:t>sweet-sounding</a:t>
            </a:r>
          </a:p>
          <a:p>
            <a:pPr algn="ctr"/>
            <a:r>
              <a:rPr lang="en-GB" b="1" dirty="0" smtClean="0"/>
              <a:t>hilarious</a:t>
            </a:r>
            <a:r>
              <a:rPr lang="en-GB" dirty="0" smtClean="0"/>
              <a:t> – </a:t>
            </a:r>
            <a:r>
              <a:rPr lang="en-GB" b="1" dirty="0" smtClean="0">
                <a:solidFill>
                  <a:schemeClr val="accent2">
                    <a:lumMod val="40000"/>
                    <a:lumOff val="60000"/>
                  </a:schemeClr>
                </a:solidFill>
              </a:rPr>
              <a:t>very funny</a:t>
            </a:r>
          </a:p>
          <a:p>
            <a:pPr algn="ctr"/>
            <a:r>
              <a:rPr lang="en-GB" b="1" dirty="0" smtClean="0"/>
              <a:t>industrious</a:t>
            </a:r>
            <a:r>
              <a:rPr lang="en-GB" dirty="0" smtClean="0"/>
              <a:t> – </a:t>
            </a:r>
            <a:r>
              <a:rPr lang="en-GB" b="1" dirty="0" smtClean="0">
                <a:solidFill>
                  <a:schemeClr val="accent2">
                    <a:lumMod val="40000"/>
                    <a:lumOff val="60000"/>
                  </a:schemeClr>
                </a:solidFill>
              </a:rPr>
              <a:t>hard-working</a:t>
            </a:r>
          </a:p>
          <a:p>
            <a:pPr algn="ctr"/>
            <a:r>
              <a:rPr lang="en-GB" b="1" dirty="0" smtClean="0"/>
              <a:t>luxurious</a:t>
            </a:r>
            <a:r>
              <a:rPr lang="en-GB" dirty="0" smtClean="0"/>
              <a:t> – </a:t>
            </a:r>
            <a:r>
              <a:rPr lang="en-GB" b="1" dirty="0" smtClean="0">
                <a:solidFill>
                  <a:schemeClr val="accent2">
                    <a:lumMod val="40000"/>
                    <a:lumOff val="60000"/>
                  </a:schemeClr>
                </a:solidFill>
              </a:rPr>
              <a:t>rich, expensive</a:t>
            </a:r>
          </a:p>
          <a:p>
            <a:pPr algn="ctr"/>
            <a:r>
              <a:rPr lang="en-GB" b="1" dirty="0" smtClean="0"/>
              <a:t>notorious</a:t>
            </a:r>
            <a:r>
              <a:rPr lang="en-GB" dirty="0" smtClean="0"/>
              <a:t> – </a:t>
            </a:r>
            <a:r>
              <a:rPr lang="en-GB" b="1" dirty="0" smtClean="0">
                <a:solidFill>
                  <a:schemeClr val="accent2">
                    <a:lumMod val="40000"/>
                    <a:lumOff val="60000"/>
                  </a:schemeClr>
                </a:solidFill>
              </a:rPr>
              <a:t>well known for bad reason</a:t>
            </a:r>
          </a:p>
          <a:p>
            <a:pPr algn="ct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
                                          </p:val>
                                        </p:tav>
                                        <p:tav tm="100000">
                                          <p:val>
                                            <p:strVal val="#ppt_x"/>
                                          </p:val>
                                        </p:tav>
                                      </p:tavLst>
                                    </p:anim>
                                    <p:anim calcmode="lin" valueType="num">
                                      <p:cBhvr additive="base">
                                        <p:cTn id="4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ppt_x"/>
                                          </p:val>
                                        </p:tav>
                                        <p:tav tm="100000">
                                          <p:val>
                                            <p:strVal val="#ppt_x"/>
                                          </p:val>
                                        </p:tav>
                                      </p:tavLst>
                                    </p:anim>
                                    <p:anim calcmode="lin" valueType="num">
                                      <p:cBhvr additive="base">
                                        <p:cTn id="5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ppt_w</p:attrName>
                                        </p:attrNameLst>
                                      </p:cBhvr>
                                      <p:tavLst>
                                        <p:tav tm="0">
                                          <p:val>
                                            <p:fltVal val="0"/>
                                          </p:val>
                                        </p:tav>
                                        <p:tav tm="100000">
                                          <p:val>
                                            <p:strVal val="#ppt_w"/>
                                          </p:val>
                                        </p:tav>
                                      </p:tavLst>
                                    </p:anim>
                                    <p:anim calcmode="lin" valueType="num">
                                      <p:cBhvr>
                                        <p:cTn id="61"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00FF"/>
                </a:solidFill>
              </a:rPr>
              <a:t>(58) Punctuation – 8</a:t>
            </a:r>
            <a:r>
              <a:rPr lang="en-GB" dirty="0" smtClean="0"/>
              <a:t>:</a:t>
            </a:r>
            <a:br>
              <a:rPr lang="en-GB" dirty="0" smtClean="0"/>
            </a:br>
            <a:r>
              <a:rPr lang="en-GB" b="1" dirty="0" smtClean="0">
                <a:solidFill>
                  <a:schemeClr val="bg2">
                    <a:lumMod val="50000"/>
                  </a:schemeClr>
                </a:solidFill>
              </a:rPr>
              <a:t>Using Commas in Direct Speech I </a:t>
            </a:r>
            <a:endParaRPr lang="en-GB" b="1" dirty="0">
              <a:solidFill>
                <a:schemeClr val="bg2">
                  <a:lumMod val="50000"/>
                </a:schemeClr>
              </a:solidFill>
            </a:endParaRPr>
          </a:p>
        </p:txBody>
      </p:sp>
      <p:sp>
        <p:nvSpPr>
          <p:cNvPr id="3" name="TextBox 2"/>
          <p:cNvSpPr txBox="1"/>
          <p:nvPr/>
        </p:nvSpPr>
        <p:spPr>
          <a:xfrm>
            <a:off x="5508104" y="1556792"/>
            <a:ext cx="3312368"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practise using commas before and after the SAID-word</a:t>
            </a:r>
            <a:endParaRPr lang="en-GB" dirty="0"/>
          </a:p>
        </p:txBody>
      </p:sp>
      <p:sp>
        <p:nvSpPr>
          <p:cNvPr id="4" name="TextBox 3"/>
          <p:cNvSpPr txBox="1"/>
          <p:nvPr/>
        </p:nvSpPr>
        <p:spPr>
          <a:xfrm>
            <a:off x="251520" y="1556792"/>
            <a:ext cx="5112568" cy="2585323"/>
          </a:xfrm>
          <a:prstGeom prst="rect">
            <a:avLst/>
          </a:prstGeom>
          <a:noFill/>
          <a:ln w="57150">
            <a:solidFill>
              <a:srgbClr val="00B050"/>
            </a:solidFill>
          </a:ln>
        </p:spPr>
        <p:txBody>
          <a:bodyPr wrap="square" rtlCol="0">
            <a:spAutoFit/>
          </a:bodyPr>
          <a:lstStyle/>
          <a:p>
            <a:r>
              <a:rPr lang="en-GB" dirty="0" smtClean="0"/>
              <a:t>You probably know that speech marks are placed round the actual words spoken. However, commas are also used here, in two ways:</a:t>
            </a:r>
          </a:p>
          <a:p>
            <a:r>
              <a:rPr lang="en-GB" dirty="0" smtClean="0"/>
              <a:t>     </a:t>
            </a:r>
            <a:r>
              <a:rPr lang="en-GB" b="1" dirty="0" smtClean="0">
                <a:solidFill>
                  <a:srgbClr val="00B050"/>
                </a:solidFill>
              </a:rPr>
              <a:t>The girl said</a:t>
            </a:r>
            <a:r>
              <a:rPr lang="en-GB" b="1" u="sng" dirty="0" smtClean="0">
                <a:solidFill>
                  <a:srgbClr val="00B050"/>
                </a:solidFill>
              </a:rPr>
              <a:t>, </a:t>
            </a:r>
            <a:r>
              <a:rPr lang="en-GB" b="1" dirty="0" smtClean="0">
                <a:solidFill>
                  <a:srgbClr val="00B050"/>
                </a:solidFill>
              </a:rPr>
              <a:t>‘I’ve forgotten my homework.’</a:t>
            </a:r>
          </a:p>
          <a:p>
            <a:r>
              <a:rPr lang="en-GB" b="1" dirty="0" smtClean="0">
                <a:solidFill>
                  <a:srgbClr val="00B050"/>
                </a:solidFill>
              </a:rPr>
              <a:t>     ‘I’ve forgotten my homework</a:t>
            </a:r>
            <a:r>
              <a:rPr lang="en-GB" b="1" u="sng" dirty="0" smtClean="0">
                <a:solidFill>
                  <a:srgbClr val="00B050"/>
                </a:solidFill>
              </a:rPr>
              <a:t>,’</a:t>
            </a:r>
            <a:r>
              <a:rPr lang="en-GB" b="1" dirty="0" smtClean="0">
                <a:solidFill>
                  <a:srgbClr val="00B050"/>
                </a:solidFill>
              </a:rPr>
              <a:t> said the girl.</a:t>
            </a:r>
          </a:p>
          <a:p>
            <a:r>
              <a:rPr lang="en-GB" dirty="0" smtClean="0"/>
              <a:t>If you put the </a:t>
            </a:r>
            <a:r>
              <a:rPr lang="en-GB" b="1" dirty="0" smtClean="0">
                <a:solidFill>
                  <a:srgbClr val="00B050"/>
                </a:solidFill>
              </a:rPr>
              <a:t>SAID-words</a:t>
            </a:r>
            <a:r>
              <a:rPr lang="en-GB" dirty="0" smtClean="0"/>
              <a:t> first, you introduce the spoken words with a comma. If you begin with the speech, the comma comes inside the speech marks before the SAID-words are written.</a:t>
            </a:r>
            <a:endParaRPr lang="en-GB" dirty="0"/>
          </a:p>
        </p:txBody>
      </p:sp>
      <p:pic>
        <p:nvPicPr>
          <p:cNvPr id="5" name="Picture 2"/>
          <p:cNvPicPr>
            <a:picLocks noChangeAspect="1" noChangeArrowheads="1"/>
          </p:cNvPicPr>
          <p:nvPr/>
        </p:nvPicPr>
        <p:blipFill>
          <a:blip r:embed="rId3" cstate="print"/>
          <a:srcRect/>
          <a:stretch>
            <a:fillRect/>
          </a:stretch>
        </p:blipFill>
        <p:spPr bwMode="auto">
          <a:xfrm>
            <a:off x="7092280" y="2708920"/>
            <a:ext cx="1512168" cy="3096344"/>
          </a:xfrm>
          <a:prstGeom prst="rect">
            <a:avLst/>
          </a:prstGeom>
          <a:noFill/>
          <a:ln w="9525">
            <a:noFill/>
            <a:miter lim="800000"/>
            <a:headEnd/>
            <a:tailEnd/>
          </a:ln>
        </p:spPr>
      </p:pic>
      <p:sp>
        <p:nvSpPr>
          <p:cNvPr id="6" name="TextBox 5"/>
          <p:cNvSpPr txBox="1"/>
          <p:nvPr/>
        </p:nvSpPr>
        <p:spPr>
          <a:xfrm>
            <a:off x="179512" y="4365104"/>
            <a:ext cx="6624736" cy="2031325"/>
          </a:xfrm>
          <a:prstGeom prst="rect">
            <a:avLst/>
          </a:prstGeom>
          <a:noFill/>
          <a:ln w="57150">
            <a:solidFill>
              <a:srgbClr val="7030A0"/>
            </a:solidFill>
          </a:ln>
        </p:spPr>
        <p:txBody>
          <a:bodyPr wrap="square" rtlCol="0">
            <a:spAutoFit/>
          </a:bodyPr>
          <a:lstStyle/>
          <a:p>
            <a:r>
              <a:rPr lang="en-GB" i="1" dirty="0" smtClean="0"/>
              <a:t>Write out the following sentences, putting the commas in:</a:t>
            </a:r>
          </a:p>
          <a:p>
            <a:pPr marL="342900" indent="-342900">
              <a:buAutoNum type="arabicParenBoth"/>
            </a:pPr>
            <a:r>
              <a:rPr lang="en-GB" b="1" dirty="0" smtClean="0">
                <a:solidFill>
                  <a:srgbClr val="7030A0"/>
                </a:solidFill>
              </a:rPr>
              <a:t>The foreman shouted ‘Watch out for that cable!’</a:t>
            </a:r>
          </a:p>
          <a:p>
            <a:pPr marL="342900" indent="-342900">
              <a:buAutoNum type="arabicParenBoth"/>
            </a:pPr>
            <a:r>
              <a:rPr lang="en-GB" b="1" dirty="0" smtClean="0">
                <a:solidFill>
                  <a:srgbClr val="7030A0"/>
                </a:solidFill>
              </a:rPr>
              <a:t>‘Mind the gap’ repeated the announcer on the Tube platform.</a:t>
            </a:r>
          </a:p>
          <a:p>
            <a:pPr marL="342900" indent="-342900">
              <a:buAutoNum type="arabicParenBoth"/>
            </a:pPr>
            <a:r>
              <a:rPr lang="en-GB" b="1" dirty="0" smtClean="0">
                <a:solidFill>
                  <a:srgbClr val="7030A0"/>
                </a:solidFill>
              </a:rPr>
              <a:t>The boy stuttered ‘I...I...I... Think I’ve seen a ghost.’</a:t>
            </a:r>
          </a:p>
          <a:p>
            <a:pPr marL="342900" indent="-342900">
              <a:buAutoNum type="arabicParenBoth"/>
            </a:pPr>
            <a:r>
              <a:rPr lang="en-GB" b="1" dirty="0" smtClean="0">
                <a:solidFill>
                  <a:srgbClr val="7030A0"/>
                </a:solidFill>
              </a:rPr>
              <a:t>‘The policeman called’ warned the teenager’s father.</a:t>
            </a:r>
          </a:p>
          <a:p>
            <a:pPr marL="342900" indent="-342900">
              <a:buAutoNum type="arabicParenBoth"/>
            </a:pPr>
            <a:r>
              <a:rPr lang="en-GB" b="1" dirty="0" smtClean="0">
                <a:solidFill>
                  <a:srgbClr val="7030A0"/>
                </a:solidFill>
              </a:rPr>
              <a:t>‘We want our money back’ complained the customer.</a:t>
            </a:r>
          </a:p>
          <a:p>
            <a:pPr marL="342900" indent="-342900">
              <a:buAutoNum type="arabicParenBoth"/>
            </a:pPr>
            <a:r>
              <a:rPr lang="en-GB" b="1" dirty="0" smtClean="0">
                <a:solidFill>
                  <a:srgbClr val="7030A0"/>
                </a:solidFill>
              </a:rPr>
              <a:t>The shop keeper remarked ‘These are half-price.’</a:t>
            </a:r>
          </a:p>
        </p:txBody>
      </p:sp>
      <p:sp>
        <p:nvSpPr>
          <p:cNvPr id="7" name="Rectangular Callout 6"/>
          <p:cNvSpPr/>
          <p:nvPr/>
        </p:nvSpPr>
        <p:spPr>
          <a:xfrm>
            <a:off x="1547664" y="1124744"/>
            <a:ext cx="5256584" cy="2952328"/>
          </a:xfrm>
          <a:prstGeom prst="wedgeRectCallout">
            <a:avLst>
              <a:gd name="adj1" fmla="val -45489"/>
              <a:gd name="adj2" fmla="val 1050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solidFill>
                  <a:schemeClr val="bg1"/>
                </a:solidFill>
              </a:rPr>
              <a:t>The foreman shouted, ‘Watch out for that cable!’</a:t>
            </a:r>
          </a:p>
          <a:p>
            <a:pPr marL="342900" indent="-342900">
              <a:buAutoNum type="arabicParenBoth"/>
            </a:pPr>
            <a:r>
              <a:rPr lang="en-GB" b="1" dirty="0" smtClean="0">
                <a:solidFill>
                  <a:schemeClr val="bg1"/>
                </a:solidFill>
              </a:rPr>
              <a:t>‘Mind the gap,’ repeated the announcer on the Tube platform.</a:t>
            </a:r>
          </a:p>
          <a:p>
            <a:pPr marL="342900" indent="-342900">
              <a:buAutoNum type="arabicParenBoth"/>
            </a:pPr>
            <a:r>
              <a:rPr lang="en-GB" b="1" dirty="0" smtClean="0">
                <a:solidFill>
                  <a:schemeClr val="bg1"/>
                </a:solidFill>
              </a:rPr>
              <a:t>The boy stuttered, ‘I...I...I... Think I’ve seen a ghost.’</a:t>
            </a:r>
          </a:p>
          <a:p>
            <a:pPr marL="342900" indent="-342900">
              <a:buAutoNum type="arabicParenBoth"/>
            </a:pPr>
            <a:r>
              <a:rPr lang="en-GB" b="1" dirty="0" smtClean="0">
                <a:solidFill>
                  <a:schemeClr val="bg1"/>
                </a:solidFill>
              </a:rPr>
              <a:t>‘The policeman called,’ warned the teenager’s father.</a:t>
            </a:r>
          </a:p>
          <a:p>
            <a:pPr marL="342900" indent="-342900">
              <a:buAutoNum type="arabicParenBoth"/>
            </a:pPr>
            <a:r>
              <a:rPr lang="en-GB" b="1" dirty="0" smtClean="0">
                <a:solidFill>
                  <a:schemeClr val="bg1"/>
                </a:solidFill>
              </a:rPr>
              <a:t>‘We want our money back,’ complained the customer.</a:t>
            </a:r>
          </a:p>
          <a:p>
            <a:pPr marL="342900" indent="-342900">
              <a:buAutoNum type="arabicParenBoth"/>
            </a:pPr>
            <a:r>
              <a:rPr lang="en-GB" b="1" dirty="0" smtClean="0">
                <a:solidFill>
                  <a:schemeClr val="bg1"/>
                </a:solidFill>
              </a:rPr>
              <a:t>The shop keeper remarked, ‘These are half-price.’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8029</TotalTime>
  <Words>1241</Words>
  <Application>Microsoft Office PowerPoint</Application>
  <PresentationFormat>On-screen Show (4:3)</PresentationFormat>
  <Paragraphs>159</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English Lesson Starters</vt:lpstr>
      <vt:lpstr>(1) Avoiding the Convenience Word: SAID</vt:lpstr>
      <vt:lpstr>(8) Avoiding the Convenience Word: WENT</vt:lpstr>
      <vt:lpstr>(20) Suffixes – 4: -EOUS, -IOUS, -UOUS</vt:lpstr>
      <vt:lpstr>(27) Extending Vocabulary - 5</vt:lpstr>
      <vt:lpstr>(58) Punctuation – 8: Using Commas in Direct Speech I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Vocabulary Starter</dc:title>
  <dc:creator>Colin</dc:creator>
  <cp:lastModifiedBy>Colin</cp:lastModifiedBy>
  <cp:revision>844</cp:revision>
  <dcterms:created xsi:type="dcterms:W3CDTF">2016-08-20T09:52:51Z</dcterms:created>
  <dcterms:modified xsi:type="dcterms:W3CDTF">2021-07-22T15:45:50Z</dcterms:modified>
</cp:coreProperties>
</file>