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301" r:id="rId5"/>
    <p:sldId id="309" r:id="rId6"/>
    <p:sldId id="314" r:id="rId7"/>
    <p:sldId id="355" r:id="rId8"/>
    <p:sldId id="33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1" d="100"/>
          <a:sy n="71" d="100"/>
        </p:scale>
        <p:origin x="-150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F7D5D9-51A2-4567-8720-711051393252}"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BBF25-5C15-42CB-8CF1-9A26FE1F58A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7D5D9-51A2-4567-8720-711051393252}"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BBF25-5C15-42CB-8CF1-9A26FE1F58A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7D5D9-51A2-4567-8720-711051393252}"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BBF25-5C15-42CB-8CF1-9A26FE1F58A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7D5D9-51A2-4567-8720-711051393252}"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BBF25-5C15-42CB-8CF1-9A26FE1F58A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7D5D9-51A2-4567-8720-711051393252}"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BBF25-5C15-42CB-8CF1-9A26FE1F58A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F7D5D9-51A2-4567-8720-711051393252}" type="datetimeFigureOut">
              <a:rPr lang="en-US" smtClean="0"/>
              <a:pPr/>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8BBF25-5C15-42CB-8CF1-9A26FE1F58A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F7D5D9-51A2-4567-8720-711051393252}" type="datetimeFigureOut">
              <a:rPr lang="en-US" smtClean="0"/>
              <a:pPr/>
              <a:t>7/22/2021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8BBF25-5C15-42CB-8CF1-9A26FE1F58A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F7D5D9-51A2-4567-8720-711051393252}" type="datetimeFigureOut">
              <a:rPr lang="en-US" smtClean="0"/>
              <a:pPr/>
              <a:t>7/22/2021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8BBF25-5C15-42CB-8CF1-9A26FE1F58A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7D5D9-51A2-4567-8720-711051393252}" type="datetimeFigureOut">
              <a:rPr lang="en-US" smtClean="0"/>
              <a:pPr/>
              <a:t>7/22/2021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8BBF25-5C15-42CB-8CF1-9A26FE1F58A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7D5D9-51A2-4567-8720-711051393252}" type="datetimeFigureOut">
              <a:rPr lang="en-US" smtClean="0"/>
              <a:pPr/>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8BBF25-5C15-42CB-8CF1-9A26FE1F58A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7D5D9-51A2-4567-8720-711051393252}" type="datetimeFigureOut">
              <a:rPr lang="en-US" smtClean="0"/>
              <a:pPr/>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8BBF25-5C15-42CB-8CF1-9A26FE1F58A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2000"/>
            <a:lum/>
          </a:blip>
          <a:srcRect/>
          <a:stretch>
            <a:fillRect t="-21000" b="-2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F7D5D9-51A2-4567-8720-711051393252}" type="datetimeFigureOut">
              <a:rPr lang="en-US" smtClean="0"/>
              <a:pPr/>
              <a:t>7/22/2021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BBF25-5C15-42CB-8CF1-9A26FE1F58A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
            </a:r>
            <a:r>
              <a:rPr lang="en-US" b="1" i="1" dirty="0" smtClean="0"/>
              <a:t>An Inspector Calls’ – </a:t>
            </a:r>
            <a:br>
              <a:rPr lang="en-US" b="1" i="1" dirty="0" smtClean="0"/>
            </a:br>
            <a:r>
              <a:rPr lang="en-US" b="1" i="1" dirty="0" smtClean="0"/>
              <a:t>J.B. Priestley</a:t>
            </a:r>
            <a:endParaRPr lang="en-US" b="1" i="1" dirty="0"/>
          </a:p>
        </p:txBody>
      </p:sp>
      <p:sp>
        <p:nvSpPr>
          <p:cNvPr id="3" name="Subtitle 2"/>
          <p:cNvSpPr>
            <a:spLocks noGrp="1"/>
          </p:cNvSpPr>
          <p:nvPr>
            <p:ph type="subTitle" idx="1"/>
          </p:nvPr>
        </p:nvSpPr>
        <p:spPr/>
        <p:txBody>
          <a:bodyPr/>
          <a:lstStyle/>
          <a:p>
            <a:r>
              <a:rPr lang="en-US" b="1" dirty="0" smtClean="0">
                <a:solidFill>
                  <a:srgbClr val="FF0000"/>
                </a:solidFill>
              </a:rPr>
              <a:t>Detailed Notes on the Text</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643998" cy="939784"/>
          </a:xfrm>
        </p:spPr>
        <p:txBody>
          <a:bodyPr>
            <a:normAutofit fontScale="90000"/>
          </a:bodyPr>
          <a:lstStyle/>
          <a:p>
            <a:r>
              <a:rPr lang="en-US" b="1" dirty="0" smtClean="0"/>
              <a:t>Notes on Act One</a:t>
            </a:r>
            <a:r>
              <a:rPr lang="en-US" dirty="0" smtClean="0"/>
              <a:t/>
            </a:r>
            <a:br>
              <a:rPr lang="en-US" dirty="0" smtClean="0"/>
            </a:br>
            <a:r>
              <a:rPr lang="en-US" sz="2200" b="1" dirty="0" smtClean="0">
                <a:solidFill>
                  <a:srgbClr val="7030A0"/>
                </a:solidFill>
              </a:rPr>
              <a:t>(</a:t>
            </a:r>
            <a:r>
              <a:rPr lang="en-US" sz="2400" b="1" dirty="0" smtClean="0">
                <a:solidFill>
                  <a:srgbClr val="7030A0"/>
                </a:solidFill>
              </a:rPr>
              <a:t>Page numbers are from the Heinemann Ed. Edition)</a:t>
            </a:r>
            <a:endParaRPr lang="en-US" b="1" dirty="0">
              <a:solidFill>
                <a:srgbClr val="7030A0"/>
              </a:solidFill>
            </a:endParaRPr>
          </a:p>
        </p:txBody>
      </p:sp>
      <p:sp>
        <p:nvSpPr>
          <p:cNvPr id="3" name="Content Placeholder 2"/>
          <p:cNvSpPr>
            <a:spLocks noGrp="1"/>
          </p:cNvSpPr>
          <p:nvPr>
            <p:ph idx="1"/>
          </p:nvPr>
        </p:nvSpPr>
        <p:spPr>
          <a:xfrm>
            <a:off x="214282" y="1214422"/>
            <a:ext cx="8715436" cy="5429288"/>
          </a:xfrm>
        </p:spPr>
        <p:txBody>
          <a:bodyPr>
            <a:normAutofit fontScale="77500" lnSpcReduction="20000"/>
          </a:bodyPr>
          <a:lstStyle/>
          <a:p>
            <a:endParaRPr lang="en-US" dirty="0"/>
          </a:p>
          <a:p>
            <a:pPr>
              <a:buNone/>
            </a:pPr>
            <a:r>
              <a:rPr lang="en-US" b="1" i="1" dirty="0">
                <a:solidFill>
                  <a:srgbClr val="FF0000"/>
                </a:solidFill>
              </a:rPr>
              <a:t>Priestley's central themes</a:t>
            </a:r>
          </a:p>
          <a:p>
            <a:pPr>
              <a:buNone/>
            </a:pPr>
            <a:r>
              <a:rPr lang="en-US" b="1" i="1" dirty="0" smtClean="0"/>
              <a:t>p1</a:t>
            </a:r>
            <a:r>
              <a:rPr lang="en-US" b="1" dirty="0" smtClean="0">
                <a:solidFill>
                  <a:schemeClr val="accent2">
                    <a:lumMod val="50000"/>
                  </a:schemeClr>
                </a:solidFill>
              </a:rPr>
              <a:t>The </a:t>
            </a:r>
            <a:r>
              <a:rPr lang="en-US" b="1" dirty="0">
                <a:solidFill>
                  <a:schemeClr val="accent2">
                    <a:lumMod val="50000"/>
                  </a:schemeClr>
                </a:solidFill>
              </a:rPr>
              <a:t>opening stage directions are a crucial part of our understanding of Birling's character. The play deals, as its central issue, with the question of our responsibility towards others in society, and the playwright Priestley quite clearly disapproves strongly of Birling's priorities : responsibility to himself and apparently his family, although as we grow to know him, we recognise that he is really only looking after number one. The play highlights the friction between these two very different personal outlooks of selfishness and social responsibility with the playwright coming down strongly on the side of the latter. The playwright presents his case by introducing the smug complacency of Birling's empire only to shatter it piece by piece, saving the most devastating blow until the final page of the play.</a:t>
            </a:r>
            <a:r>
              <a:rPr lang="en-US" b="1" dirty="0" smtClean="0">
                <a:solidFill>
                  <a:schemeClr val="accent2">
                    <a:lumMod val="50000"/>
                  </a:schemeClr>
                </a:solidFill>
              </a:rPr>
              <a:t> </a:t>
            </a:r>
            <a:endParaRPr lang="en-US" b="1" dirty="0">
              <a:solidFill>
                <a:schemeClr val="accent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643998" cy="939784"/>
          </a:xfrm>
        </p:spPr>
        <p:txBody>
          <a:bodyPr>
            <a:normAutofit fontScale="90000"/>
          </a:bodyPr>
          <a:lstStyle/>
          <a:p>
            <a:r>
              <a:rPr lang="en-US" dirty="0" smtClean="0"/>
              <a:t>Notes on Act One cont.</a:t>
            </a:r>
            <a:br>
              <a:rPr lang="en-US" dirty="0" smtClean="0"/>
            </a:br>
            <a:r>
              <a:rPr lang="en-US" sz="2200" b="1" dirty="0" smtClean="0">
                <a:solidFill>
                  <a:srgbClr val="7030A0"/>
                </a:solidFill>
              </a:rPr>
              <a:t>(</a:t>
            </a:r>
            <a:r>
              <a:rPr lang="en-US" sz="2400" b="1" dirty="0" smtClean="0">
                <a:solidFill>
                  <a:srgbClr val="7030A0"/>
                </a:solidFill>
              </a:rPr>
              <a:t>Page numbers are from the Heinemann Ed. Edition)</a:t>
            </a:r>
            <a:endParaRPr lang="en-US" b="1" dirty="0">
              <a:solidFill>
                <a:srgbClr val="7030A0"/>
              </a:solidFill>
            </a:endParaRPr>
          </a:p>
        </p:txBody>
      </p:sp>
      <p:sp>
        <p:nvSpPr>
          <p:cNvPr id="3" name="Content Placeholder 2"/>
          <p:cNvSpPr>
            <a:spLocks noGrp="1"/>
          </p:cNvSpPr>
          <p:nvPr>
            <p:ph idx="1"/>
          </p:nvPr>
        </p:nvSpPr>
        <p:spPr>
          <a:xfrm>
            <a:off x="214282" y="1214422"/>
            <a:ext cx="8715436" cy="5429288"/>
          </a:xfrm>
        </p:spPr>
        <p:txBody>
          <a:bodyPr>
            <a:normAutofit/>
          </a:bodyPr>
          <a:lstStyle/>
          <a:p>
            <a:pPr>
              <a:buNone/>
            </a:pPr>
            <a:r>
              <a:rPr lang="en-US" sz="2400" b="1" i="1" dirty="0">
                <a:solidFill>
                  <a:srgbClr val="FF0000"/>
                </a:solidFill>
              </a:rPr>
              <a:t>E acts suspiciously</a:t>
            </a:r>
            <a:r>
              <a:rPr lang="en-US" sz="2400" dirty="0"/>
              <a:t>	</a:t>
            </a:r>
            <a:endParaRPr lang="en-US" sz="2400" dirty="0" smtClean="0"/>
          </a:p>
          <a:p>
            <a:pPr>
              <a:buNone/>
            </a:pPr>
            <a:r>
              <a:rPr lang="en-US" sz="2400" b="1" i="1" dirty="0"/>
              <a:t>p</a:t>
            </a:r>
            <a:r>
              <a:rPr lang="en-US" sz="2400" b="1" i="1" dirty="0" smtClean="0"/>
              <a:t>9</a:t>
            </a:r>
            <a:r>
              <a:rPr lang="en-US" sz="2400" dirty="0" smtClean="0"/>
              <a:t> </a:t>
            </a:r>
            <a:r>
              <a:rPr lang="en-US" sz="2400" b="1" dirty="0" smtClean="0">
                <a:solidFill>
                  <a:schemeClr val="accent2">
                    <a:lumMod val="50000"/>
                  </a:schemeClr>
                </a:solidFill>
              </a:rPr>
              <a:t>E's </a:t>
            </a:r>
            <a:r>
              <a:rPr lang="en-US" sz="2400" b="1" dirty="0">
                <a:solidFill>
                  <a:schemeClr val="accent2">
                    <a:lumMod val="50000"/>
                  </a:schemeClr>
                </a:solidFill>
              </a:rPr>
              <a:t>strange behaviour makes the audience suspicious of his actions. </a:t>
            </a:r>
            <a:r>
              <a:rPr lang="en-US" sz="2400" b="1" dirty="0" smtClean="0">
                <a:solidFill>
                  <a:schemeClr val="accent2">
                    <a:lumMod val="50000"/>
                  </a:schemeClr>
                </a:solidFill>
              </a:rPr>
              <a:t>He already </a:t>
            </a:r>
            <a:r>
              <a:rPr lang="en-US" sz="2400" b="1" dirty="0">
                <a:solidFill>
                  <a:schemeClr val="accent2">
                    <a:lumMod val="50000"/>
                  </a:schemeClr>
                </a:solidFill>
              </a:rPr>
              <a:t>seems to have a drink problem, of which B </a:t>
            </a:r>
            <a:r>
              <a:rPr lang="en-US" sz="2400" b="1" dirty="0" smtClean="0">
                <a:solidFill>
                  <a:schemeClr val="accent2">
                    <a:lumMod val="50000"/>
                  </a:schemeClr>
                </a:solidFill>
              </a:rPr>
              <a:t>is </a:t>
            </a:r>
            <a:r>
              <a:rPr lang="en-US" sz="2400" b="1" dirty="0">
                <a:solidFill>
                  <a:schemeClr val="accent2">
                    <a:lumMod val="50000"/>
                  </a:schemeClr>
                </a:solidFill>
              </a:rPr>
              <a:t>totally unaware, or he would not have offered him another drink. B is far too concerned with his own life to be concerned with the lives of his children. He talks of responsibility to his family in his next speech ( pp9-10) but he does not practise what he preaches.</a:t>
            </a:r>
          </a:p>
          <a:p>
            <a:pPr>
              <a:buNone/>
            </a:pPr>
            <a:endParaRPr lang="en-US" sz="2400" b="1" dirty="0">
              <a:solidFill>
                <a:schemeClr val="accent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643998" cy="939784"/>
          </a:xfrm>
        </p:spPr>
        <p:txBody>
          <a:bodyPr>
            <a:normAutofit fontScale="90000"/>
          </a:bodyPr>
          <a:lstStyle/>
          <a:p>
            <a:r>
              <a:rPr lang="en-US" dirty="0" smtClean="0"/>
              <a:t>Notes on Act Two cont.</a:t>
            </a:r>
            <a:br>
              <a:rPr lang="en-US" dirty="0" smtClean="0"/>
            </a:br>
            <a:r>
              <a:rPr lang="en-US" sz="2200" b="1" dirty="0" smtClean="0">
                <a:solidFill>
                  <a:srgbClr val="7030A0"/>
                </a:solidFill>
              </a:rPr>
              <a:t>(</a:t>
            </a:r>
            <a:r>
              <a:rPr lang="en-US" sz="2400" b="1" dirty="0" smtClean="0">
                <a:solidFill>
                  <a:srgbClr val="7030A0"/>
                </a:solidFill>
              </a:rPr>
              <a:t>Page numbers are from the Heinemann Ed. Edition)</a:t>
            </a:r>
            <a:endParaRPr lang="en-US" b="1" dirty="0">
              <a:solidFill>
                <a:srgbClr val="7030A0"/>
              </a:solidFill>
            </a:endParaRPr>
          </a:p>
        </p:txBody>
      </p:sp>
      <p:sp>
        <p:nvSpPr>
          <p:cNvPr id="3" name="Content Placeholder 2"/>
          <p:cNvSpPr>
            <a:spLocks noGrp="1"/>
          </p:cNvSpPr>
          <p:nvPr>
            <p:ph idx="1"/>
          </p:nvPr>
        </p:nvSpPr>
        <p:spPr>
          <a:xfrm>
            <a:off x="214282" y="1214422"/>
            <a:ext cx="8715436" cy="5429288"/>
          </a:xfrm>
        </p:spPr>
        <p:txBody>
          <a:bodyPr>
            <a:normAutofit fontScale="92500" lnSpcReduction="20000"/>
          </a:bodyPr>
          <a:lstStyle/>
          <a:p>
            <a:pPr>
              <a:buNone/>
            </a:pPr>
            <a:r>
              <a:rPr lang="en-US" b="1" i="1" dirty="0" smtClean="0"/>
              <a:t>p27</a:t>
            </a:r>
            <a:r>
              <a:rPr lang="en-US" dirty="0" smtClean="0"/>
              <a:t> </a:t>
            </a:r>
            <a:r>
              <a:rPr lang="en-US" b="1" dirty="0" smtClean="0">
                <a:solidFill>
                  <a:schemeClr val="accent2">
                    <a:lumMod val="50000"/>
                  </a:schemeClr>
                </a:solidFill>
              </a:rPr>
              <a:t>But it is the I who carefully anticipates the suspect's responses, thus allowing them to slip up. S later refers to the image of rope and hanging. It is the suspects themselves who are providing the rope with which to hang themselves.</a:t>
            </a:r>
          </a:p>
          <a:p>
            <a:pPr>
              <a:buNone/>
            </a:pPr>
            <a:r>
              <a:rPr lang="en-US" b="1" i="1" dirty="0" smtClean="0">
                <a:solidFill>
                  <a:srgbClr val="FF0000"/>
                </a:solidFill>
              </a:rPr>
              <a:t>Conflict develops between Gerald and Sheila</a:t>
            </a:r>
          </a:p>
          <a:p>
            <a:pPr>
              <a:buNone/>
            </a:pPr>
            <a:r>
              <a:rPr lang="en-US" b="1" i="1" dirty="0" smtClean="0"/>
              <a:t>p28</a:t>
            </a:r>
            <a:r>
              <a:rPr lang="en-US" dirty="0" smtClean="0"/>
              <a:t> </a:t>
            </a:r>
            <a:r>
              <a:rPr lang="en-US" b="1" dirty="0" smtClean="0">
                <a:solidFill>
                  <a:schemeClr val="accent2">
                    <a:lumMod val="50000"/>
                  </a:schemeClr>
                </a:solidFill>
              </a:rPr>
              <a:t>We witness the biggest conflict in the engaged couple's relationship when G accuses S of wanting to stay to hear G's confession for purely selfish reasons. Clearly he does not understand her new-found desire to learn about social responsibility. They are clearly different people. We recognise that G has a lot of changing to do before things can heal. </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643998" cy="939784"/>
          </a:xfrm>
        </p:spPr>
        <p:txBody>
          <a:bodyPr>
            <a:normAutofit fontScale="90000"/>
          </a:bodyPr>
          <a:lstStyle/>
          <a:p>
            <a:r>
              <a:rPr lang="en-US" dirty="0" smtClean="0"/>
              <a:t>Notes on Act Two cont.</a:t>
            </a:r>
            <a:br>
              <a:rPr lang="en-US" dirty="0" smtClean="0"/>
            </a:br>
            <a:r>
              <a:rPr lang="en-US" sz="2200" b="1" dirty="0" smtClean="0">
                <a:solidFill>
                  <a:srgbClr val="7030A0"/>
                </a:solidFill>
              </a:rPr>
              <a:t>(</a:t>
            </a:r>
            <a:r>
              <a:rPr lang="en-US" sz="2400" b="1" dirty="0" smtClean="0">
                <a:solidFill>
                  <a:srgbClr val="7030A0"/>
                </a:solidFill>
              </a:rPr>
              <a:t>Page numbers are from the Heinemann Ed. Edition)</a:t>
            </a:r>
            <a:endParaRPr lang="en-US" b="1" dirty="0">
              <a:solidFill>
                <a:srgbClr val="7030A0"/>
              </a:solidFill>
            </a:endParaRPr>
          </a:p>
        </p:txBody>
      </p:sp>
      <p:sp>
        <p:nvSpPr>
          <p:cNvPr id="3" name="Content Placeholder 2"/>
          <p:cNvSpPr>
            <a:spLocks noGrp="1"/>
          </p:cNvSpPr>
          <p:nvPr>
            <p:ph idx="1"/>
          </p:nvPr>
        </p:nvSpPr>
        <p:spPr>
          <a:xfrm>
            <a:off x="214282" y="1214422"/>
            <a:ext cx="8715436" cy="5429288"/>
          </a:xfrm>
        </p:spPr>
        <p:txBody>
          <a:bodyPr>
            <a:normAutofit fontScale="92500" lnSpcReduction="20000"/>
          </a:bodyPr>
          <a:lstStyle/>
          <a:p>
            <a:pPr>
              <a:buNone/>
            </a:pPr>
            <a:r>
              <a:rPr lang="en-US" sz="2800" b="1" i="1" dirty="0" smtClean="0">
                <a:solidFill>
                  <a:srgbClr val="FF0000"/>
                </a:solidFill>
              </a:rPr>
              <a:t>Mrs Birling's self-deception</a:t>
            </a:r>
          </a:p>
          <a:p>
            <a:pPr>
              <a:buNone/>
            </a:pPr>
            <a:r>
              <a:rPr lang="en-US" sz="2800" b="1" i="1" dirty="0" smtClean="0"/>
              <a:t>p32</a:t>
            </a:r>
            <a:r>
              <a:rPr lang="en-US" sz="2800" dirty="0" smtClean="0"/>
              <a:t> </a:t>
            </a:r>
            <a:r>
              <a:rPr lang="en-US" sz="2800" b="1" dirty="0" smtClean="0">
                <a:solidFill>
                  <a:schemeClr val="accent2">
                    <a:lumMod val="50000"/>
                  </a:schemeClr>
                </a:solidFill>
              </a:rPr>
              <a:t>A great failing in Mrs B appears here. She cannot accept that E ( and S) are no longer children. B has the same problem. Consequently, she lives under self-delusion if she thinks that her children are too young to know anything about the harsh realities of life. Neither she nor B can be taking much interest in their children if they do not recognise that E has a drink problem. The parents are obviously far too concerned with managing their hectic social calendar to bother to recognise any problems. The I's insistence that E is a "young man" not a "boy," once again challenges the traditional belief that older people are wiser. Even S and G have recognised E's problem, and the fact that they both make this known to Mrs B is not willingly accepted by her. She has been publicly humiliated and her credibility has been damaged.</a:t>
            </a:r>
          </a:p>
          <a:p>
            <a:pPr>
              <a:buNone/>
            </a:pPr>
            <a:endParaRPr lang="en-US" sz="2800" b="1" dirty="0">
              <a:solidFill>
                <a:schemeClr val="accent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643998" cy="939784"/>
          </a:xfrm>
        </p:spPr>
        <p:txBody>
          <a:bodyPr>
            <a:normAutofit fontScale="90000"/>
          </a:bodyPr>
          <a:lstStyle/>
          <a:p>
            <a:r>
              <a:rPr lang="en-US" dirty="0" smtClean="0"/>
              <a:t>Notes on Act Two cont.</a:t>
            </a:r>
            <a:br>
              <a:rPr lang="en-US" dirty="0" smtClean="0"/>
            </a:br>
            <a:r>
              <a:rPr lang="en-US" sz="2200" b="1" dirty="0" smtClean="0">
                <a:solidFill>
                  <a:srgbClr val="7030A0"/>
                </a:solidFill>
              </a:rPr>
              <a:t>(</a:t>
            </a:r>
            <a:r>
              <a:rPr lang="en-US" sz="2400" b="1" dirty="0" smtClean="0">
                <a:solidFill>
                  <a:srgbClr val="7030A0"/>
                </a:solidFill>
              </a:rPr>
              <a:t>Page numbers are from the Heinemann Ed. Edition)</a:t>
            </a:r>
            <a:endParaRPr lang="en-US" b="1" dirty="0">
              <a:solidFill>
                <a:srgbClr val="7030A0"/>
              </a:solidFill>
            </a:endParaRPr>
          </a:p>
        </p:txBody>
      </p:sp>
      <p:sp>
        <p:nvSpPr>
          <p:cNvPr id="3" name="Content Placeholder 2"/>
          <p:cNvSpPr>
            <a:spLocks noGrp="1"/>
          </p:cNvSpPr>
          <p:nvPr>
            <p:ph idx="1"/>
          </p:nvPr>
        </p:nvSpPr>
        <p:spPr>
          <a:xfrm>
            <a:off x="214282" y="1214422"/>
            <a:ext cx="8715436" cy="5429288"/>
          </a:xfrm>
        </p:spPr>
        <p:txBody>
          <a:bodyPr>
            <a:normAutofit fontScale="92500" lnSpcReduction="10000"/>
          </a:bodyPr>
          <a:lstStyle/>
          <a:p>
            <a:pPr>
              <a:buNone/>
            </a:pPr>
            <a:r>
              <a:rPr lang="en-US" sz="2800" b="1" i="1" dirty="0" smtClean="0">
                <a:solidFill>
                  <a:srgbClr val="FF0000"/>
                </a:solidFill>
              </a:rPr>
              <a:t>Gerald's considerate nature</a:t>
            </a:r>
          </a:p>
          <a:p>
            <a:pPr>
              <a:buNone/>
            </a:pPr>
            <a:r>
              <a:rPr lang="en-US" sz="2800" b="1" i="1" dirty="0" smtClean="0"/>
              <a:t>p36+ </a:t>
            </a:r>
            <a:r>
              <a:rPr lang="en-US" sz="2800" b="1" dirty="0" smtClean="0">
                <a:solidFill>
                  <a:schemeClr val="accent2">
                    <a:lumMod val="50000"/>
                  </a:schemeClr>
                </a:solidFill>
              </a:rPr>
              <a:t>Throughout G's confession we recognise that he showed genuine care for the girl. Unlike B or S he has shown an awareness of his social responsibility. However, he lets vanity get in the way of his sense of moral reasoning. G was flattered that Daisy Renton took such an interest in him such that he neglected the commitment to S he had already made. This was his big mistake. His excuse is simply that any man in his position would have felt the same. Although S admires his honesty she breaks off the engagement, This is not so much a direct result of G's confession but because she realises that they are very different people. G's sincerity towards the girl is revealed when he asks to absent himself. </a:t>
            </a:r>
            <a:endParaRPr lang="en-US" sz="2800" b="1" dirty="0">
              <a:solidFill>
                <a:schemeClr val="accent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643998" cy="939784"/>
          </a:xfrm>
        </p:spPr>
        <p:txBody>
          <a:bodyPr>
            <a:normAutofit fontScale="90000"/>
          </a:bodyPr>
          <a:lstStyle/>
          <a:p>
            <a:r>
              <a:rPr lang="en-US" dirty="0" smtClean="0"/>
              <a:t>Notes on Act Two cont.</a:t>
            </a:r>
            <a:br>
              <a:rPr lang="en-US" dirty="0" smtClean="0"/>
            </a:br>
            <a:r>
              <a:rPr lang="en-US" sz="2200" b="1" dirty="0" smtClean="0">
                <a:solidFill>
                  <a:srgbClr val="7030A0"/>
                </a:solidFill>
              </a:rPr>
              <a:t>(</a:t>
            </a:r>
            <a:r>
              <a:rPr lang="en-US" sz="2400" b="1" dirty="0" smtClean="0">
                <a:solidFill>
                  <a:srgbClr val="7030A0"/>
                </a:solidFill>
              </a:rPr>
              <a:t>Page numbers are from the Heinemann Ed. Edition)</a:t>
            </a:r>
            <a:endParaRPr lang="en-US" b="1" dirty="0">
              <a:solidFill>
                <a:srgbClr val="7030A0"/>
              </a:solidFill>
            </a:endParaRPr>
          </a:p>
        </p:txBody>
      </p:sp>
      <p:sp>
        <p:nvSpPr>
          <p:cNvPr id="3" name="Content Placeholder 2"/>
          <p:cNvSpPr>
            <a:spLocks noGrp="1"/>
          </p:cNvSpPr>
          <p:nvPr>
            <p:ph idx="1"/>
          </p:nvPr>
        </p:nvSpPr>
        <p:spPr>
          <a:xfrm>
            <a:off x="214282" y="1214422"/>
            <a:ext cx="8715436" cy="5429288"/>
          </a:xfrm>
        </p:spPr>
        <p:txBody>
          <a:bodyPr>
            <a:normAutofit/>
          </a:bodyPr>
          <a:lstStyle/>
          <a:p>
            <a:pPr>
              <a:buNone/>
            </a:pPr>
            <a:r>
              <a:rPr lang="en-US" sz="2800" b="1" i="1" dirty="0" smtClean="0">
                <a:solidFill>
                  <a:srgbClr val="FF0000"/>
                </a:solidFill>
              </a:rPr>
              <a:t>Mrs Birling's hardheartedness</a:t>
            </a:r>
          </a:p>
          <a:p>
            <a:pPr>
              <a:buNone/>
            </a:pPr>
            <a:r>
              <a:rPr lang="en-US" sz="2800" b="1" i="1" dirty="0" smtClean="0"/>
              <a:t>p43</a:t>
            </a:r>
            <a:r>
              <a:rPr lang="en-US" sz="2800" dirty="0" smtClean="0"/>
              <a:t> </a:t>
            </a:r>
            <a:r>
              <a:rPr lang="en-US" sz="2800" b="1" dirty="0" smtClean="0">
                <a:solidFill>
                  <a:schemeClr val="accent2">
                    <a:lumMod val="50000"/>
                  </a:schemeClr>
                </a:solidFill>
              </a:rPr>
              <a:t>When Mrs B begins her account of her dealings with the girl, she remains unrepentant throughout. Unlike B who merely uses his Capitalist beliefs to justify his actions, Mrs B admits to being prejudic­ed against the girl, who "had only herself to blame." The fact that the girl called herself Mrs Birling is a threat to Sybil's respectability. She is clearly the last person who should be in charge of a social welfare committee. Because of Mrs B's ruthlessness, she gives herself more rope to hang by. She realises at the end of this act, that she has dug a hole which she is unable to climb out of.</a:t>
            </a:r>
          </a:p>
          <a:p>
            <a:pPr>
              <a:buNone/>
            </a:pPr>
            <a:endParaRPr lang="en-US" sz="2800" b="1" dirty="0">
              <a:solidFill>
                <a:schemeClr val="accent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643998" cy="939784"/>
          </a:xfrm>
        </p:spPr>
        <p:txBody>
          <a:bodyPr>
            <a:normAutofit fontScale="90000"/>
          </a:bodyPr>
          <a:lstStyle/>
          <a:p>
            <a:r>
              <a:rPr lang="en-US" b="1" dirty="0" smtClean="0"/>
              <a:t>Notes on Act Three</a:t>
            </a:r>
            <a:r>
              <a:rPr lang="en-US" dirty="0" smtClean="0"/>
              <a:t/>
            </a:r>
            <a:br>
              <a:rPr lang="en-US" dirty="0" smtClean="0"/>
            </a:br>
            <a:r>
              <a:rPr lang="en-US" sz="2200" b="1" dirty="0" smtClean="0">
                <a:solidFill>
                  <a:srgbClr val="7030A0"/>
                </a:solidFill>
              </a:rPr>
              <a:t>(</a:t>
            </a:r>
            <a:r>
              <a:rPr lang="en-US" sz="2400" b="1" dirty="0" smtClean="0">
                <a:solidFill>
                  <a:srgbClr val="7030A0"/>
                </a:solidFill>
              </a:rPr>
              <a:t>Page numbers are from the Heinemann Ed. Edition)</a:t>
            </a:r>
            <a:endParaRPr lang="en-US" b="1" dirty="0">
              <a:solidFill>
                <a:srgbClr val="7030A0"/>
              </a:solidFill>
            </a:endParaRPr>
          </a:p>
        </p:txBody>
      </p:sp>
      <p:sp>
        <p:nvSpPr>
          <p:cNvPr id="3" name="Content Placeholder 2"/>
          <p:cNvSpPr>
            <a:spLocks noGrp="1"/>
          </p:cNvSpPr>
          <p:nvPr>
            <p:ph idx="1"/>
          </p:nvPr>
        </p:nvSpPr>
        <p:spPr>
          <a:xfrm>
            <a:off x="214282" y="1214422"/>
            <a:ext cx="8715436" cy="5429288"/>
          </a:xfrm>
        </p:spPr>
        <p:txBody>
          <a:bodyPr>
            <a:normAutofit/>
          </a:bodyPr>
          <a:lstStyle/>
          <a:p>
            <a:pPr>
              <a:buNone/>
            </a:pPr>
            <a:r>
              <a:rPr lang="en-US" sz="2400" b="1" i="1" dirty="0" smtClean="0">
                <a:solidFill>
                  <a:srgbClr val="FF0000"/>
                </a:solidFill>
              </a:rPr>
              <a:t>Mrs Birling's self-deception</a:t>
            </a:r>
          </a:p>
          <a:p>
            <a:pPr>
              <a:buNone/>
            </a:pPr>
            <a:r>
              <a:rPr lang="en-US" sz="2400" b="1" i="1" dirty="0" smtClean="0"/>
              <a:t>p50</a:t>
            </a:r>
            <a:r>
              <a:rPr lang="en-US" sz="2400" dirty="0" smtClean="0"/>
              <a:t> </a:t>
            </a:r>
            <a:r>
              <a:rPr lang="en-US" sz="2400" b="1" dirty="0" smtClean="0">
                <a:solidFill>
                  <a:schemeClr val="accent2">
                    <a:lumMod val="50000"/>
                  </a:schemeClr>
                </a:solidFill>
              </a:rPr>
              <a:t>Mrs B's comment about E not being the kind who would get drunk, shows us how stupid she really is : "Besides, you're not that type - you don't get drunk." Only earlier, she admits that E's excitable, silly mood is because of his drinking. This blindness shows that she suffers from self-deception, as does B. </a:t>
            </a:r>
          </a:p>
          <a:p>
            <a:pPr>
              <a:buNone/>
            </a:pPr>
            <a:r>
              <a:rPr lang="en-US" sz="2400" b="1" i="1" dirty="0" smtClean="0">
                <a:solidFill>
                  <a:srgbClr val="FF0000"/>
                </a:solidFill>
              </a:rPr>
              <a:t>Birling and loyalty</a:t>
            </a:r>
          </a:p>
          <a:p>
            <a:pPr>
              <a:buNone/>
            </a:pPr>
            <a:r>
              <a:rPr lang="en-US" sz="2400" b="1" i="1" dirty="0" smtClean="0"/>
              <a:t>p50</a:t>
            </a:r>
            <a:r>
              <a:rPr lang="en-US" sz="2400" dirty="0" smtClean="0"/>
              <a:t> </a:t>
            </a:r>
            <a:r>
              <a:rPr lang="en-US" sz="2400" b="1" dirty="0" smtClean="0">
                <a:solidFill>
                  <a:schemeClr val="accent2">
                    <a:lumMod val="50000"/>
                  </a:schemeClr>
                </a:solidFill>
              </a:rPr>
              <a:t>It is interesting that B should raise the subject of loyalty. The loyalty that B accuses S of not having is family loyalty. What is more important? Covering for family deceit or owning up to the truth? Clearly, S feels that the latter is more important. She not only knows that it is impossible to hide the truth from the I, but she senses that what he is trying to teach them all makes sense. </a:t>
            </a:r>
            <a:endParaRPr lang="en-US" sz="2400" b="1" dirty="0">
              <a:solidFill>
                <a:schemeClr val="accent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dissolv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1436</TotalTime>
  <Words>905</Words>
  <Application>Microsoft Office PowerPoint</Application>
  <PresentationFormat>On-screen Show (4:3)</PresentationFormat>
  <Paragraphs>27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‘An Inspector Calls’ –  J.B. Priestley</vt:lpstr>
      <vt:lpstr>Notes on Act One (Page numbers are from the Heinemann Ed. Edition)</vt:lpstr>
      <vt:lpstr>Notes on Act One cont. (Page numbers are from the Heinemann Ed. Edition)</vt:lpstr>
      <vt:lpstr>Notes on Act Two cont. (Page numbers are from the Heinemann Ed. Edition)</vt:lpstr>
      <vt:lpstr>Notes on Act Two cont. (Page numbers are from the Heinemann Ed. Edition)</vt:lpstr>
      <vt:lpstr>Notes on Act Two cont. (Page numbers are from the Heinemann Ed. Edition)</vt:lpstr>
      <vt:lpstr>Notes on Act Two cont. (Page numbers are from the Heinemann Ed. Edition)</vt:lpstr>
      <vt:lpstr>Notes on Act Three (Page numbers are from the Heinemann Ed. Edition)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Inspector Calls’ –  J.B. Priestley</dc:title>
  <dc:creator>Colin</dc:creator>
  <cp:lastModifiedBy>Colin</cp:lastModifiedBy>
  <cp:revision>130</cp:revision>
  <dcterms:created xsi:type="dcterms:W3CDTF">2021-04-07T11:00:31Z</dcterms:created>
  <dcterms:modified xsi:type="dcterms:W3CDTF">2021-07-22T17:19:57Z</dcterms:modified>
</cp:coreProperties>
</file>