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7" r:id="rId9"/>
    <p:sldId id="271" r:id="rId10"/>
    <p:sldId id="27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9" d="100"/>
          <a:sy n="89" d="100"/>
        </p:scale>
        <p:origin x="-2274" y="-5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1E13D5-DB31-4BF1-BA52-25DF036FB06F}" type="datetimeFigureOut">
              <a:rPr lang="en-GB" smtClean="0"/>
              <a:pPr/>
              <a:t>22/07/2021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16D482-CE5A-4938-8019-819EB4D6EB3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E13D5-DB31-4BF1-BA52-25DF036FB06F}" type="datetimeFigureOut">
              <a:rPr lang="en-GB" smtClean="0"/>
              <a:pPr/>
              <a:t>22/07/2021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6D482-CE5A-4938-8019-819EB4D6EB3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rgbClr val="FF0000"/>
                </a:solidFill>
              </a:rPr>
              <a:t>GCSE Literature Revision</a:t>
            </a:r>
            <a:endParaRPr lang="en-GB" b="1" dirty="0">
              <a:solidFill>
                <a:srgbClr val="FF0000"/>
              </a:solidFill>
            </a:endParaRPr>
          </a:p>
        </p:txBody>
      </p:sp>
      <p:sp>
        <p:nvSpPr>
          <p:cNvPr id="3" name="Subtitle 2"/>
          <p:cNvSpPr>
            <a:spLocks noGrp="1"/>
          </p:cNvSpPr>
          <p:nvPr>
            <p:ph type="subTitle" idx="1"/>
          </p:nvPr>
        </p:nvSpPr>
        <p:spPr>
          <a:xfrm>
            <a:off x="1371600" y="3886200"/>
            <a:ext cx="6400800" cy="2495128"/>
          </a:xfrm>
        </p:spPr>
        <p:txBody>
          <a:bodyPr/>
          <a:lstStyle/>
          <a:p>
            <a:endParaRPr lang="en-GB" b="1" dirty="0">
              <a:solidFill>
                <a:srgbClr val="7030A0"/>
              </a:solidFill>
            </a:endParaRPr>
          </a:p>
        </p:txBody>
      </p:sp>
      <p:sp>
        <p:nvSpPr>
          <p:cNvPr id="4" name="Rectangle 3"/>
          <p:cNvSpPr/>
          <p:nvPr/>
        </p:nvSpPr>
        <p:spPr>
          <a:xfrm>
            <a:off x="6588224" y="188641"/>
            <a:ext cx="2448272"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b="1" dirty="0">
              <a:solidFill>
                <a:schemeClr val="accent5">
                  <a:lumMod val="50000"/>
                </a:schemeClr>
              </a:solidFill>
            </a:endParaRPr>
          </a:p>
        </p:txBody>
      </p:sp>
      <p:pic>
        <p:nvPicPr>
          <p:cNvPr id="5" name="Picture 14" descr="http://s3.amazonaws.com/s3.timetoast.com/public/uploads/photos/1794098/macbeth-logo.jpg"/>
          <p:cNvPicPr>
            <a:picLocks noChangeAspect="1" noChangeArrowheads="1"/>
          </p:cNvPicPr>
          <p:nvPr/>
        </p:nvPicPr>
        <p:blipFill>
          <a:blip r:embed="rId2" cstate="print"/>
          <a:srcRect/>
          <a:stretch>
            <a:fillRect/>
          </a:stretch>
        </p:blipFill>
        <p:spPr bwMode="auto">
          <a:xfrm>
            <a:off x="3275856" y="3933056"/>
            <a:ext cx="2880320" cy="1132757"/>
          </a:xfrm>
          <a:prstGeom prst="rect">
            <a:avLst/>
          </a:prstGeom>
          <a:noFill/>
        </p:spPr>
      </p:pic>
      <p:pic>
        <p:nvPicPr>
          <p:cNvPr id="6" name="Picture 4" descr="Image result for unplugged"/>
          <p:cNvPicPr>
            <a:picLocks noChangeAspect="1" noChangeArrowheads="1"/>
          </p:cNvPicPr>
          <p:nvPr/>
        </p:nvPicPr>
        <p:blipFill>
          <a:blip r:embed="rId3" cstate="print"/>
          <a:srcRect/>
          <a:stretch>
            <a:fillRect/>
          </a:stretch>
        </p:blipFill>
        <p:spPr bwMode="auto">
          <a:xfrm>
            <a:off x="3707904" y="5085184"/>
            <a:ext cx="1979712" cy="10854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nodePh="1">
                                  <p:stCondLst>
                                    <p:cond delay="0"/>
                                  </p:stCondLst>
                                  <p:endCondLst>
                                    <p:cond evt="begin" delay="0">
                                      <p:tn val="12"/>
                                    </p:cond>
                                  </p:end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6120680"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a:t>
            </a:r>
            <a:r>
              <a:rPr lang="en-US" b="1" dirty="0" smtClean="0"/>
              <a:t>8</a:t>
            </a:r>
            <a:r>
              <a:rPr lang="en-GB" b="1" dirty="0" smtClean="0"/>
              <a:t>) </a:t>
            </a:r>
            <a:r>
              <a:rPr lang="hu-HU" b="1" dirty="0" smtClean="0">
                <a:solidFill>
                  <a:srgbClr val="990033"/>
                </a:solidFill>
              </a:rPr>
              <a:t>Macbeth is </a:t>
            </a:r>
            <a:r>
              <a:rPr lang="hu-HU" b="1" dirty="0" err="1" smtClean="0">
                <a:solidFill>
                  <a:srgbClr val="990033"/>
                </a:solidFill>
              </a:rPr>
              <a:t>Executed</a:t>
            </a:r>
            <a:r>
              <a:rPr lang="hu-HU" b="1" dirty="0" smtClean="0">
                <a:solidFill>
                  <a:srgbClr val="990033"/>
                </a:solidFill>
              </a:rPr>
              <a:t> </a:t>
            </a:r>
            <a:r>
              <a:rPr lang="hu-HU" b="1" dirty="0" smtClean="0"/>
              <a:t>– </a:t>
            </a:r>
            <a:r>
              <a:rPr lang="hu-HU" b="1" dirty="0" err="1" smtClean="0"/>
              <a:t>Act</a:t>
            </a:r>
            <a:r>
              <a:rPr lang="hu-HU" b="1" dirty="0" smtClean="0"/>
              <a:t> 5, </a:t>
            </a:r>
            <a:r>
              <a:rPr lang="hu-HU" b="1" dirty="0" err="1" smtClean="0"/>
              <a:t>Scene</a:t>
            </a:r>
            <a:r>
              <a:rPr lang="hu-HU" b="1" dirty="0" smtClean="0"/>
              <a:t> </a:t>
            </a:r>
            <a:r>
              <a:rPr lang="hu-HU" b="1" dirty="0"/>
              <a:t>9</a:t>
            </a:r>
            <a:endParaRPr lang="en-GB" b="1" dirty="0"/>
          </a:p>
        </p:txBody>
      </p:sp>
      <p:sp>
        <p:nvSpPr>
          <p:cNvPr id="14" name="TextBox 13"/>
          <p:cNvSpPr txBox="1"/>
          <p:nvPr/>
        </p:nvSpPr>
        <p:spPr>
          <a:xfrm>
            <a:off x="0" y="620688"/>
            <a:ext cx="6588224" cy="5632311"/>
          </a:xfrm>
          <a:prstGeom prst="rect">
            <a:avLst/>
          </a:prstGeom>
          <a:noFill/>
          <a:ln w="38100">
            <a:solidFill>
              <a:srgbClr val="7030A0"/>
            </a:solidFill>
          </a:ln>
        </p:spPr>
        <p:txBody>
          <a:bodyPr wrap="square" rtlCol="0">
            <a:spAutoFit/>
          </a:bodyPr>
          <a:lstStyle/>
          <a:p>
            <a:r>
              <a:rPr lang="hu-HU" i="1" dirty="0" err="1" smtClean="0"/>
              <a:t>Macduff</a:t>
            </a:r>
            <a:r>
              <a:rPr lang="hu-HU" i="1" dirty="0" smtClean="0"/>
              <a:t>:    (re-enter </a:t>
            </a:r>
            <a:r>
              <a:rPr lang="hu-HU" i="1" dirty="0" err="1" smtClean="0"/>
              <a:t>Macduff</a:t>
            </a:r>
            <a:r>
              <a:rPr lang="hu-HU" i="1" dirty="0" smtClean="0"/>
              <a:t> </a:t>
            </a:r>
            <a:r>
              <a:rPr lang="hu-HU" i="1" dirty="0" err="1" smtClean="0"/>
              <a:t>with</a:t>
            </a:r>
            <a:r>
              <a:rPr lang="hu-HU" i="1" dirty="0" smtClean="0"/>
              <a:t> </a:t>
            </a:r>
            <a:r>
              <a:rPr lang="hu-HU" i="1" dirty="0" err="1" smtClean="0"/>
              <a:t>Macbeth’s</a:t>
            </a:r>
            <a:r>
              <a:rPr lang="hu-HU" i="1" dirty="0" smtClean="0"/>
              <a:t> </a:t>
            </a:r>
            <a:r>
              <a:rPr lang="hu-HU" i="1" dirty="0" err="1" smtClean="0"/>
              <a:t>head</a:t>
            </a:r>
            <a:r>
              <a:rPr lang="hu-HU" i="1" dirty="0" smtClean="0"/>
              <a:t>)</a:t>
            </a:r>
          </a:p>
          <a:p>
            <a:r>
              <a:rPr lang="hu-HU" b="1" i="1" dirty="0"/>
              <a:t> </a:t>
            </a:r>
            <a:r>
              <a:rPr lang="hu-HU" b="1" i="1" dirty="0" smtClean="0"/>
              <a:t>                    </a:t>
            </a:r>
            <a:r>
              <a:rPr lang="hu-HU" b="1" dirty="0" err="1" smtClean="0">
                <a:solidFill>
                  <a:srgbClr val="FF0000"/>
                </a:solidFill>
              </a:rPr>
              <a:t>Hail</a:t>
            </a:r>
            <a:r>
              <a:rPr lang="hu-HU" b="1" dirty="0" smtClean="0">
                <a:solidFill>
                  <a:srgbClr val="FF0000"/>
                </a:solidFill>
              </a:rPr>
              <a:t>, </a:t>
            </a:r>
            <a:r>
              <a:rPr lang="hu-HU" b="1" dirty="0" err="1" smtClean="0">
                <a:solidFill>
                  <a:srgbClr val="FF0000"/>
                </a:solidFill>
              </a:rPr>
              <a:t>king</a:t>
            </a:r>
            <a:r>
              <a:rPr lang="hu-HU" b="1" dirty="0" smtClean="0">
                <a:solidFill>
                  <a:srgbClr val="FF0000"/>
                </a:solidFill>
              </a:rPr>
              <a:t>! </a:t>
            </a:r>
            <a:r>
              <a:rPr lang="hu-HU" b="1" dirty="0" err="1" smtClean="0">
                <a:solidFill>
                  <a:srgbClr val="FF0000"/>
                </a:solidFill>
              </a:rPr>
              <a:t>For</a:t>
            </a:r>
            <a:r>
              <a:rPr lang="hu-HU" b="1" dirty="0" smtClean="0">
                <a:solidFill>
                  <a:srgbClr val="FF0000"/>
                </a:solidFill>
              </a:rPr>
              <a:t> </a:t>
            </a:r>
            <a:r>
              <a:rPr lang="hu-HU" b="1" dirty="0" err="1" smtClean="0">
                <a:solidFill>
                  <a:srgbClr val="FF0000"/>
                </a:solidFill>
              </a:rPr>
              <a:t>so</a:t>
            </a:r>
            <a:r>
              <a:rPr lang="hu-HU" b="1" dirty="0" smtClean="0">
                <a:solidFill>
                  <a:srgbClr val="FF0000"/>
                </a:solidFill>
              </a:rPr>
              <a:t> </a:t>
            </a:r>
            <a:r>
              <a:rPr lang="hu-HU" b="1" dirty="0" err="1" smtClean="0">
                <a:solidFill>
                  <a:srgbClr val="FF0000"/>
                </a:solidFill>
              </a:rPr>
              <a:t>thou</a:t>
            </a:r>
            <a:r>
              <a:rPr lang="hu-HU" b="1" dirty="0" smtClean="0">
                <a:solidFill>
                  <a:srgbClr val="FF0000"/>
                </a:solidFill>
              </a:rPr>
              <a:t> art</a:t>
            </a:r>
            <a:r>
              <a:rPr lang="hu-HU" b="1" dirty="0" smtClean="0"/>
              <a:t>. </a:t>
            </a:r>
            <a:r>
              <a:rPr lang="hu-HU" b="1" dirty="0" err="1" smtClean="0"/>
              <a:t>Behold</a:t>
            </a:r>
            <a:r>
              <a:rPr lang="hu-HU" b="1" dirty="0" smtClean="0"/>
              <a:t>, </a:t>
            </a:r>
            <a:r>
              <a:rPr lang="hu-HU" b="1" dirty="0" err="1" smtClean="0"/>
              <a:t>where</a:t>
            </a:r>
            <a:r>
              <a:rPr lang="hu-HU" b="1" dirty="0" smtClean="0"/>
              <a:t> </a:t>
            </a:r>
            <a:r>
              <a:rPr lang="hu-HU" b="1" dirty="0" err="1" smtClean="0"/>
              <a:t>stands</a:t>
            </a:r>
            <a:endParaRPr lang="hu-HU" b="1" dirty="0" smtClean="0"/>
          </a:p>
          <a:p>
            <a:r>
              <a:rPr lang="hu-HU" b="1" dirty="0"/>
              <a:t> </a:t>
            </a:r>
            <a:r>
              <a:rPr lang="hu-HU" b="1" dirty="0" smtClean="0"/>
              <a:t>                    The </a:t>
            </a:r>
            <a:r>
              <a:rPr lang="hu-HU" b="1" dirty="0" err="1" smtClean="0">
                <a:solidFill>
                  <a:srgbClr val="FF0000"/>
                </a:solidFill>
              </a:rPr>
              <a:t>usurper’s</a:t>
            </a:r>
            <a:r>
              <a:rPr lang="hu-HU" b="1" dirty="0" smtClean="0">
                <a:solidFill>
                  <a:srgbClr val="FF0000"/>
                </a:solidFill>
              </a:rPr>
              <a:t> </a:t>
            </a:r>
            <a:r>
              <a:rPr lang="hu-HU" b="1" dirty="0" err="1" smtClean="0">
                <a:solidFill>
                  <a:srgbClr val="FF0000"/>
                </a:solidFill>
              </a:rPr>
              <a:t>cursed</a:t>
            </a:r>
            <a:r>
              <a:rPr lang="hu-HU" b="1" dirty="0" smtClean="0">
                <a:solidFill>
                  <a:srgbClr val="FF0000"/>
                </a:solidFill>
              </a:rPr>
              <a:t> </a:t>
            </a:r>
            <a:r>
              <a:rPr lang="hu-HU" b="1" dirty="0" err="1" smtClean="0">
                <a:solidFill>
                  <a:srgbClr val="FF0000"/>
                </a:solidFill>
              </a:rPr>
              <a:t>head</a:t>
            </a:r>
            <a:r>
              <a:rPr lang="hu-HU" b="1" dirty="0" smtClean="0"/>
              <a:t>. The </a:t>
            </a:r>
            <a:r>
              <a:rPr lang="hu-HU" b="1" dirty="0" err="1" smtClean="0"/>
              <a:t>time</a:t>
            </a:r>
            <a:r>
              <a:rPr lang="hu-HU" b="1" dirty="0" smtClean="0"/>
              <a:t> is free.</a:t>
            </a:r>
          </a:p>
          <a:p>
            <a:r>
              <a:rPr lang="hu-HU" b="1" dirty="0"/>
              <a:t> </a:t>
            </a:r>
            <a:r>
              <a:rPr lang="hu-HU" b="1" dirty="0" smtClean="0"/>
              <a:t>                    I </a:t>
            </a:r>
            <a:r>
              <a:rPr lang="hu-HU" b="1" dirty="0" err="1" smtClean="0"/>
              <a:t>see</a:t>
            </a:r>
            <a:r>
              <a:rPr lang="hu-HU" b="1" dirty="0" smtClean="0"/>
              <a:t> </a:t>
            </a:r>
            <a:r>
              <a:rPr lang="hu-HU" b="1" dirty="0" err="1" smtClean="0"/>
              <a:t>thee</a:t>
            </a:r>
            <a:r>
              <a:rPr lang="hu-HU" b="1" dirty="0" smtClean="0"/>
              <a:t> </a:t>
            </a:r>
            <a:r>
              <a:rPr lang="hu-HU" b="1" dirty="0" err="1" smtClean="0"/>
              <a:t>compassed</a:t>
            </a:r>
            <a:r>
              <a:rPr lang="hu-HU" b="1" dirty="0" smtClean="0"/>
              <a:t> </a:t>
            </a:r>
            <a:r>
              <a:rPr lang="hu-HU" b="1" dirty="0" err="1" smtClean="0"/>
              <a:t>with</a:t>
            </a:r>
            <a:r>
              <a:rPr lang="hu-HU" b="1" dirty="0" smtClean="0"/>
              <a:t> </a:t>
            </a:r>
            <a:r>
              <a:rPr lang="hu-HU" b="1" dirty="0" err="1" smtClean="0"/>
              <a:t>thy</a:t>
            </a:r>
            <a:r>
              <a:rPr lang="hu-HU" b="1" dirty="0" smtClean="0"/>
              <a:t> </a:t>
            </a:r>
            <a:r>
              <a:rPr lang="hu-HU" b="1" dirty="0" err="1" smtClean="0"/>
              <a:t>kingdom’s</a:t>
            </a:r>
            <a:r>
              <a:rPr lang="hu-HU" b="1" dirty="0" smtClean="0"/>
              <a:t> </a:t>
            </a:r>
            <a:r>
              <a:rPr lang="hu-HU" b="1" dirty="0" err="1" smtClean="0"/>
              <a:t>pearl</a:t>
            </a:r>
            <a:r>
              <a:rPr lang="hu-HU" b="1" dirty="0" smtClean="0"/>
              <a:t>,</a:t>
            </a:r>
          </a:p>
          <a:p>
            <a:r>
              <a:rPr lang="hu-HU" b="1" dirty="0"/>
              <a:t> </a:t>
            </a:r>
            <a:r>
              <a:rPr lang="hu-HU" b="1" dirty="0" smtClean="0"/>
              <a:t>                    </a:t>
            </a:r>
            <a:r>
              <a:rPr lang="hu-HU" b="1" dirty="0" err="1" smtClean="0"/>
              <a:t>That</a:t>
            </a:r>
            <a:r>
              <a:rPr lang="hu-HU" b="1" dirty="0" smtClean="0"/>
              <a:t> </a:t>
            </a:r>
            <a:r>
              <a:rPr lang="hu-HU" b="1" dirty="0" err="1" smtClean="0"/>
              <a:t>speak</a:t>
            </a:r>
            <a:r>
              <a:rPr lang="hu-HU" b="1" dirty="0" smtClean="0"/>
              <a:t> </a:t>
            </a:r>
            <a:r>
              <a:rPr lang="hu-HU" b="1" dirty="0" err="1" smtClean="0"/>
              <a:t>my</a:t>
            </a:r>
            <a:r>
              <a:rPr lang="hu-HU" b="1" dirty="0" smtClean="0"/>
              <a:t> </a:t>
            </a:r>
            <a:r>
              <a:rPr lang="hu-HU" b="1" dirty="0" err="1" smtClean="0"/>
              <a:t>salutation</a:t>
            </a:r>
            <a:r>
              <a:rPr lang="hu-HU" b="1" dirty="0" smtClean="0"/>
              <a:t> </a:t>
            </a:r>
            <a:r>
              <a:rPr lang="hu-HU" b="1" dirty="0" err="1" smtClean="0"/>
              <a:t>in</a:t>
            </a:r>
            <a:r>
              <a:rPr lang="hu-HU" b="1" dirty="0" smtClean="0"/>
              <a:t> </a:t>
            </a:r>
            <a:r>
              <a:rPr lang="hu-HU" b="1" dirty="0" err="1" smtClean="0"/>
              <a:t>their</a:t>
            </a:r>
            <a:r>
              <a:rPr lang="hu-HU" b="1" dirty="0" smtClean="0"/>
              <a:t> </a:t>
            </a:r>
            <a:r>
              <a:rPr lang="hu-HU" b="1" dirty="0" err="1" smtClean="0"/>
              <a:t>minds</a:t>
            </a:r>
            <a:r>
              <a:rPr lang="hu-HU" b="1" dirty="0" smtClean="0"/>
              <a:t>,</a:t>
            </a:r>
          </a:p>
          <a:p>
            <a:r>
              <a:rPr lang="hu-HU" b="1" dirty="0"/>
              <a:t> </a:t>
            </a:r>
            <a:r>
              <a:rPr lang="hu-HU" b="1" dirty="0" smtClean="0"/>
              <a:t>                    </a:t>
            </a:r>
            <a:r>
              <a:rPr lang="hu-HU" b="1" dirty="0" err="1" smtClean="0"/>
              <a:t>Whose</a:t>
            </a:r>
            <a:r>
              <a:rPr lang="hu-HU" b="1" dirty="0" smtClean="0"/>
              <a:t> </a:t>
            </a:r>
            <a:r>
              <a:rPr lang="hu-HU" b="1" dirty="0" err="1" smtClean="0"/>
              <a:t>voices</a:t>
            </a:r>
            <a:r>
              <a:rPr lang="hu-HU" b="1" dirty="0" smtClean="0"/>
              <a:t> I </a:t>
            </a:r>
            <a:r>
              <a:rPr lang="hu-HU" b="1" dirty="0" err="1" smtClean="0"/>
              <a:t>desire</a:t>
            </a:r>
            <a:r>
              <a:rPr lang="hu-HU" b="1" dirty="0" smtClean="0"/>
              <a:t> </a:t>
            </a:r>
            <a:r>
              <a:rPr lang="hu-HU" b="1" dirty="0" err="1" smtClean="0"/>
              <a:t>aloud</a:t>
            </a:r>
            <a:r>
              <a:rPr lang="hu-HU" b="1" dirty="0" smtClean="0"/>
              <a:t> </a:t>
            </a:r>
            <a:r>
              <a:rPr lang="hu-HU" b="1" dirty="0" err="1" smtClean="0"/>
              <a:t>with</a:t>
            </a:r>
            <a:r>
              <a:rPr lang="hu-HU" b="1" dirty="0" smtClean="0"/>
              <a:t> </a:t>
            </a:r>
            <a:r>
              <a:rPr lang="hu-HU" b="1" dirty="0" err="1" smtClean="0"/>
              <a:t>mine</a:t>
            </a:r>
            <a:r>
              <a:rPr lang="hu-HU" b="1" dirty="0" smtClean="0"/>
              <a:t>:</a:t>
            </a:r>
          </a:p>
          <a:p>
            <a:r>
              <a:rPr lang="hu-HU" b="1" dirty="0"/>
              <a:t> </a:t>
            </a:r>
            <a:r>
              <a:rPr lang="hu-HU" b="1" dirty="0" smtClean="0"/>
              <a:t>                    </a:t>
            </a:r>
            <a:r>
              <a:rPr lang="hu-HU" b="1" dirty="0" err="1" smtClean="0">
                <a:solidFill>
                  <a:srgbClr val="FF0000"/>
                </a:solidFill>
              </a:rPr>
              <a:t>Hail</a:t>
            </a:r>
            <a:r>
              <a:rPr lang="hu-HU" b="1" dirty="0" smtClean="0">
                <a:solidFill>
                  <a:srgbClr val="FF0000"/>
                </a:solidFill>
              </a:rPr>
              <a:t>, King of Scotland! </a:t>
            </a:r>
            <a:r>
              <a:rPr lang="hu-HU" b="1" dirty="0" smtClean="0"/>
              <a:t>…</a:t>
            </a:r>
          </a:p>
          <a:p>
            <a:r>
              <a:rPr lang="en-GB" i="1" dirty="0" smtClean="0"/>
              <a:t>Ma</a:t>
            </a:r>
            <a:r>
              <a:rPr lang="hu-HU" i="1" dirty="0" err="1" smtClean="0"/>
              <a:t>lcolm</a:t>
            </a:r>
            <a:r>
              <a:rPr lang="en-GB" i="1" dirty="0" smtClean="0"/>
              <a:t>:</a:t>
            </a:r>
            <a:r>
              <a:rPr lang="hu-HU" i="1" dirty="0" smtClean="0"/>
              <a:t>    </a:t>
            </a:r>
            <a:r>
              <a:rPr lang="hu-HU" b="1" dirty="0" err="1" smtClean="0"/>
              <a:t>We</a:t>
            </a:r>
            <a:r>
              <a:rPr lang="hu-HU" b="1" dirty="0" smtClean="0"/>
              <a:t> </a:t>
            </a:r>
            <a:r>
              <a:rPr lang="hu-HU" b="1" dirty="0" err="1" smtClean="0"/>
              <a:t>shall</a:t>
            </a:r>
            <a:r>
              <a:rPr lang="hu-HU" b="1" dirty="0" smtClean="0"/>
              <a:t> </a:t>
            </a:r>
            <a:r>
              <a:rPr lang="hu-HU" b="1" dirty="0" err="1" smtClean="0"/>
              <a:t>not</a:t>
            </a:r>
            <a:r>
              <a:rPr lang="hu-HU" b="1" dirty="0" smtClean="0"/>
              <a:t> </a:t>
            </a:r>
            <a:r>
              <a:rPr lang="hu-HU" b="1" dirty="0" err="1" smtClean="0"/>
              <a:t>spend</a:t>
            </a:r>
            <a:r>
              <a:rPr lang="hu-HU" b="1" dirty="0" smtClean="0"/>
              <a:t> a </a:t>
            </a:r>
            <a:r>
              <a:rPr lang="hu-HU" b="1" dirty="0" err="1" smtClean="0"/>
              <a:t>large</a:t>
            </a:r>
            <a:r>
              <a:rPr lang="hu-HU" b="1" dirty="0" smtClean="0"/>
              <a:t> </a:t>
            </a:r>
            <a:r>
              <a:rPr lang="hu-HU" b="1" dirty="0" err="1" smtClean="0"/>
              <a:t>expense</a:t>
            </a:r>
            <a:r>
              <a:rPr lang="hu-HU" b="1" dirty="0" smtClean="0"/>
              <a:t> of </a:t>
            </a:r>
            <a:r>
              <a:rPr lang="hu-HU" b="1" dirty="0" err="1" smtClean="0"/>
              <a:t>time</a:t>
            </a:r>
            <a:endParaRPr lang="hu-HU" b="1" dirty="0" smtClean="0"/>
          </a:p>
          <a:p>
            <a:r>
              <a:rPr lang="hu-HU" b="1" dirty="0"/>
              <a:t> </a:t>
            </a:r>
            <a:r>
              <a:rPr lang="hu-HU" b="1" dirty="0" smtClean="0"/>
              <a:t>                    </a:t>
            </a:r>
            <a:r>
              <a:rPr lang="hu-HU" b="1" dirty="0" err="1" smtClean="0"/>
              <a:t>Before</a:t>
            </a:r>
            <a:r>
              <a:rPr lang="hu-HU" b="1" dirty="0" smtClean="0"/>
              <a:t> </a:t>
            </a:r>
            <a:r>
              <a:rPr lang="hu-HU" b="1" dirty="0" err="1" smtClean="0"/>
              <a:t>we</a:t>
            </a:r>
            <a:r>
              <a:rPr lang="hu-HU" b="1" dirty="0" smtClean="0"/>
              <a:t> </a:t>
            </a:r>
            <a:r>
              <a:rPr lang="hu-HU" b="1" dirty="0" err="1" smtClean="0"/>
              <a:t>reckon</a:t>
            </a:r>
            <a:r>
              <a:rPr lang="hu-HU" b="1" dirty="0" smtClean="0"/>
              <a:t> </a:t>
            </a:r>
            <a:r>
              <a:rPr lang="hu-HU" b="1" dirty="0" err="1" smtClean="0"/>
              <a:t>with</a:t>
            </a:r>
            <a:r>
              <a:rPr lang="hu-HU" b="1" dirty="0" smtClean="0"/>
              <a:t> </a:t>
            </a:r>
            <a:r>
              <a:rPr lang="hu-HU" b="1" dirty="0" err="1" smtClean="0"/>
              <a:t>your</a:t>
            </a:r>
            <a:r>
              <a:rPr lang="hu-HU" b="1" dirty="0" smtClean="0"/>
              <a:t> </a:t>
            </a:r>
            <a:r>
              <a:rPr lang="hu-HU" b="1" dirty="0" err="1" smtClean="0"/>
              <a:t>several</a:t>
            </a:r>
            <a:r>
              <a:rPr lang="hu-HU" b="1" dirty="0" smtClean="0"/>
              <a:t> </a:t>
            </a:r>
            <a:r>
              <a:rPr lang="hu-HU" b="1" dirty="0" err="1" smtClean="0"/>
              <a:t>loves</a:t>
            </a:r>
            <a:r>
              <a:rPr lang="hu-HU" b="1" dirty="0" smtClean="0"/>
              <a:t>,</a:t>
            </a:r>
          </a:p>
          <a:p>
            <a:r>
              <a:rPr lang="hu-HU" b="1" dirty="0"/>
              <a:t> </a:t>
            </a:r>
            <a:r>
              <a:rPr lang="hu-HU" b="1" dirty="0" smtClean="0"/>
              <a:t>                    And </a:t>
            </a:r>
            <a:r>
              <a:rPr lang="hu-HU" b="1" dirty="0" err="1" smtClean="0"/>
              <a:t>make</a:t>
            </a:r>
            <a:r>
              <a:rPr lang="hu-HU" b="1" dirty="0" smtClean="0"/>
              <a:t> </a:t>
            </a:r>
            <a:r>
              <a:rPr lang="hu-HU" b="1" dirty="0" err="1" smtClean="0"/>
              <a:t>us</a:t>
            </a:r>
            <a:r>
              <a:rPr lang="hu-HU" b="1" dirty="0" smtClean="0"/>
              <a:t> </a:t>
            </a:r>
            <a:r>
              <a:rPr lang="hu-HU" b="1" dirty="0" err="1" smtClean="0"/>
              <a:t>even</a:t>
            </a:r>
            <a:r>
              <a:rPr lang="hu-HU" b="1" dirty="0" smtClean="0"/>
              <a:t> </a:t>
            </a:r>
            <a:r>
              <a:rPr lang="hu-HU" b="1" dirty="0" err="1" smtClean="0"/>
              <a:t>with</a:t>
            </a:r>
            <a:r>
              <a:rPr lang="hu-HU" b="1" dirty="0" smtClean="0"/>
              <a:t> </a:t>
            </a:r>
            <a:r>
              <a:rPr lang="hu-HU" b="1" dirty="0" err="1" smtClean="0"/>
              <a:t>you</a:t>
            </a:r>
            <a:r>
              <a:rPr lang="hu-HU" b="1" dirty="0" smtClean="0"/>
              <a:t>…</a:t>
            </a:r>
          </a:p>
          <a:p>
            <a:r>
              <a:rPr lang="hu-HU" b="1" dirty="0"/>
              <a:t> </a:t>
            </a:r>
            <a:r>
              <a:rPr lang="hu-HU" b="1" dirty="0" smtClean="0"/>
              <a:t>                     … </a:t>
            </a:r>
            <a:r>
              <a:rPr lang="hu-HU" b="1" dirty="0" err="1" smtClean="0"/>
              <a:t>What’s</a:t>
            </a:r>
            <a:r>
              <a:rPr lang="hu-HU" b="1" dirty="0" smtClean="0"/>
              <a:t> more </a:t>
            </a:r>
            <a:r>
              <a:rPr lang="hu-HU" b="1" dirty="0" err="1" smtClean="0"/>
              <a:t>to</a:t>
            </a:r>
            <a:r>
              <a:rPr lang="hu-HU" b="1" dirty="0" smtClean="0"/>
              <a:t> </a:t>
            </a:r>
            <a:r>
              <a:rPr lang="hu-HU" b="1" dirty="0" err="1" smtClean="0"/>
              <a:t>do</a:t>
            </a:r>
            <a:r>
              <a:rPr lang="hu-HU" b="1" dirty="0" smtClean="0"/>
              <a:t>,</a:t>
            </a:r>
          </a:p>
          <a:p>
            <a:r>
              <a:rPr lang="hu-HU" b="1" dirty="0"/>
              <a:t> </a:t>
            </a:r>
            <a:r>
              <a:rPr lang="hu-HU" b="1" dirty="0" smtClean="0"/>
              <a:t>                    </a:t>
            </a:r>
            <a:r>
              <a:rPr lang="hu-HU" b="1" dirty="0" err="1" smtClean="0"/>
              <a:t>Which</a:t>
            </a:r>
            <a:r>
              <a:rPr lang="hu-HU" b="1" dirty="0" smtClean="0"/>
              <a:t> </a:t>
            </a:r>
            <a:r>
              <a:rPr lang="hu-HU" b="1" dirty="0" err="1" smtClean="0"/>
              <a:t>would</a:t>
            </a:r>
            <a:r>
              <a:rPr lang="hu-HU" b="1" dirty="0" smtClean="0"/>
              <a:t> be </a:t>
            </a:r>
            <a:r>
              <a:rPr lang="hu-HU" b="1" dirty="0" err="1" smtClean="0"/>
              <a:t>planted</a:t>
            </a:r>
            <a:r>
              <a:rPr lang="hu-HU" b="1" dirty="0" smtClean="0"/>
              <a:t> </a:t>
            </a:r>
            <a:r>
              <a:rPr lang="hu-HU" b="1" dirty="0" err="1" smtClean="0"/>
              <a:t>newly</a:t>
            </a:r>
            <a:r>
              <a:rPr lang="hu-HU" b="1" dirty="0" smtClean="0"/>
              <a:t> </a:t>
            </a:r>
            <a:r>
              <a:rPr lang="hu-HU" b="1" dirty="0" err="1" smtClean="0"/>
              <a:t>with</a:t>
            </a:r>
            <a:r>
              <a:rPr lang="hu-HU" b="1" dirty="0" smtClean="0"/>
              <a:t> </a:t>
            </a:r>
            <a:r>
              <a:rPr lang="hu-HU" b="1" dirty="0" err="1" smtClean="0"/>
              <a:t>the</a:t>
            </a:r>
            <a:r>
              <a:rPr lang="hu-HU" b="1" dirty="0" smtClean="0"/>
              <a:t> </a:t>
            </a:r>
            <a:r>
              <a:rPr lang="hu-HU" b="1" dirty="0" err="1" smtClean="0"/>
              <a:t>time</a:t>
            </a:r>
            <a:r>
              <a:rPr lang="hu-HU" b="1" dirty="0" smtClean="0"/>
              <a:t>,</a:t>
            </a:r>
          </a:p>
          <a:p>
            <a:r>
              <a:rPr lang="hu-HU" b="1" dirty="0"/>
              <a:t> </a:t>
            </a:r>
            <a:r>
              <a:rPr lang="hu-HU" b="1" dirty="0" smtClean="0"/>
              <a:t>                    </a:t>
            </a:r>
            <a:r>
              <a:rPr lang="hu-HU" b="1" dirty="0" err="1" smtClean="0"/>
              <a:t>As</a:t>
            </a:r>
            <a:r>
              <a:rPr lang="hu-HU" b="1" dirty="0" smtClean="0"/>
              <a:t> </a:t>
            </a:r>
            <a:r>
              <a:rPr lang="hu-HU" b="1" dirty="0" err="1" smtClean="0"/>
              <a:t>calling</a:t>
            </a:r>
            <a:r>
              <a:rPr lang="hu-HU" b="1" dirty="0" smtClean="0"/>
              <a:t> </a:t>
            </a:r>
            <a:r>
              <a:rPr lang="hu-HU" b="1" dirty="0" err="1" smtClean="0"/>
              <a:t>home</a:t>
            </a:r>
            <a:r>
              <a:rPr lang="hu-HU" b="1" dirty="0" smtClean="0"/>
              <a:t> </a:t>
            </a:r>
            <a:r>
              <a:rPr lang="hu-HU" b="1" dirty="0" err="1" smtClean="0"/>
              <a:t>our</a:t>
            </a:r>
            <a:r>
              <a:rPr lang="hu-HU" b="1" dirty="0" smtClean="0"/>
              <a:t> </a:t>
            </a:r>
            <a:r>
              <a:rPr lang="hu-HU" b="1" dirty="0" err="1" smtClean="0"/>
              <a:t>exiled</a:t>
            </a:r>
            <a:r>
              <a:rPr lang="hu-HU" b="1" dirty="0" smtClean="0"/>
              <a:t> </a:t>
            </a:r>
            <a:r>
              <a:rPr lang="hu-HU" b="1" dirty="0" err="1" smtClean="0"/>
              <a:t>friends</a:t>
            </a:r>
            <a:r>
              <a:rPr lang="hu-HU" b="1" dirty="0" smtClean="0"/>
              <a:t> </a:t>
            </a:r>
            <a:r>
              <a:rPr lang="hu-HU" b="1" dirty="0" err="1" smtClean="0"/>
              <a:t>abroad</a:t>
            </a:r>
            <a:r>
              <a:rPr lang="hu-HU" b="1" dirty="0" smtClean="0"/>
              <a:t>,</a:t>
            </a:r>
          </a:p>
          <a:p>
            <a:r>
              <a:rPr lang="hu-HU" b="1" dirty="0"/>
              <a:t> </a:t>
            </a:r>
            <a:r>
              <a:rPr lang="hu-HU" b="1" dirty="0" smtClean="0"/>
              <a:t>                    </a:t>
            </a:r>
            <a:r>
              <a:rPr lang="hu-HU" b="1" dirty="0" err="1" smtClean="0"/>
              <a:t>That</a:t>
            </a:r>
            <a:r>
              <a:rPr lang="hu-HU" b="1" dirty="0" smtClean="0"/>
              <a:t> </a:t>
            </a:r>
            <a:r>
              <a:rPr lang="hu-HU" b="1" dirty="0" err="1" smtClean="0"/>
              <a:t>fled</a:t>
            </a:r>
            <a:r>
              <a:rPr lang="hu-HU" b="1" dirty="0" smtClean="0"/>
              <a:t> </a:t>
            </a:r>
            <a:r>
              <a:rPr lang="hu-HU" b="1" dirty="0" err="1" smtClean="0"/>
              <a:t>the</a:t>
            </a:r>
            <a:r>
              <a:rPr lang="hu-HU" b="1" dirty="0" smtClean="0"/>
              <a:t> </a:t>
            </a:r>
            <a:r>
              <a:rPr lang="hu-HU" b="1" dirty="0" err="1" smtClean="0"/>
              <a:t>snares</a:t>
            </a:r>
            <a:r>
              <a:rPr lang="hu-HU" b="1" dirty="0" smtClean="0"/>
              <a:t> of </a:t>
            </a:r>
            <a:r>
              <a:rPr lang="hu-HU" b="1" dirty="0" err="1" smtClean="0"/>
              <a:t>watchful</a:t>
            </a:r>
            <a:r>
              <a:rPr lang="hu-HU" b="1" dirty="0" smtClean="0"/>
              <a:t> </a:t>
            </a:r>
            <a:r>
              <a:rPr lang="hu-HU" b="1" dirty="0" err="1" smtClean="0"/>
              <a:t>tyranny</a:t>
            </a:r>
            <a:r>
              <a:rPr lang="hu-HU" b="1" dirty="0" smtClean="0"/>
              <a:t>,</a:t>
            </a:r>
          </a:p>
          <a:p>
            <a:r>
              <a:rPr lang="hu-HU" b="1" dirty="0"/>
              <a:t> </a:t>
            </a:r>
            <a:r>
              <a:rPr lang="hu-HU" b="1" dirty="0" smtClean="0"/>
              <a:t>                    </a:t>
            </a:r>
            <a:r>
              <a:rPr lang="hu-HU" b="1" dirty="0" err="1" smtClean="0"/>
              <a:t>Producing</a:t>
            </a:r>
            <a:r>
              <a:rPr lang="hu-HU" b="1" dirty="0" smtClean="0"/>
              <a:t> </a:t>
            </a:r>
            <a:r>
              <a:rPr lang="hu-HU" b="1" dirty="0" err="1" smtClean="0"/>
              <a:t>forth</a:t>
            </a:r>
            <a:r>
              <a:rPr lang="hu-HU" b="1" dirty="0" smtClean="0"/>
              <a:t> </a:t>
            </a:r>
            <a:r>
              <a:rPr lang="hu-HU" b="1" dirty="0" err="1" smtClean="0"/>
              <a:t>the</a:t>
            </a:r>
            <a:r>
              <a:rPr lang="hu-HU" b="1" dirty="0" smtClean="0"/>
              <a:t> </a:t>
            </a:r>
            <a:r>
              <a:rPr lang="hu-HU" b="1" dirty="0" err="1" smtClean="0"/>
              <a:t>cruel</a:t>
            </a:r>
            <a:r>
              <a:rPr lang="hu-HU" b="1" dirty="0" smtClean="0"/>
              <a:t> </a:t>
            </a:r>
            <a:r>
              <a:rPr lang="hu-HU" b="1" dirty="0" err="1" smtClean="0"/>
              <a:t>ministers</a:t>
            </a:r>
            <a:endParaRPr lang="hu-HU" b="1" dirty="0" smtClean="0"/>
          </a:p>
          <a:p>
            <a:r>
              <a:rPr lang="hu-HU" b="1" dirty="0"/>
              <a:t> </a:t>
            </a:r>
            <a:r>
              <a:rPr lang="hu-HU" b="1" dirty="0" smtClean="0"/>
              <a:t>                    Of </a:t>
            </a:r>
            <a:r>
              <a:rPr lang="hu-HU" b="1" dirty="0" err="1" smtClean="0"/>
              <a:t>this</a:t>
            </a:r>
            <a:r>
              <a:rPr lang="hu-HU" b="1" dirty="0" smtClean="0"/>
              <a:t> </a:t>
            </a:r>
            <a:r>
              <a:rPr lang="hu-HU" b="1" dirty="0" err="1" smtClean="0">
                <a:solidFill>
                  <a:srgbClr val="FF0000"/>
                </a:solidFill>
              </a:rPr>
              <a:t>dead</a:t>
            </a:r>
            <a:r>
              <a:rPr lang="hu-HU" b="1" dirty="0" smtClean="0">
                <a:solidFill>
                  <a:srgbClr val="FF0000"/>
                </a:solidFill>
              </a:rPr>
              <a:t> </a:t>
            </a:r>
            <a:r>
              <a:rPr lang="hu-HU" b="1" dirty="0" err="1" smtClean="0">
                <a:solidFill>
                  <a:srgbClr val="FF0000"/>
                </a:solidFill>
              </a:rPr>
              <a:t>butcher</a:t>
            </a:r>
            <a:r>
              <a:rPr lang="hu-HU" b="1" dirty="0" smtClean="0">
                <a:solidFill>
                  <a:srgbClr val="FF0000"/>
                </a:solidFill>
              </a:rPr>
              <a:t> </a:t>
            </a:r>
            <a:r>
              <a:rPr lang="hu-HU" b="1" dirty="0" smtClean="0"/>
              <a:t>and </a:t>
            </a:r>
            <a:r>
              <a:rPr lang="hu-HU" b="1" dirty="0" err="1" smtClean="0"/>
              <a:t>his</a:t>
            </a:r>
            <a:r>
              <a:rPr lang="hu-HU" b="1" dirty="0" smtClean="0"/>
              <a:t> </a:t>
            </a:r>
            <a:r>
              <a:rPr lang="hu-HU" b="1" dirty="0" err="1" smtClean="0">
                <a:solidFill>
                  <a:srgbClr val="FF0000"/>
                </a:solidFill>
              </a:rPr>
              <a:t>fiend-like</a:t>
            </a:r>
            <a:r>
              <a:rPr lang="hu-HU" b="1" dirty="0" smtClean="0">
                <a:solidFill>
                  <a:srgbClr val="FF0000"/>
                </a:solidFill>
              </a:rPr>
              <a:t> </a:t>
            </a:r>
            <a:r>
              <a:rPr lang="hu-HU" b="1" dirty="0" err="1" smtClean="0">
                <a:solidFill>
                  <a:srgbClr val="FF0000"/>
                </a:solidFill>
              </a:rPr>
              <a:t>queen</a:t>
            </a:r>
            <a:r>
              <a:rPr lang="hu-HU" b="1" dirty="0" smtClean="0"/>
              <a:t>…</a:t>
            </a:r>
          </a:p>
          <a:p>
            <a:r>
              <a:rPr lang="hu-HU" b="1" dirty="0"/>
              <a:t> </a:t>
            </a:r>
            <a:r>
              <a:rPr lang="hu-HU" b="1" dirty="0" smtClean="0"/>
              <a:t>                    That calls upon us, the </a:t>
            </a:r>
            <a:r>
              <a:rPr lang="hu-HU" b="1" dirty="0" smtClean="0">
                <a:solidFill>
                  <a:srgbClr val="FF0000"/>
                </a:solidFill>
              </a:rPr>
              <a:t>grace of Grace</a:t>
            </a:r>
            <a:r>
              <a:rPr lang="hu-HU" b="1" dirty="0" smtClean="0"/>
              <a:t>,</a:t>
            </a:r>
          </a:p>
          <a:p>
            <a:r>
              <a:rPr lang="hu-HU" b="1" dirty="0"/>
              <a:t> </a:t>
            </a:r>
            <a:r>
              <a:rPr lang="hu-HU" b="1" dirty="0" smtClean="0"/>
              <a:t>                    </a:t>
            </a:r>
            <a:r>
              <a:rPr lang="hu-HU" b="1" dirty="0" err="1" smtClean="0"/>
              <a:t>We</a:t>
            </a:r>
            <a:r>
              <a:rPr lang="hu-HU" b="1" dirty="0" smtClean="0"/>
              <a:t> </a:t>
            </a:r>
            <a:r>
              <a:rPr lang="hu-HU" b="1" dirty="0" err="1" smtClean="0"/>
              <a:t>will</a:t>
            </a:r>
            <a:r>
              <a:rPr lang="hu-HU" b="1" dirty="0" smtClean="0"/>
              <a:t> </a:t>
            </a:r>
            <a:r>
              <a:rPr lang="hu-HU" b="1" dirty="0" err="1" smtClean="0"/>
              <a:t>perform</a:t>
            </a:r>
            <a:r>
              <a:rPr lang="hu-HU" b="1" dirty="0" smtClean="0"/>
              <a:t> </a:t>
            </a:r>
            <a:r>
              <a:rPr lang="hu-HU" b="1" dirty="0" err="1" smtClean="0"/>
              <a:t>in</a:t>
            </a:r>
            <a:r>
              <a:rPr lang="hu-HU" b="1" dirty="0" smtClean="0"/>
              <a:t> </a:t>
            </a:r>
            <a:r>
              <a:rPr lang="hu-HU" b="1" dirty="0" err="1" smtClean="0"/>
              <a:t>measure</a:t>
            </a:r>
            <a:r>
              <a:rPr lang="hu-HU" b="1" dirty="0" smtClean="0"/>
              <a:t>, </a:t>
            </a:r>
            <a:r>
              <a:rPr lang="hu-HU" b="1" dirty="0" err="1" smtClean="0"/>
              <a:t>time</a:t>
            </a:r>
            <a:r>
              <a:rPr lang="hu-HU" b="1" dirty="0" smtClean="0"/>
              <a:t> and </a:t>
            </a:r>
            <a:r>
              <a:rPr lang="hu-HU" b="1" dirty="0" err="1" smtClean="0"/>
              <a:t>place</a:t>
            </a:r>
            <a:r>
              <a:rPr lang="hu-HU" b="1" dirty="0" smtClean="0"/>
              <a:t>.</a:t>
            </a:r>
          </a:p>
          <a:p>
            <a:r>
              <a:rPr lang="hu-HU" b="1" dirty="0"/>
              <a:t> </a:t>
            </a:r>
            <a:r>
              <a:rPr lang="hu-HU" b="1" dirty="0" smtClean="0"/>
              <a:t>                    </a:t>
            </a:r>
            <a:r>
              <a:rPr lang="hu-HU" b="1" dirty="0" err="1" smtClean="0"/>
              <a:t>So</a:t>
            </a:r>
            <a:r>
              <a:rPr lang="hu-HU" b="1" dirty="0" smtClean="0"/>
              <a:t>, </a:t>
            </a:r>
            <a:r>
              <a:rPr lang="hu-HU" b="1" dirty="0" err="1" smtClean="0"/>
              <a:t>thanks</a:t>
            </a:r>
            <a:r>
              <a:rPr lang="hu-HU" b="1" dirty="0" smtClean="0"/>
              <a:t> </a:t>
            </a:r>
            <a:r>
              <a:rPr lang="hu-HU" b="1" dirty="0" err="1" smtClean="0"/>
              <a:t>to</a:t>
            </a:r>
            <a:r>
              <a:rPr lang="hu-HU" b="1" dirty="0" smtClean="0"/>
              <a:t> </a:t>
            </a:r>
            <a:r>
              <a:rPr lang="hu-HU" b="1" dirty="0" err="1" smtClean="0"/>
              <a:t>all</a:t>
            </a:r>
            <a:r>
              <a:rPr lang="hu-HU" b="1" dirty="0" smtClean="0"/>
              <a:t> </a:t>
            </a:r>
            <a:r>
              <a:rPr lang="hu-HU" b="1" dirty="0" err="1" smtClean="0"/>
              <a:t>at</a:t>
            </a:r>
            <a:r>
              <a:rPr lang="hu-HU" b="1" dirty="0" smtClean="0"/>
              <a:t> </a:t>
            </a:r>
            <a:r>
              <a:rPr lang="hu-HU" b="1" dirty="0" err="1" smtClean="0"/>
              <a:t>once</a:t>
            </a:r>
            <a:r>
              <a:rPr lang="hu-HU" b="1" dirty="0" smtClean="0"/>
              <a:t> and </a:t>
            </a:r>
            <a:r>
              <a:rPr lang="hu-HU" b="1" dirty="0" err="1" smtClean="0"/>
              <a:t>to</a:t>
            </a:r>
            <a:r>
              <a:rPr lang="hu-HU" b="1" dirty="0" smtClean="0"/>
              <a:t> </a:t>
            </a:r>
            <a:r>
              <a:rPr lang="hu-HU" b="1" dirty="0" err="1" smtClean="0"/>
              <a:t>each</a:t>
            </a:r>
            <a:r>
              <a:rPr lang="hu-HU" b="1" dirty="0" smtClean="0"/>
              <a:t> </a:t>
            </a:r>
            <a:r>
              <a:rPr lang="hu-HU" b="1" dirty="0" err="1" smtClean="0"/>
              <a:t>one</a:t>
            </a:r>
            <a:r>
              <a:rPr lang="hu-HU" b="1" dirty="0" smtClean="0"/>
              <a:t>,</a:t>
            </a:r>
          </a:p>
          <a:p>
            <a:r>
              <a:rPr lang="hu-HU" b="1" dirty="0"/>
              <a:t> </a:t>
            </a:r>
            <a:r>
              <a:rPr lang="hu-HU" b="1" dirty="0" smtClean="0"/>
              <a:t>                    Whom we invite to see us crowned at Scone.</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5724128" y="692696"/>
            <a:ext cx="3419872" cy="1008112"/>
          </a:xfrm>
          <a:prstGeom prst="borderCallout1">
            <a:avLst>
              <a:gd name="adj1" fmla="val 48601"/>
              <a:gd name="adj2" fmla="val 160"/>
              <a:gd name="adj3" fmla="val 37723"/>
              <a:gd name="adj4" fmla="val -61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err="1" smtClean="0"/>
              <a:t>Macduff’s</a:t>
            </a:r>
            <a:r>
              <a:rPr lang="en-GB" b="1" dirty="0" smtClean="0"/>
              <a:t> use of the present declarative  emphasises that God’s natural order is acknowledged</a:t>
            </a:r>
            <a:endParaRPr lang="en-GB" b="1" dirty="0"/>
          </a:p>
        </p:txBody>
      </p:sp>
      <p:sp>
        <p:nvSpPr>
          <p:cNvPr id="12" name="Line Callout 1 11"/>
          <p:cNvSpPr/>
          <p:nvPr/>
        </p:nvSpPr>
        <p:spPr>
          <a:xfrm>
            <a:off x="539552" y="0"/>
            <a:ext cx="3168352" cy="612648"/>
          </a:xfrm>
          <a:prstGeom prst="borderCallout1">
            <a:avLst>
              <a:gd name="adj1" fmla="val 127618"/>
              <a:gd name="adj2" fmla="val 120011"/>
              <a:gd name="adj3" fmla="val 100208"/>
              <a:gd name="adj4" fmla="val 50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Ironic, as M himself kept heads as trophies of his kills</a:t>
            </a:r>
            <a:endParaRPr lang="en-GB" b="1" dirty="0"/>
          </a:p>
        </p:txBody>
      </p:sp>
      <p:sp>
        <p:nvSpPr>
          <p:cNvPr id="15" name="Line Callout 1 14"/>
          <p:cNvSpPr/>
          <p:nvPr/>
        </p:nvSpPr>
        <p:spPr>
          <a:xfrm>
            <a:off x="5652120" y="2060848"/>
            <a:ext cx="3491880" cy="612648"/>
          </a:xfrm>
          <a:prstGeom prst="borderCallout1">
            <a:avLst>
              <a:gd name="adj1" fmla="val 52113"/>
              <a:gd name="adj2" fmla="val -323"/>
              <a:gd name="adj3" fmla="val -117526"/>
              <a:gd name="adj4" fmla="val -71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adjective links M to the witches</a:t>
            </a:r>
            <a:endParaRPr lang="en-GB" b="1" dirty="0"/>
          </a:p>
        </p:txBody>
      </p:sp>
      <p:sp>
        <p:nvSpPr>
          <p:cNvPr id="16" name="Line Callout 1 15"/>
          <p:cNvSpPr/>
          <p:nvPr/>
        </p:nvSpPr>
        <p:spPr>
          <a:xfrm>
            <a:off x="5436096" y="2924944"/>
            <a:ext cx="3707904" cy="792088"/>
          </a:xfrm>
          <a:prstGeom prst="borderCallout1">
            <a:avLst>
              <a:gd name="adj1" fmla="val 46845"/>
              <a:gd name="adj2" fmla="val -209"/>
              <a:gd name="adj3" fmla="val -54216"/>
              <a:gd name="adj4" fmla="val -577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Repetition of MD’s salutation reiterates that the rightful king’s place </a:t>
            </a:r>
            <a:r>
              <a:rPr lang="en-GB" b="1" smtClean="0"/>
              <a:t>has now been </a:t>
            </a:r>
            <a:r>
              <a:rPr lang="en-GB" b="1" dirty="0" smtClean="0"/>
              <a:t>restored</a:t>
            </a:r>
            <a:endParaRPr lang="en-GB" b="1" dirty="0"/>
          </a:p>
        </p:txBody>
      </p:sp>
      <p:sp>
        <p:nvSpPr>
          <p:cNvPr id="17" name="Line Callout 1 16"/>
          <p:cNvSpPr/>
          <p:nvPr/>
        </p:nvSpPr>
        <p:spPr>
          <a:xfrm>
            <a:off x="5868144" y="3933056"/>
            <a:ext cx="3275856" cy="612648"/>
          </a:xfrm>
          <a:prstGeom prst="borderCallout1">
            <a:avLst>
              <a:gd name="adj1" fmla="val 46845"/>
              <a:gd name="adj2" fmla="val -1108"/>
              <a:gd name="adj3" fmla="val -6903"/>
              <a:gd name="adj4" fmla="val -1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Malcolm wastes no time in organising things</a:t>
            </a:r>
            <a:endParaRPr lang="en-GB" b="1" dirty="0"/>
          </a:p>
        </p:txBody>
      </p:sp>
      <p:sp>
        <p:nvSpPr>
          <p:cNvPr id="18" name="Line Callout 1 17"/>
          <p:cNvSpPr/>
          <p:nvPr/>
        </p:nvSpPr>
        <p:spPr>
          <a:xfrm>
            <a:off x="107504" y="6093296"/>
            <a:ext cx="4176464" cy="764704"/>
          </a:xfrm>
          <a:prstGeom prst="borderCallout1">
            <a:avLst>
              <a:gd name="adj1" fmla="val -149768"/>
              <a:gd name="adj2" fmla="val 90105"/>
              <a:gd name="adj3" fmla="val -1926"/>
              <a:gd name="adj4" fmla="val 49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Malcolm’s terms of address leave us in no doubt of the nation’s opinions of M and LM – ones that were once positive</a:t>
            </a:r>
            <a:endParaRPr lang="en-GB" b="1" dirty="0"/>
          </a:p>
        </p:txBody>
      </p:sp>
      <p:sp>
        <p:nvSpPr>
          <p:cNvPr id="19" name="Line Callout 1 18"/>
          <p:cNvSpPr/>
          <p:nvPr/>
        </p:nvSpPr>
        <p:spPr>
          <a:xfrm>
            <a:off x="6228184" y="5517232"/>
            <a:ext cx="2915816" cy="1080120"/>
          </a:xfrm>
          <a:prstGeom prst="borderCallout1">
            <a:avLst>
              <a:gd name="adj1" fmla="val 51617"/>
              <a:gd name="adj2" fmla="val -954"/>
              <a:gd name="adj3" fmla="val -25940"/>
              <a:gd name="adj4" fmla="val -49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With ‘The Divine Right of Kings’ belief, God’s natural order has been restored</a:t>
            </a:r>
            <a:endParaRPr lang="en-GB" b="1" dirty="0"/>
          </a:p>
        </p:txBody>
      </p:sp>
    </p:spTree>
    <p:extLst>
      <p:ext uri="{BB962C8B-B14F-4D97-AF65-F5344CB8AC3E}">
        <p14:creationId xmlns:p14="http://schemas.microsoft.com/office/powerpoint/2010/main" xmlns="" val="238475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1" grpId="0" animBg="1"/>
      <p:bldP spid="12" grpId="0" animBg="1"/>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156176" y="116632"/>
            <a:ext cx="2880320" cy="1132757"/>
          </a:xfrm>
          <a:prstGeom prst="rect">
            <a:avLst/>
          </a:prstGeom>
          <a:noFill/>
        </p:spPr>
      </p:pic>
      <p:sp>
        <p:nvSpPr>
          <p:cNvPr id="13" name="TextBox 12"/>
          <p:cNvSpPr txBox="1"/>
          <p:nvPr/>
        </p:nvSpPr>
        <p:spPr>
          <a:xfrm>
            <a:off x="107504" y="116632"/>
            <a:ext cx="5904656" cy="369332"/>
          </a:xfrm>
          <a:prstGeom prst="rect">
            <a:avLst/>
          </a:prstGeom>
          <a:solidFill>
            <a:schemeClr val="accent5">
              <a:lumMod val="20000"/>
              <a:lumOff val="80000"/>
            </a:schemeClr>
          </a:solidFill>
          <a:ln w="38100">
            <a:solidFill>
              <a:srgbClr val="C00000"/>
            </a:solidFill>
          </a:ln>
        </p:spPr>
        <p:txBody>
          <a:bodyPr wrap="square" rtlCol="0">
            <a:spAutoFit/>
          </a:bodyPr>
          <a:lstStyle/>
          <a:p>
            <a:r>
              <a:rPr lang="en-GB" b="1" dirty="0" smtClean="0"/>
              <a:t>(1) </a:t>
            </a:r>
            <a:r>
              <a:rPr lang="en-GB" b="1" dirty="0" smtClean="0">
                <a:solidFill>
                  <a:srgbClr val="990033"/>
                </a:solidFill>
              </a:rPr>
              <a:t>The Inversion of Moral Values </a:t>
            </a:r>
            <a:r>
              <a:rPr lang="en-GB" b="1" dirty="0" smtClean="0"/>
              <a:t>– Act 1, Scene 1</a:t>
            </a:r>
            <a:endParaRPr lang="en-GB" b="1" dirty="0"/>
          </a:p>
        </p:txBody>
      </p:sp>
      <p:sp>
        <p:nvSpPr>
          <p:cNvPr id="14" name="TextBox 13"/>
          <p:cNvSpPr txBox="1"/>
          <p:nvPr/>
        </p:nvSpPr>
        <p:spPr>
          <a:xfrm>
            <a:off x="611560" y="1484784"/>
            <a:ext cx="5904656" cy="3970318"/>
          </a:xfrm>
          <a:prstGeom prst="rect">
            <a:avLst/>
          </a:prstGeom>
          <a:noFill/>
          <a:ln w="38100">
            <a:solidFill>
              <a:srgbClr val="7030A0"/>
            </a:solidFill>
          </a:ln>
        </p:spPr>
        <p:txBody>
          <a:bodyPr wrap="square" rtlCol="0">
            <a:spAutoFit/>
          </a:bodyPr>
          <a:lstStyle/>
          <a:p>
            <a:r>
              <a:rPr lang="en-GB" i="1" dirty="0" smtClean="0"/>
              <a:t>1</a:t>
            </a:r>
            <a:r>
              <a:rPr lang="en-GB" i="1" baseline="30000" dirty="0" smtClean="0"/>
              <a:t>st</a:t>
            </a:r>
            <a:r>
              <a:rPr lang="en-GB" i="1" dirty="0" smtClean="0"/>
              <a:t> Witch</a:t>
            </a:r>
            <a:r>
              <a:rPr lang="en-GB" dirty="0" smtClean="0"/>
              <a:t>:  </a:t>
            </a:r>
            <a:r>
              <a:rPr lang="en-GB" b="1" dirty="0" smtClean="0"/>
              <a:t>When shall we three meet again</a:t>
            </a:r>
          </a:p>
          <a:p>
            <a:r>
              <a:rPr lang="en-GB" b="1" dirty="0"/>
              <a:t> </a:t>
            </a:r>
            <a:r>
              <a:rPr lang="en-GB" b="1" dirty="0" smtClean="0"/>
              <a:t>                  In </a:t>
            </a:r>
            <a:r>
              <a:rPr lang="en-GB" b="1" dirty="0" smtClean="0">
                <a:solidFill>
                  <a:srgbClr val="FF0000"/>
                </a:solidFill>
              </a:rPr>
              <a:t>thunder, lightning or in rain</a:t>
            </a:r>
            <a:r>
              <a:rPr lang="en-GB" b="1" dirty="0" smtClean="0"/>
              <a:t>?</a:t>
            </a:r>
          </a:p>
          <a:p>
            <a:r>
              <a:rPr lang="en-GB" i="1" dirty="0" smtClean="0"/>
              <a:t>2</a:t>
            </a:r>
            <a:r>
              <a:rPr lang="en-GB" i="1" baseline="30000" dirty="0" smtClean="0"/>
              <a:t>nd</a:t>
            </a:r>
            <a:r>
              <a:rPr lang="en-GB" i="1" dirty="0" smtClean="0"/>
              <a:t> Witch</a:t>
            </a:r>
            <a:r>
              <a:rPr lang="en-GB" dirty="0" smtClean="0"/>
              <a:t>: </a:t>
            </a:r>
            <a:r>
              <a:rPr lang="en-GB" b="1" dirty="0" smtClean="0"/>
              <a:t>When the </a:t>
            </a:r>
            <a:r>
              <a:rPr lang="en-GB" b="1" dirty="0" smtClean="0">
                <a:solidFill>
                  <a:srgbClr val="FF0000"/>
                </a:solidFill>
              </a:rPr>
              <a:t>hurlyburly</a:t>
            </a:r>
            <a:r>
              <a:rPr lang="en-GB" b="1" dirty="0" smtClean="0"/>
              <a:t>’s done</a:t>
            </a:r>
          </a:p>
          <a:p>
            <a:r>
              <a:rPr lang="en-GB" dirty="0"/>
              <a:t> </a:t>
            </a:r>
            <a:r>
              <a:rPr lang="en-GB" dirty="0" smtClean="0"/>
              <a:t>                  </a:t>
            </a:r>
            <a:r>
              <a:rPr lang="en-GB" b="1" dirty="0" smtClean="0"/>
              <a:t>When the </a:t>
            </a:r>
            <a:r>
              <a:rPr lang="en-GB" b="1" dirty="0" smtClean="0">
                <a:solidFill>
                  <a:srgbClr val="FF0000"/>
                </a:solidFill>
              </a:rPr>
              <a:t>battle’s lost and won</a:t>
            </a:r>
            <a:r>
              <a:rPr lang="en-GB" b="1" dirty="0" smtClean="0"/>
              <a:t>.</a:t>
            </a:r>
          </a:p>
          <a:p>
            <a:r>
              <a:rPr lang="en-GB" i="1" dirty="0" smtClean="0"/>
              <a:t>3</a:t>
            </a:r>
            <a:r>
              <a:rPr lang="en-GB" i="1" baseline="30000" dirty="0" smtClean="0"/>
              <a:t>rd</a:t>
            </a:r>
            <a:r>
              <a:rPr lang="en-GB" i="1" dirty="0" smtClean="0"/>
              <a:t> Witch</a:t>
            </a:r>
            <a:r>
              <a:rPr lang="en-GB" dirty="0" smtClean="0"/>
              <a:t>: </a:t>
            </a:r>
            <a:r>
              <a:rPr lang="en-GB" b="1" dirty="0" smtClean="0"/>
              <a:t>That will be ere the set of sun.</a:t>
            </a:r>
          </a:p>
          <a:p>
            <a:r>
              <a:rPr lang="en-GB" i="1" dirty="0" smtClean="0"/>
              <a:t>1</a:t>
            </a:r>
            <a:r>
              <a:rPr lang="en-GB" i="1" baseline="30000" dirty="0" smtClean="0"/>
              <a:t>st</a:t>
            </a:r>
            <a:r>
              <a:rPr lang="en-GB" i="1" dirty="0" smtClean="0"/>
              <a:t> Witch</a:t>
            </a:r>
            <a:r>
              <a:rPr lang="en-GB" dirty="0" smtClean="0"/>
              <a:t>:  </a:t>
            </a:r>
            <a:r>
              <a:rPr lang="en-GB" b="1" dirty="0" smtClean="0"/>
              <a:t>Where the place?</a:t>
            </a:r>
          </a:p>
          <a:p>
            <a:r>
              <a:rPr lang="en-GB" i="1" dirty="0" smtClean="0"/>
              <a:t>2</a:t>
            </a:r>
            <a:r>
              <a:rPr lang="en-GB" i="1" baseline="30000" dirty="0" smtClean="0"/>
              <a:t>nd</a:t>
            </a:r>
            <a:r>
              <a:rPr lang="en-GB" i="1" dirty="0" smtClean="0"/>
              <a:t> Witch</a:t>
            </a:r>
            <a:r>
              <a:rPr lang="en-GB" dirty="0" smtClean="0"/>
              <a:t>:                                </a:t>
            </a:r>
            <a:r>
              <a:rPr lang="en-GB" b="1" dirty="0" smtClean="0"/>
              <a:t>Upon the heath.</a:t>
            </a:r>
          </a:p>
          <a:p>
            <a:r>
              <a:rPr lang="en-GB" i="1" dirty="0" smtClean="0"/>
              <a:t>3</a:t>
            </a:r>
            <a:r>
              <a:rPr lang="en-GB" i="1" baseline="30000" dirty="0" smtClean="0"/>
              <a:t>rd</a:t>
            </a:r>
            <a:r>
              <a:rPr lang="en-GB" i="1" dirty="0" smtClean="0"/>
              <a:t> Witch</a:t>
            </a:r>
            <a:r>
              <a:rPr lang="en-GB" dirty="0" smtClean="0"/>
              <a:t>:  </a:t>
            </a:r>
            <a:r>
              <a:rPr lang="en-GB" b="1" dirty="0" smtClean="0"/>
              <a:t>There to meet with Macbeth.</a:t>
            </a:r>
          </a:p>
          <a:p>
            <a:r>
              <a:rPr lang="en-GB" i="1" dirty="0" smtClean="0"/>
              <a:t>1</a:t>
            </a:r>
            <a:r>
              <a:rPr lang="en-GB" i="1" baseline="30000" dirty="0" smtClean="0"/>
              <a:t>st</a:t>
            </a:r>
            <a:r>
              <a:rPr lang="en-GB" i="1" dirty="0" smtClean="0"/>
              <a:t> Witch</a:t>
            </a:r>
            <a:r>
              <a:rPr lang="en-GB" dirty="0" smtClean="0"/>
              <a:t>:  </a:t>
            </a:r>
            <a:r>
              <a:rPr lang="en-GB" b="1" dirty="0" smtClean="0"/>
              <a:t>I come, Graymalkin!</a:t>
            </a:r>
          </a:p>
          <a:p>
            <a:r>
              <a:rPr lang="en-GB" i="1" dirty="0" smtClean="0"/>
              <a:t>2</a:t>
            </a:r>
            <a:r>
              <a:rPr lang="en-GB" i="1" baseline="30000" dirty="0" smtClean="0"/>
              <a:t>nd</a:t>
            </a:r>
            <a:r>
              <a:rPr lang="en-GB" i="1" dirty="0" smtClean="0"/>
              <a:t> Witch</a:t>
            </a:r>
            <a:r>
              <a:rPr lang="en-GB" dirty="0" smtClean="0"/>
              <a:t>: </a:t>
            </a:r>
            <a:r>
              <a:rPr lang="en-GB" b="1" dirty="0" smtClean="0"/>
              <a:t>Paddock calls.</a:t>
            </a:r>
          </a:p>
          <a:p>
            <a:r>
              <a:rPr lang="en-GB" i="1" dirty="0" smtClean="0"/>
              <a:t>3</a:t>
            </a:r>
            <a:r>
              <a:rPr lang="en-GB" i="1" baseline="30000" dirty="0" smtClean="0"/>
              <a:t>rd</a:t>
            </a:r>
            <a:r>
              <a:rPr lang="en-GB" i="1" dirty="0" smtClean="0"/>
              <a:t> Witch</a:t>
            </a:r>
            <a:r>
              <a:rPr lang="en-GB" dirty="0" smtClean="0"/>
              <a:t>: </a:t>
            </a:r>
            <a:r>
              <a:rPr lang="en-GB" b="1" dirty="0" smtClean="0"/>
              <a:t>Anon.</a:t>
            </a:r>
          </a:p>
          <a:p>
            <a:r>
              <a:rPr lang="en-GB" i="1" dirty="0" smtClean="0"/>
              <a:t>All</a:t>
            </a:r>
            <a:r>
              <a:rPr lang="en-GB" dirty="0" smtClean="0"/>
              <a:t>:             </a:t>
            </a:r>
            <a:r>
              <a:rPr lang="en-GB" b="1" dirty="0" smtClean="0">
                <a:solidFill>
                  <a:srgbClr val="FF0000"/>
                </a:solidFill>
              </a:rPr>
              <a:t>Fair is foul, and foul is fair</a:t>
            </a:r>
            <a:r>
              <a:rPr lang="en-GB" b="1" dirty="0" smtClean="0"/>
              <a:t>:</a:t>
            </a:r>
          </a:p>
          <a:p>
            <a:r>
              <a:rPr lang="en-GB" dirty="0"/>
              <a:t> </a:t>
            </a:r>
            <a:r>
              <a:rPr lang="en-GB" dirty="0" smtClean="0"/>
              <a:t>                  </a:t>
            </a:r>
            <a:r>
              <a:rPr lang="en-GB" b="1" dirty="0" smtClean="0"/>
              <a:t>Hover through the fog and filthy air.</a:t>
            </a:r>
          </a:p>
          <a:p>
            <a:r>
              <a:rPr lang="en-GB" dirty="0"/>
              <a:t> </a:t>
            </a:r>
            <a:r>
              <a:rPr lang="en-GB" dirty="0" smtClean="0"/>
              <a:t>                  [ </a:t>
            </a:r>
            <a:r>
              <a:rPr lang="en-GB" i="1" dirty="0"/>
              <a:t>T</a:t>
            </a:r>
            <a:r>
              <a:rPr lang="en-GB" i="1" dirty="0" smtClean="0"/>
              <a:t>hey vanish</a:t>
            </a:r>
            <a:r>
              <a:rPr lang="en-GB" dirty="0" smtClean="0"/>
              <a:t>]</a:t>
            </a:r>
            <a:endParaRPr lang="en-GB" dirty="0"/>
          </a:p>
        </p:txBody>
      </p:sp>
      <p:sp>
        <p:nvSpPr>
          <p:cNvPr id="22" name="Line Callout 1 21"/>
          <p:cNvSpPr/>
          <p:nvPr/>
        </p:nvSpPr>
        <p:spPr>
          <a:xfrm>
            <a:off x="683568" y="764704"/>
            <a:ext cx="2808312" cy="576064"/>
          </a:xfrm>
          <a:prstGeom prst="borderCallout1">
            <a:avLst>
              <a:gd name="adj1" fmla="val 95638"/>
              <a:gd name="adj2" fmla="val 49223"/>
              <a:gd name="adj3" fmla="val 189652"/>
              <a:gd name="adj4" fmla="val 732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They have control over the natural elements</a:t>
            </a:r>
            <a:endParaRPr lang="en-GB" b="1" dirty="0"/>
          </a:p>
        </p:txBody>
      </p:sp>
      <p:sp>
        <p:nvSpPr>
          <p:cNvPr id="23" name="Line Callout 1 22"/>
          <p:cNvSpPr/>
          <p:nvPr/>
        </p:nvSpPr>
        <p:spPr>
          <a:xfrm>
            <a:off x="5796136" y="3283884"/>
            <a:ext cx="3024336" cy="612648"/>
          </a:xfrm>
          <a:prstGeom prst="borderCallout1">
            <a:avLst>
              <a:gd name="adj1" fmla="val 48902"/>
              <a:gd name="adj2" fmla="val 524"/>
              <a:gd name="adj3" fmla="val -166408"/>
              <a:gd name="adj4" fmla="val -794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GB" b="1" dirty="0" smtClean="0"/>
              <a:t>Noise (of battle)</a:t>
            </a:r>
          </a:p>
          <a:p>
            <a:pPr marL="342900" indent="-342900" algn="ctr">
              <a:buAutoNum type="arabicPeriod"/>
            </a:pPr>
            <a:r>
              <a:rPr lang="en-GB" b="1" dirty="0" smtClean="0"/>
              <a:t>Confusion  (mental)</a:t>
            </a:r>
            <a:endParaRPr lang="en-GB" b="1" dirty="0"/>
          </a:p>
        </p:txBody>
      </p:sp>
      <p:sp>
        <p:nvSpPr>
          <p:cNvPr id="24" name="Line Callout 1 23"/>
          <p:cNvSpPr/>
          <p:nvPr/>
        </p:nvSpPr>
        <p:spPr>
          <a:xfrm>
            <a:off x="5220072" y="3914794"/>
            <a:ext cx="3312368" cy="1602438"/>
          </a:xfrm>
          <a:prstGeom prst="borderCallout1">
            <a:avLst>
              <a:gd name="adj1" fmla="val 52079"/>
              <a:gd name="adj2" fmla="val -546"/>
              <a:gd name="adj3" fmla="val -87949"/>
              <a:gd name="adj4" fmla="val -59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They speak in  riddles but the meaning is sinister: Scotland wins over Norway, but on another level, Macbeth loses the battle over his conscience, to evil</a:t>
            </a:r>
            <a:endParaRPr lang="en-GB" b="1" dirty="0"/>
          </a:p>
        </p:txBody>
      </p:sp>
      <p:sp>
        <p:nvSpPr>
          <p:cNvPr id="26" name="Horizontal Scroll 25"/>
          <p:cNvSpPr/>
          <p:nvPr/>
        </p:nvSpPr>
        <p:spPr>
          <a:xfrm>
            <a:off x="1403648" y="5517232"/>
            <a:ext cx="6408712" cy="1340768"/>
          </a:xfrm>
          <a:prstGeom prst="horizont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 </a:t>
            </a:r>
          </a:p>
          <a:p>
            <a:pPr algn="ctr"/>
            <a:r>
              <a:rPr lang="en-GB" b="1" dirty="0" smtClean="0">
                <a:solidFill>
                  <a:schemeClr val="accent2">
                    <a:lumMod val="50000"/>
                  </a:schemeClr>
                </a:solidFill>
              </a:rPr>
              <a:t>James I was fascinated with witches and wrote a book about them called ‘Demonologie.’ Shakespeare was planning on securing funding for the Globe Theatre after QEI’s death!</a:t>
            </a:r>
            <a:endParaRPr lang="en-GB" b="1" dirty="0">
              <a:solidFill>
                <a:schemeClr val="accent2">
                  <a:lumMod val="50000"/>
                </a:schemeClr>
              </a:solidFill>
            </a:endParaRPr>
          </a:p>
        </p:txBody>
      </p:sp>
      <p:sp>
        <p:nvSpPr>
          <p:cNvPr id="29" name="Line Callout 1 28"/>
          <p:cNvSpPr/>
          <p:nvPr/>
        </p:nvSpPr>
        <p:spPr>
          <a:xfrm>
            <a:off x="251520" y="2276872"/>
            <a:ext cx="2664296" cy="1620760"/>
          </a:xfrm>
          <a:prstGeom prst="borderCallout1">
            <a:avLst>
              <a:gd name="adj1" fmla="val 100897"/>
              <a:gd name="adj2" fmla="val 49888"/>
              <a:gd name="adj3" fmla="val 144850"/>
              <a:gd name="adj4" fmla="val 1055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sets the perverse atmosphere of evil in the play: it marks the inversion of moral values – Good is bad, bad is good!</a:t>
            </a:r>
            <a:endParaRPr lang="en-GB" b="1" dirty="0"/>
          </a:p>
        </p:txBody>
      </p:sp>
      <p:sp>
        <p:nvSpPr>
          <p:cNvPr id="15" name="TextBox 14"/>
          <p:cNvSpPr txBox="1"/>
          <p:nvPr/>
        </p:nvSpPr>
        <p:spPr>
          <a:xfrm>
            <a:off x="6660232" y="2060848"/>
            <a:ext cx="2376264" cy="1200329"/>
          </a:xfrm>
          <a:prstGeom prst="rect">
            <a:avLst/>
          </a:prstGeom>
          <a:solidFill>
            <a:srgbClr val="FFFF00"/>
          </a:solidFill>
          <a:ln w="38100">
            <a:solidFill>
              <a:srgbClr val="FF0000"/>
            </a:solidFill>
          </a:ln>
        </p:spPr>
        <p:txBody>
          <a:bodyPr wrap="square" rtlCol="0">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 s and language in ‘Macbeth’</a:t>
            </a:r>
            <a:endParaRPr lang="en-GB" b="1" dirty="0">
              <a:solidFill>
                <a:schemeClr val="accent5">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2" grpId="0" animBg="1"/>
      <p:bldP spid="23" grpId="0" animBg="1"/>
      <p:bldP spid="24" grpId="0"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052736"/>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6">
              <a:lumMod val="20000"/>
              <a:lumOff val="80000"/>
            </a:schemeClr>
          </a:solidFill>
          <a:ln w="38100">
            <a:solidFill>
              <a:srgbClr val="C00000"/>
            </a:solidFill>
          </a:ln>
        </p:spPr>
        <p:txBody>
          <a:bodyPr wrap="square" rtlCol="0">
            <a:spAutoFit/>
          </a:bodyPr>
          <a:lstStyle/>
          <a:p>
            <a:r>
              <a:rPr lang="en-GB" b="1" dirty="0" smtClean="0"/>
              <a:t>(4) </a:t>
            </a:r>
            <a:r>
              <a:rPr lang="en-GB" b="1" dirty="0" smtClean="0">
                <a:solidFill>
                  <a:srgbClr val="990033"/>
                </a:solidFill>
              </a:rPr>
              <a:t>Macbeth: Conscience and Confusion  </a:t>
            </a:r>
            <a:r>
              <a:rPr lang="en-GB" b="1" dirty="0" smtClean="0"/>
              <a:t>– Act 1, Scene 3</a:t>
            </a:r>
            <a:endParaRPr lang="en-GB" b="1" dirty="0"/>
          </a:p>
        </p:txBody>
      </p:sp>
      <p:sp>
        <p:nvSpPr>
          <p:cNvPr id="14" name="TextBox 13"/>
          <p:cNvSpPr txBox="1"/>
          <p:nvPr/>
        </p:nvSpPr>
        <p:spPr>
          <a:xfrm>
            <a:off x="107504" y="548681"/>
            <a:ext cx="6120680" cy="5078313"/>
          </a:xfrm>
          <a:prstGeom prst="rect">
            <a:avLst/>
          </a:prstGeom>
          <a:noFill/>
          <a:ln w="38100">
            <a:solidFill>
              <a:srgbClr val="7030A0"/>
            </a:solidFill>
          </a:ln>
        </p:spPr>
        <p:txBody>
          <a:bodyPr wrap="square" rtlCol="0">
            <a:spAutoFit/>
          </a:bodyPr>
          <a:lstStyle/>
          <a:p>
            <a:r>
              <a:rPr lang="en-GB" i="1" dirty="0" smtClean="0"/>
              <a:t>Macbeth:     [aside] </a:t>
            </a:r>
            <a:r>
              <a:rPr lang="en-GB" b="1" dirty="0" smtClean="0"/>
              <a:t>Glamis, and Thane of Cawdor:</a:t>
            </a:r>
          </a:p>
          <a:p>
            <a:r>
              <a:rPr lang="en-GB" b="1" dirty="0"/>
              <a:t> </a:t>
            </a:r>
            <a:r>
              <a:rPr lang="en-GB" b="1" dirty="0" smtClean="0"/>
              <a:t>                     </a:t>
            </a:r>
            <a:r>
              <a:rPr lang="en-GB" b="1" dirty="0" smtClean="0">
                <a:solidFill>
                  <a:srgbClr val="FF0000"/>
                </a:solidFill>
              </a:rPr>
              <a:t>The </a:t>
            </a:r>
            <a:r>
              <a:rPr lang="en-GB" b="1" u="sng" dirty="0" smtClean="0">
                <a:solidFill>
                  <a:srgbClr val="FF0000"/>
                </a:solidFill>
              </a:rPr>
              <a:t>greatest</a:t>
            </a:r>
            <a:r>
              <a:rPr lang="en-GB" b="1" dirty="0" smtClean="0">
                <a:solidFill>
                  <a:srgbClr val="FF0000"/>
                </a:solidFill>
              </a:rPr>
              <a:t> is behind</a:t>
            </a:r>
            <a:r>
              <a:rPr lang="en-GB" b="1" dirty="0" smtClean="0"/>
              <a:t>...</a:t>
            </a:r>
          </a:p>
          <a:p>
            <a:r>
              <a:rPr lang="en-GB" i="1" dirty="0" smtClean="0"/>
              <a:t>Banquo:       </a:t>
            </a:r>
            <a:r>
              <a:rPr lang="en-GB" b="1" dirty="0" smtClean="0"/>
              <a:t>... But ‘tis strange:</a:t>
            </a:r>
          </a:p>
          <a:p>
            <a:r>
              <a:rPr lang="en-GB" b="1" dirty="0"/>
              <a:t> </a:t>
            </a:r>
            <a:r>
              <a:rPr lang="en-GB" b="1" dirty="0" smtClean="0"/>
              <a:t>                     And oftentimes, </a:t>
            </a:r>
            <a:r>
              <a:rPr lang="en-GB" b="1" dirty="0" smtClean="0">
                <a:solidFill>
                  <a:srgbClr val="FF0000"/>
                </a:solidFill>
              </a:rPr>
              <a:t>to win us to our </a:t>
            </a:r>
            <a:r>
              <a:rPr lang="en-GB" b="1" u="sng" dirty="0" smtClean="0">
                <a:solidFill>
                  <a:srgbClr val="FF0000"/>
                </a:solidFill>
              </a:rPr>
              <a:t>harm</a:t>
            </a:r>
            <a:r>
              <a:rPr lang="en-GB" b="1" dirty="0" smtClean="0"/>
              <a:t>,</a:t>
            </a:r>
          </a:p>
          <a:p>
            <a:r>
              <a:rPr lang="en-GB" b="1" dirty="0"/>
              <a:t> </a:t>
            </a:r>
            <a:r>
              <a:rPr lang="en-GB" b="1" dirty="0" smtClean="0"/>
              <a:t>                     The </a:t>
            </a:r>
            <a:r>
              <a:rPr lang="en-GB" b="1" u="sng" dirty="0" smtClean="0">
                <a:solidFill>
                  <a:srgbClr val="FF0000"/>
                </a:solidFill>
              </a:rPr>
              <a:t>instruments of darkness </a:t>
            </a:r>
            <a:r>
              <a:rPr lang="en-GB" b="1" dirty="0" smtClean="0"/>
              <a:t>tell us truths,</a:t>
            </a:r>
          </a:p>
          <a:p>
            <a:r>
              <a:rPr lang="en-GB" b="1" dirty="0"/>
              <a:t> </a:t>
            </a:r>
            <a:r>
              <a:rPr lang="en-GB" b="1" dirty="0" smtClean="0"/>
              <a:t>                     Win us with honest trifles, </a:t>
            </a:r>
            <a:r>
              <a:rPr lang="en-GB" b="1" dirty="0" smtClean="0">
                <a:solidFill>
                  <a:srgbClr val="FF0000"/>
                </a:solidFill>
              </a:rPr>
              <a:t>to </a:t>
            </a:r>
            <a:r>
              <a:rPr lang="en-GB" b="1" u="sng" dirty="0" smtClean="0">
                <a:solidFill>
                  <a:srgbClr val="FF0000"/>
                </a:solidFill>
              </a:rPr>
              <a:t>betray</a:t>
            </a:r>
            <a:r>
              <a:rPr lang="en-GB" b="1" dirty="0" smtClean="0">
                <a:solidFill>
                  <a:srgbClr val="FF0000"/>
                </a:solidFill>
              </a:rPr>
              <a:t> us</a:t>
            </a:r>
          </a:p>
          <a:p>
            <a:r>
              <a:rPr lang="en-GB" b="1" dirty="0"/>
              <a:t> </a:t>
            </a:r>
            <a:r>
              <a:rPr lang="en-GB" b="1" dirty="0" smtClean="0"/>
              <a:t>                     In deepest consequence ...</a:t>
            </a:r>
          </a:p>
          <a:p>
            <a:r>
              <a:rPr lang="en-GB" i="1" dirty="0" smtClean="0"/>
              <a:t>Macbeth:     [aside]  </a:t>
            </a:r>
            <a:r>
              <a:rPr lang="en-GB" b="1" dirty="0" smtClean="0"/>
              <a:t>Two truths are told,</a:t>
            </a:r>
          </a:p>
          <a:p>
            <a:r>
              <a:rPr lang="en-GB" b="1" dirty="0"/>
              <a:t> </a:t>
            </a:r>
            <a:r>
              <a:rPr lang="en-GB" b="1" dirty="0" smtClean="0"/>
              <a:t>                     As happy prologues to the swelling act</a:t>
            </a:r>
          </a:p>
          <a:p>
            <a:r>
              <a:rPr lang="en-GB" b="1" dirty="0"/>
              <a:t> </a:t>
            </a:r>
            <a:r>
              <a:rPr lang="en-GB" b="1" dirty="0" smtClean="0"/>
              <a:t>                     Of the imperial theme...</a:t>
            </a:r>
          </a:p>
          <a:p>
            <a:r>
              <a:rPr lang="en-GB" b="1" dirty="0"/>
              <a:t> </a:t>
            </a:r>
            <a:r>
              <a:rPr lang="en-GB" b="1" dirty="0" smtClean="0"/>
              <a:t>                     This supernatural soliciting</a:t>
            </a:r>
          </a:p>
          <a:p>
            <a:r>
              <a:rPr lang="en-GB" b="1" dirty="0"/>
              <a:t> </a:t>
            </a:r>
            <a:r>
              <a:rPr lang="en-GB" b="1" dirty="0" smtClean="0"/>
              <a:t>                     </a:t>
            </a:r>
            <a:r>
              <a:rPr lang="en-GB" b="1" dirty="0" smtClean="0">
                <a:solidFill>
                  <a:srgbClr val="FF0000"/>
                </a:solidFill>
              </a:rPr>
              <a:t>Cannot be ill; cannot be good</a:t>
            </a:r>
            <a:r>
              <a:rPr lang="en-GB" b="1" dirty="0" smtClean="0"/>
              <a:t>. If ill,</a:t>
            </a:r>
          </a:p>
          <a:p>
            <a:r>
              <a:rPr lang="en-GB" b="1" dirty="0"/>
              <a:t> </a:t>
            </a:r>
            <a:r>
              <a:rPr lang="en-GB" b="1" dirty="0" smtClean="0"/>
              <a:t>                     Why hath it given me earnest of success ...</a:t>
            </a:r>
          </a:p>
          <a:p>
            <a:r>
              <a:rPr lang="en-GB" b="1" dirty="0"/>
              <a:t> </a:t>
            </a:r>
            <a:r>
              <a:rPr lang="en-GB" b="1" dirty="0" smtClean="0"/>
              <a:t>                     if good, why do I yield to </a:t>
            </a:r>
            <a:r>
              <a:rPr lang="en-GB" b="1" u="sng" dirty="0" smtClean="0">
                <a:solidFill>
                  <a:srgbClr val="FF0000"/>
                </a:solidFill>
              </a:rPr>
              <a:t>that suggestion</a:t>
            </a:r>
          </a:p>
          <a:p>
            <a:r>
              <a:rPr lang="en-GB" b="1" dirty="0"/>
              <a:t> </a:t>
            </a:r>
            <a:r>
              <a:rPr lang="en-GB" b="1" dirty="0" smtClean="0"/>
              <a:t>                     Whose horrid image doth unfix my hair,</a:t>
            </a:r>
          </a:p>
          <a:p>
            <a:r>
              <a:rPr lang="en-GB" b="1" dirty="0"/>
              <a:t> </a:t>
            </a:r>
            <a:r>
              <a:rPr lang="en-GB" b="1" dirty="0" smtClean="0"/>
              <a:t>                     And make my seated heart knock at my ribs ...</a:t>
            </a:r>
          </a:p>
          <a:p>
            <a:r>
              <a:rPr lang="en-GB" b="1" dirty="0"/>
              <a:t> </a:t>
            </a:r>
            <a:r>
              <a:rPr lang="en-GB" b="1" dirty="0" smtClean="0"/>
              <a:t>                     </a:t>
            </a:r>
            <a:r>
              <a:rPr lang="en-GB" b="1" dirty="0" smtClean="0">
                <a:solidFill>
                  <a:srgbClr val="FF0000"/>
                </a:solidFill>
              </a:rPr>
              <a:t>If chance will have me king, why,</a:t>
            </a:r>
          </a:p>
          <a:p>
            <a:r>
              <a:rPr lang="en-GB" b="1" dirty="0">
                <a:solidFill>
                  <a:srgbClr val="FF0000"/>
                </a:solidFill>
              </a:rPr>
              <a:t> </a:t>
            </a:r>
            <a:r>
              <a:rPr lang="en-GB" b="1" dirty="0" smtClean="0">
                <a:solidFill>
                  <a:srgbClr val="FF0000"/>
                </a:solidFill>
              </a:rPr>
              <a:t>                     Chance may crown me, without my stir.</a:t>
            </a:r>
          </a:p>
        </p:txBody>
      </p:sp>
      <p:sp>
        <p:nvSpPr>
          <p:cNvPr id="26" name="Horizontal Scroll 25"/>
          <p:cNvSpPr/>
          <p:nvPr/>
        </p:nvSpPr>
        <p:spPr>
          <a:xfrm>
            <a:off x="1043608" y="5771010"/>
            <a:ext cx="7344816" cy="108699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Shakespeare drew from Holinshed’s Chronicles (1587) for the history of Scotland as appearing in his play</a:t>
            </a:r>
          </a:p>
          <a:p>
            <a:pPr algn="ctr"/>
            <a:endParaRPr lang="en-GB" b="1" dirty="0" smtClean="0">
              <a:solidFill>
                <a:srgbClr val="990033"/>
              </a:solidFill>
            </a:endParaRPr>
          </a:p>
        </p:txBody>
      </p:sp>
      <p:sp>
        <p:nvSpPr>
          <p:cNvPr id="10" name="Line Callout 1 9"/>
          <p:cNvSpPr/>
          <p:nvPr/>
        </p:nvSpPr>
        <p:spPr>
          <a:xfrm>
            <a:off x="5508104" y="188640"/>
            <a:ext cx="3384376" cy="624265"/>
          </a:xfrm>
          <a:prstGeom prst="borderCallout1">
            <a:avLst>
              <a:gd name="adj1" fmla="val 47395"/>
              <a:gd name="adj2" fmla="val -146"/>
              <a:gd name="adj3" fmla="val 117559"/>
              <a:gd name="adj4" fmla="val -867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only title M is interested in is future king</a:t>
            </a:r>
            <a:endParaRPr lang="en-GB" b="1" dirty="0"/>
          </a:p>
        </p:txBody>
      </p:sp>
      <p:sp>
        <p:nvSpPr>
          <p:cNvPr id="11" name="Line Callout 1 10"/>
          <p:cNvSpPr/>
          <p:nvPr/>
        </p:nvSpPr>
        <p:spPr>
          <a:xfrm>
            <a:off x="6228184" y="1052736"/>
            <a:ext cx="2736304" cy="864096"/>
          </a:xfrm>
          <a:prstGeom prst="borderCallout1">
            <a:avLst>
              <a:gd name="adj1" fmla="val 50410"/>
              <a:gd name="adj2" fmla="val 503"/>
              <a:gd name="adj3" fmla="val 67746"/>
              <a:gd name="adj4" fmla="val -399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Banquo is negatively wary about the supernatural. He has no selfish ambition</a:t>
            </a:r>
            <a:endParaRPr lang="en-GB" b="1" dirty="0"/>
          </a:p>
        </p:txBody>
      </p:sp>
      <p:sp>
        <p:nvSpPr>
          <p:cNvPr id="12" name="Line Callout 1 11"/>
          <p:cNvSpPr/>
          <p:nvPr/>
        </p:nvSpPr>
        <p:spPr>
          <a:xfrm>
            <a:off x="5076056" y="3501008"/>
            <a:ext cx="3888432" cy="792088"/>
          </a:xfrm>
          <a:prstGeom prst="borderCallout1">
            <a:avLst>
              <a:gd name="adj1" fmla="val 48902"/>
              <a:gd name="adj2" fmla="val -19"/>
              <a:gd name="adj3" fmla="val 43150"/>
              <a:gd name="adj4" fmla="val -24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uses  contradictions which reinforces his ability to weigh up morality, showing he has a conscience</a:t>
            </a:r>
            <a:endParaRPr lang="en-GB" b="1" dirty="0"/>
          </a:p>
        </p:txBody>
      </p:sp>
      <p:sp>
        <p:nvSpPr>
          <p:cNvPr id="15" name="Line Callout 1 14"/>
          <p:cNvSpPr/>
          <p:nvPr/>
        </p:nvSpPr>
        <p:spPr>
          <a:xfrm>
            <a:off x="6012160" y="4355813"/>
            <a:ext cx="2952328" cy="734653"/>
          </a:xfrm>
          <a:prstGeom prst="borderCallout1">
            <a:avLst>
              <a:gd name="adj1" fmla="val 48219"/>
              <a:gd name="adj2" fmla="val -708"/>
              <a:gd name="adj3" fmla="val 167"/>
              <a:gd name="adj4" fmla="val -39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 cannot say the word ‘murder’ so uses a euphemism instead</a:t>
            </a:r>
            <a:endParaRPr lang="en-GB" b="1" dirty="0"/>
          </a:p>
        </p:txBody>
      </p:sp>
      <p:sp>
        <p:nvSpPr>
          <p:cNvPr id="16" name="Line Callout 1 15"/>
          <p:cNvSpPr/>
          <p:nvPr/>
        </p:nvSpPr>
        <p:spPr>
          <a:xfrm>
            <a:off x="460375" y="5153183"/>
            <a:ext cx="8504113" cy="617827"/>
          </a:xfrm>
          <a:prstGeom prst="borderCallout1">
            <a:avLst>
              <a:gd name="adj1" fmla="val -15853"/>
              <a:gd name="adj2" fmla="val 10406"/>
              <a:gd name="adj3" fmla="val -1090"/>
              <a:gd name="adj4" fmla="val -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We are left thinking that his conscience wins. He will leave the future to chance without action</a:t>
            </a:r>
            <a:endParaRPr lang="en-GB" b="1" dirty="0"/>
          </a:p>
        </p:txBody>
      </p:sp>
      <p:sp>
        <p:nvSpPr>
          <p:cNvPr id="17" name="Rectangle 16"/>
          <p:cNvSpPr/>
          <p:nvPr/>
        </p:nvSpPr>
        <p:spPr>
          <a:xfrm>
            <a:off x="6372200" y="2060848"/>
            <a:ext cx="2771800"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0" grpId="0" animBg="1"/>
      <p:bldP spid="11" grpId="0" animBg="1"/>
      <p:bldP spid="12"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bg2">
              <a:lumMod val="90000"/>
            </a:schemeClr>
          </a:solidFill>
          <a:ln w="38100">
            <a:solidFill>
              <a:srgbClr val="C00000"/>
            </a:solidFill>
          </a:ln>
        </p:spPr>
        <p:txBody>
          <a:bodyPr wrap="square" rtlCol="0">
            <a:spAutoFit/>
          </a:bodyPr>
          <a:lstStyle/>
          <a:p>
            <a:r>
              <a:rPr lang="en-GB" b="1" dirty="0" smtClean="0"/>
              <a:t>(5) </a:t>
            </a:r>
            <a:r>
              <a:rPr lang="en-GB" b="1" dirty="0" smtClean="0">
                <a:solidFill>
                  <a:srgbClr val="990033"/>
                </a:solidFill>
              </a:rPr>
              <a:t>Macbeth: Evil begins to manifest itself  </a:t>
            </a:r>
            <a:r>
              <a:rPr lang="en-GB" b="1" dirty="0" smtClean="0"/>
              <a:t>– Act 1, Scene 4</a:t>
            </a:r>
            <a:endParaRPr lang="en-GB" b="1" dirty="0"/>
          </a:p>
        </p:txBody>
      </p:sp>
      <p:sp>
        <p:nvSpPr>
          <p:cNvPr id="14" name="TextBox 13"/>
          <p:cNvSpPr txBox="1"/>
          <p:nvPr/>
        </p:nvSpPr>
        <p:spPr>
          <a:xfrm>
            <a:off x="107504" y="548681"/>
            <a:ext cx="6120680" cy="3139321"/>
          </a:xfrm>
          <a:prstGeom prst="rect">
            <a:avLst/>
          </a:prstGeom>
          <a:noFill/>
          <a:ln w="38100">
            <a:solidFill>
              <a:srgbClr val="7030A0"/>
            </a:solidFill>
          </a:ln>
        </p:spPr>
        <p:txBody>
          <a:bodyPr wrap="square" rtlCol="0">
            <a:spAutoFit/>
          </a:bodyPr>
          <a:lstStyle/>
          <a:p>
            <a:r>
              <a:rPr lang="en-GB" i="1" dirty="0" smtClean="0"/>
              <a:t>Duncan:   </a:t>
            </a:r>
            <a:r>
              <a:rPr lang="en-GB" b="1" dirty="0" smtClean="0"/>
              <a:t>... We will establish our estate upon</a:t>
            </a:r>
          </a:p>
          <a:p>
            <a:r>
              <a:rPr lang="en-GB" b="1" dirty="0" smtClean="0">
                <a:solidFill>
                  <a:srgbClr val="FF0000"/>
                </a:solidFill>
              </a:rPr>
              <a:t>                  </a:t>
            </a:r>
            <a:r>
              <a:rPr lang="en-GB" b="1" dirty="0" smtClean="0"/>
              <a:t>Our eldest, Malcolm, whom we name hereafter</a:t>
            </a:r>
          </a:p>
          <a:p>
            <a:r>
              <a:rPr lang="en-GB" b="1" dirty="0" smtClean="0"/>
              <a:t>                  </a:t>
            </a:r>
            <a:r>
              <a:rPr lang="en-GB" b="1" dirty="0" smtClean="0">
                <a:solidFill>
                  <a:srgbClr val="FF0000"/>
                </a:solidFill>
              </a:rPr>
              <a:t>The Prince of Cumberland</a:t>
            </a:r>
            <a:r>
              <a:rPr lang="en-GB" b="1" dirty="0" smtClean="0"/>
              <a:t>: which honour must</a:t>
            </a:r>
          </a:p>
          <a:p>
            <a:r>
              <a:rPr lang="en-GB" b="1" dirty="0" smtClean="0"/>
              <a:t>                  Not unaccompanied invest him only,</a:t>
            </a:r>
          </a:p>
          <a:p>
            <a:r>
              <a:rPr lang="en-GB" b="1" dirty="0" smtClean="0"/>
              <a:t>                  But signs of nobleness, </a:t>
            </a:r>
            <a:r>
              <a:rPr lang="en-GB" b="1" dirty="0" smtClean="0">
                <a:solidFill>
                  <a:srgbClr val="FF0000"/>
                </a:solidFill>
              </a:rPr>
              <a:t>like stars</a:t>
            </a:r>
            <a:r>
              <a:rPr lang="en-GB" b="1" dirty="0" smtClean="0"/>
              <a:t>, shall shine</a:t>
            </a:r>
          </a:p>
          <a:p>
            <a:r>
              <a:rPr lang="en-GB" b="1" dirty="0" smtClean="0"/>
              <a:t>                  On all deservers...</a:t>
            </a:r>
          </a:p>
          <a:p>
            <a:r>
              <a:rPr lang="en-GB" b="1" dirty="0" smtClean="0"/>
              <a:t>                  </a:t>
            </a:r>
            <a:r>
              <a:rPr lang="en-GB" b="1" dirty="0" smtClean="0">
                <a:solidFill>
                  <a:srgbClr val="FF0000"/>
                </a:solidFill>
              </a:rPr>
              <a:t>My worthy Cawdor</a:t>
            </a:r>
            <a:r>
              <a:rPr lang="en-GB" b="1" dirty="0" smtClean="0"/>
              <a:t>!</a:t>
            </a:r>
          </a:p>
          <a:p>
            <a:r>
              <a:rPr lang="en-GB" i="1" dirty="0" smtClean="0"/>
              <a:t>Macbeth:</a:t>
            </a:r>
            <a:r>
              <a:rPr lang="en-GB" b="1" dirty="0" smtClean="0"/>
              <a:t> </a:t>
            </a:r>
            <a:r>
              <a:rPr lang="en-GB" i="1" dirty="0" smtClean="0"/>
              <a:t>[aside] </a:t>
            </a:r>
            <a:r>
              <a:rPr lang="en-GB" b="1" dirty="0" smtClean="0"/>
              <a:t>The Prince of Cumberland! That is a step</a:t>
            </a:r>
          </a:p>
          <a:p>
            <a:r>
              <a:rPr lang="en-GB" b="1" dirty="0" smtClean="0"/>
              <a:t>                   On which I must fall down, or else o’erleap,</a:t>
            </a:r>
          </a:p>
          <a:p>
            <a:r>
              <a:rPr lang="en-GB" b="1" dirty="0" smtClean="0"/>
              <a:t>                   For </a:t>
            </a:r>
            <a:r>
              <a:rPr lang="en-GB" b="1" dirty="0" smtClean="0">
                <a:solidFill>
                  <a:srgbClr val="FF0000"/>
                </a:solidFill>
              </a:rPr>
              <a:t>in my way it lies</a:t>
            </a:r>
            <a:r>
              <a:rPr lang="en-GB" b="1" dirty="0" smtClean="0"/>
              <a:t>. </a:t>
            </a:r>
            <a:r>
              <a:rPr lang="en-GB" b="1" dirty="0" smtClean="0">
                <a:solidFill>
                  <a:srgbClr val="FF0000"/>
                </a:solidFill>
              </a:rPr>
              <a:t>Stars, hide your fires!</a:t>
            </a:r>
          </a:p>
          <a:p>
            <a:r>
              <a:rPr lang="en-GB" b="1" dirty="0" smtClean="0"/>
              <a:t>                   </a:t>
            </a:r>
            <a:r>
              <a:rPr lang="en-GB" b="1" dirty="0" smtClean="0">
                <a:solidFill>
                  <a:srgbClr val="FF0000"/>
                </a:solidFill>
              </a:rPr>
              <a:t>Let not light see my black and deep desires.</a:t>
            </a:r>
          </a:p>
        </p:txBody>
      </p:sp>
      <p:sp>
        <p:nvSpPr>
          <p:cNvPr id="26" name="Horizontal Scroll 25"/>
          <p:cNvSpPr/>
          <p:nvPr/>
        </p:nvSpPr>
        <p:spPr>
          <a:xfrm>
            <a:off x="1187624" y="4653136"/>
            <a:ext cx="6696744" cy="2088232"/>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‘Prince of Cumberland’ is the equivalent to the English ‘Prince of Wales’ which is the position anticipating next in line to the throne. M is next in line after Malcolm and Donalbain, so he might have to wait a while!</a:t>
            </a:r>
          </a:p>
          <a:p>
            <a:pPr algn="ctr"/>
            <a:endParaRPr lang="en-GB" b="1" dirty="0" smtClean="0">
              <a:solidFill>
                <a:srgbClr val="990033"/>
              </a:solidFill>
            </a:endParaRPr>
          </a:p>
        </p:txBody>
      </p:sp>
      <p:sp>
        <p:nvSpPr>
          <p:cNvPr id="17" name="Line Callout 1 16"/>
          <p:cNvSpPr/>
          <p:nvPr/>
        </p:nvSpPr>
        <p:spPr>
          <a:xfrm>
            <a:off x="4788024" y="764704"/>
            <a:ext cx="3960440" cy="612648"/>
          </a:xfrm>
          <a:prstGeom prst="borderCallout1">
            <a:avLst>
              <a:gd name="adj1" fmla="val 48902"/>
              <a:gd name="adj2" fmla="val -404"/>
              <a:gd name="adj3" fmla="val 71794"/>
              <a:gd name="adj4" fmla="val -325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King Duncan publicly makes his eldest son Malcolm heir to the Scottish throne</a:t>
            </a:r>
            <a:endParaRPr lang="en-GB" b="1" dirty="0"/>
          </a:p>
        </p:txBody>
      </p:sp>
      <p:sp>
        <p:nvSpPr>
          <p:cNvPr id="18" name="Line Callout 1 17"/>
          <p:cNvSpPr/>
          <p:nvPr/>
        </p:nvSpPr>
        <p:spPr>
          <a:xfrm>
            <a:off x="5004048" y="1451098"/>
            <a:ext cx="3744416" cy="590379"/>
          </a:xfrm>
          <a:prstGeom prst="borderCallout1">
            <a:avLst>
              <a:gd name="adj1" fmla="val 48902"/>
              <a:gd name="adj2" fmla="val -440"/>
              <a:gd name="adj3" fmla="val 54086"/>
              <a:gd name="adj4" fmla="val -27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Here, the simile associates acts of greatness with goodness, light</a:t>
            </a:r>
            <a:endParaRPr lang="en-GB" b="1" dirty="0"/>
          </a:p>
        </p:txBody>
      </p:sp>
      <p:sp>
        <p:nvSpPr>
          <p:cNvPr id="19" name="Line Callout 1 18"/>
          <p:cNvSpPr/>
          <p:nvPr/>
        </p:nvSpPr>
        <p:spPr>
          <a:xfrm>
            <a:off x="251520" y="3933056"/>
            <a:ext cx="3024336" cy="1008112"/>
          </a:xfrm>
          <a:prstGeom prst="borderCallout1">
            <a:avLst>
              <a:gd name="adj1" fmla="val -148023"/>
              <a:gd name="adj2" fmla="val 64903"/>
              <a:gd name="adj3" fmla="val -2079"/>
              <a:gd name="adj4" fmla="val 505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Duncan’s term of address is heavily ironic. M’s mind is far from possessing worthy thoughts</a:t>
            </a:r>
            <a:endParaRPr lang="en-GB" b="1" dirty="0"/>
          </a:p>
        </p:txBody>
      </p:sp>
      <p:sp>
        <p:nvSpPr>
          <p:cNvPr id="20" name="Line Callout 1 19"/>
          <p:cNvSpPr/>
          <p:nvPr/>
        </p:nvSpPr>
        <p:spPr>
          <a:xfrm>
            <a:off x="4932040" y="3573016"/>
            <a:ext cx="4032448" cy="1116704"/>
          </a:xfrm>
          <a:prstGeom prst="borderCallout1">
            <a:avLst>
              <a:gd name="adj1" fmla="val 51007"/>
              <a:gd name="adj2" fmla="val -87"/>
              <a:gd name="adj3" fmla="val -24800"/>
              <a:gd name="adj4" fmla="val -26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Fully aware of morals, M chooses to allow thoughts of murder to possess him using a dramatic imperative voice</a:t>
            </a:r>
            <a:endParaRPr lang="en-GB" b="1" dirty="0"/>
          </a:p>
        </p:txBody>
      </p:sp>
      <p:sp>
        <p:nvSpPr>
          <p:cNvPr id="16" name="Rectangle 15"/>
          <p:cNvSpPr/>
          <p:nvPr/>
        </p:nvSpPr>
        <p:spPr>
          <a:xfrm>
            <a:off x="6372200" y="2060848"/>
            <a:ext cx="2592288"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7" grpId="0" animBg="1"/>
      <p:bldP spid="18"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bg1">
              <a:lumMod val="85000"/>
            </a:schemeClr>
          </a:solidFill>
          <a:ln w="38100">
            <a:solidFill>
              <a:srgbClr val="C00000"/>
            </a:solidFill>
          </a:ln>
        </p:spPr>
        <p:txBody>
          <a:bodyPr wrap="square" rtlCol="0">
            <a:spAutoFit/>
          </a:bodyPr>
          <a:lstStyle/>
          <a:p>
            <a:r>
              <a:rPr lang="en-GB" b="1" dirty="0" smtClean="0"/>
              <a:t>(6) </a:t>
            </a:r>
            <a:r>
              <a:rPr lang="en-GB" b="1" dirty="0" smtClean="0">
                <a:solidFill>
                  <a:srgbClr val="990033"/>
                </a:solidFill>
              </a:rPr>
              <a:t>Lady Macbeth prepares to corrupt him  </a:t>
            </a:r>
            <a:r>
              <a:rPr lang="en-GB" b="1" dirty="0" smtClean="0"/>
              <a:t>– Act 1, Scene 5</a:t>
            </a:r>
            <a:endParaRPr lang="en-GB" b="1" dirty="0"/>
          </a:p>
        </p:txBody>
      </p:sp>
      <p:sp>
        <p:nvSpPr>
          <p:cNvPr id="14" name="TextBox 13"/>
          <p:cNvSpPr txBox="1"/>
          <p:nvPr/>
        </p:nvSpPr>
        <p:spPr>
          <a:xfrm>
            <a:off x="107504" y="548681"/>
            <a:ext cx="6048672" cy="4247317"/>
          </a:xfrm>
          <a:prstGeom prst="rect">
            <a:avLst/>
          </a:prstGeom>
          <a:noFill/>
          <a:ln w="38100">
            <a:solidFill>
              <a:srgbClr val="7030A0"/>
            </a:solidFill>
          </a:ln>
        </p:spPr>
        <p:txBody>
          <a:bodyPr wrap="square" rtlCol="0">
            <a:spAutoFit/>
          </a:bodyPr>
          <a:lstStyle/>
          <a:p>
            <a:r>
              <a:rPr lang="en-GB" i="1" dirty="0" smtClean="0"/>
              <a:t>Lady M:   ‘</a:t>
            </a:r>
            <a:r>
              <a:rPr lang="en-GB" b="1" dirty="0" smtClean="0"/>
              <a:t>... This have I thought good to deliver thee,    </a:t>
            </a:r>
          </a:p>
          <a:p>
            <a:r>
              <a:rPr lang="en-GB" b="1" dirty="0" smtClean="0"/>
              <a:t>                  </a:t>
            </a:r>
            <a:r>
              <a:rPr lang="en-GB" b="1" dirty="0" smtClean="0">
                <a:solidFill>
                  <a:srgbClr val="FF0000"/>
                </a:solidFill>
              </a:rPr>
              <a:t>my dearest partner of greatness </a:t>
            </a:r>
            <a:r>
              <a:rPr lang="en-GB" b="1" dirty="0" smtClean="0"/>
              <a:t>...’ </a:t>
            </a:r>
          </a:p>
          <a:p>
            <a:r>
              <a:rPr lang="en-GB" b="1" dirty="0" smtClean="0">
                <a:solidFill>
                  <a:srgbClr val="FF0000"/>
                </a:solidFill>
              </a:rPr>
              <a:t>                  </a:t>
            </a:r>
            <a:r>
              <a:rPr lang="en-GB" b="1" dirty="0" smtClean="0"/>
              <a:t>Glamis thou art, and Cawdor; and </a:t>
            </a:r>
            <a:r>
              <a:rPr lang="en-GB" b="1" u="sng" dirty="0" smtClean="0">
                <a:solidFill>
                  <a:srgbClr val="FF0000"/>
                </a:solidFill>
              </a:rPr>
              <a:t>shalt</a:t>
            </a:r>
            <a:r>
              <a:rPr lang="en-GB" b="1" dirty="0" smtClean="0"/>
              <a:t> be</a:t>
            </a:r>
          </a:p>
          <a:p>
            <a:r>
              <a:rPr lang="en-GB" b="1" dirty="0" smtClean="0"/>
              <a:t>                  What thou art promised: yet I do fear thy nature;</a:t>
            </a:r>
          </a:p>
          <a:p>
            <a:r>
              <a:rPr lang="en-GB" b="1" dirty="0" smtClean="0"/>
              <a:t>                  </a:t>
            </a:r>
            <a:r>
              <a:rPr lang="en-GB" b="1" dirty="0" smtClean="0">
                <a:solidFill>
                  <a:srgbClr val="FF0000"/>
                </a:solidFill>
              </a:rPr>
              <a:t>It is too full of the milk of human kindness </a:t>
            </a:r>
            <a:r>
              <a:rPr lang="en-GB" b="1" dirty="0" smtClean="0"/>
              <a:t>...</a:t>
            </a:r>
          </a:p>
          <a:p>
            <a:r>
              <a:rPr lang="en-GB" b="1" dirty="0" smtClean="0"/>
              <a:t>                  Thou wouldst be great;</a:t>
            </a:r>
          </a:p>
          <a:p>
            <a:r>
              <a:rPr lang="en-GB" b="1" dirty="0" smtClean="0"/>
              <a:t>                  Art </a:t>
            </a:r>
            <a:r>
              <a:rPr lang="en-GB" b="1" dirty="0" smtClean="0">
                <a:solidFill>
                  <a:srgbClr val="FF0000"/>
                </a:solidFill>
              </a:rPr>
              <a:t>not without ambition</a:t>
            </a:r>
            <a:r>
              <a:rPr lang="en-GB" b="1" dirty="0" smtClean="0"/>
              <a:t>, but without</a:t>
            </a:r>
          </a:p>
          <a:p>
            <a:r>
              <a:rPr lang="en-GB" b="1" dirty="0" smtClean="0"/>
              <a:t>                  The </a:t>
            </a:r>
            <a:r>
              <a:rPr lang="en-GB" b="1" dirty="0" smtClean="0">
                <a:solidFill>
                  <a:srgbClr val="FF0000"/>
                </a:solidFill>
              </a:rPr>
              <a:t>illness</a:t>
            </a:r>
            <a:r>
              <a:rPr lang="en-GB" b="1" dirty="0" smtClean="0"/>
              <a:t> should attend it ...</a:t>
            </a:r>
          </a:p>
          <a:p>
            <a:r>
              <a:rPr lang="en-GB" b="1" dirty="0" smtClean="0"/>
              <a:t>                  Hie the thither,</a:t>
            </a:r>
          </a:p>
          <a:p>
            <a:r>
              <a:rPr lang="en-GB" b="1" dirty="0" smtClean="0"/>
              <a:t>                  That I may pour my spirits in thine ear,</a:t>
            </a:r>
          </a:p>
          <a:p>
            <a:r>
              <a:rPr lang="en-GB" b="1" dirty="0" smtClean="0"/>
              <a:t>                  And </a:t>
            </a:r>
            <a:r>
              <a:rPr lang="en-GB" b="1" dirty="0" smtClean="0">
                <a:solidFill>
                  <a:srgbClr val="FF0000"/>
                </a:solidFill>
              </a:rPr>
              <a:t>chastise with the valour of my tongue </a:t>
            </a:r>
            <a:r>
              <a:rPr lang="en-GB" b="1" dirty="0" smtClean="0"/>
              <a:t>...</a:t>
            </a:r>
          </a:p>
          <a:p>
            <a:r>
              <a:rPr lang="en-GB" b="1" dirty="0" smtClean="0"/>
              <a:t>                  </a:t>
            </a:r>
            <a:r>
              <a:rPr lang="en-GB" b="1" dirty="0" smtClean="0">
                <a:solidFill>
                  <a:srgbClr val="FF0000"/>
                </a:solidFill>
              </a:rPr>
              <a:t>Come you spirits</a:t>
            </a:r>
          </a:p>
          <a:p>
            <a:r>
              <a:rPr lang="en-GB" b="1" dirty="0" smtClean="0"/>
              <a:t>                  That tend on mortal thoughts, </a:t>
            </a:r>
            <a:r>
              <a:rPr lang="en-GB" b="1" dirty="0" smtClean="0">
                <a:solidFill>
                  <a:srgbClr val="FF0000"/>
                </a:solidFill>
              </a:rPr>
              <a:t>unsex me </a:t>
            </a:r>
            <a:r>
              <a:rPr lang="en-GB" b="1" dirty="0" smtClean="0"/>
              <a:t>here,</a:t>
            </a:r>
          </a:p>
          <a:p>
            <a:r>
              <a:rPr lang="en-GB" b="1" dirty="0" smtClean="0"/>
              <a:t>                  And fill me from the crown to the toe top-full</a:t>
            </a:r>
          </a:p>
          <a:p>
            <a:r>
              <a:rPr lang="en-GB" b="1" dirty="0" smtClean="0"/>
              <a:t>                  Of </a:t>
            </a:r>
            <a:r>
              <a:rPr lang="en-GB" b="1" dirty="0" smtClean="0">
                <a:solidFill>
                  <a:srgbClr val="FF0000"/>
                </a:solidFill>
              </a:rPr>
              <a:t>direst cruelty</a:t>
            </a:r>
            <a:r>
              <a:rPr lang="en-GB" b="1" dirty="0" smtClean="0"/>
              <a:t>!</a:t>
            </a:r>
          </a:p>
        </p:txBody>
      </p:sp>
      <p:sp>
        <p:nvSpPr>
          <p:cNvPr id="26" name="Horizontal Scroll 25"/>
          <p:cNvSpPr/>
          <p:nvPr/>
        </p:nvSpPr>
        <p:spPr>
          <a:xfrm>
            <a:off x="1187624" y="5013176"/>
            <a:ext cx="6696744" cy="1512168"/>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Women in Shakespeare’s time would not have had equal status with men. It was a patriarchal society where women had few rights. For M to make her an equal would have been unheard of!</a:t>
            </a:r>
          </a:p>
          <a:p>
            <a:pPr algn="ctr"/>
            <a:endParaRPr lang="en-GB" b="1" dirty="0" smtClean="0">
              <a:solidFill>
                <a:srgbClr val="990033"/>
              </a:solidFill>
            </a:endParaRPr>
          </a:p>
        </p:txBody>
      </p:sp>
      <p:sp>
        <p:nvSpPr>
          <p:cNvPr id="10" name="Line Callout 1 9"/>
          <p:cNvSpPr/>
          <p:nvPr/>
        </p:nvSpPr>
        <p:spPr>
          <a:xfrm>
            <a:off x="5364088" y="188640"/>
            <a:ext cx="3600400" cy="1368152"/>
          </a:xfrm>
          <a:prstGeom prst="borderCallout1">
            <a:avLst>
              <a:gd name="adj1" fmla="val 47395"/>
              <a:gd name="adj2" fmla="val -380"/>
              <a:gd name="adj3" fmla="val 58747"/>
              <a:gd name="adj4" fmla="val -33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salutation here is extraordinary! It implies a mental reliance on her. This is very different from his physical independence on the battlefield</a:t>
            </a:r>
            <a:endParaRPr lang="en-GB" b="1" dirty="0"/>
          </a:p>
        </p:txBody>
      </p:sp>
      <p:sp>
        <p:nvSpPr>
          <p:cNvPr id="11" name="Line Callout 1 10"/>
          <p:cNvSpPr/>
          <p:nvPr/>
        </p:nvSpPr>
        <p:spPr>
          <a:xfrm>
            <a:off x="3923928" y="2060848"/>
            <a:ext cx="2448272" cy="1150974"/>
          </a:xfrm>
          <a:prstGeom prst="borderCallout1">
            <a:avLst>
              <a:gd name="adj1" fmla="val 608"/>
              <a:gd name="adj2" fmla="val 49742"/>
              <a:gd name="adj3" fmla="val -56174"/>
              <a:gd name="adj4" fmla="val 28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Look at the certainty created by this modal verb. There is no doubt in her mind  </a:t>
            </a:r>
            <a:endParaRPr lang="en-GB" b="1" dirty="0"/>
          </a:p>
        </p:txBody>
      </p:sp>
      <p:sp>
        <p:nvSpPr>
          <p:cNvPr id="12" name="Line Callout 1 11"/>
          <p:cNvSpPr/>
          <p:nvPr/>
        </p:nvSpPr>
        <p:spPr>
          <a:xfrm>
            <a:off x="-180528" y="692696"/>
            <a:ext cx="3888432" cy="828672"/>
          </a:xfrm>
          <a:prstGeom prst="borderCallout1">
            <a:avLst>
              <a:gd name="adj1" fmla="val 102705"/>
              <a:gd name="adj2" fmla="val 52084"/>
              <a:gd name="adj3" fmla="val 134193"/>
              <a:gd name="adj4" fmla="val 77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Strong evidence to suggest that M is not evil by nature. She sounds like the witches here: good = bad</a:t>
            </a:r>
            <a:endParaRPr lang="en-GB" b="1" dirty="0"/>
          </a:p>
        </p:txBody>
      </p:sp>
      <p:sp>
        <p:nvSpPr>
          <p:cNvPr id="15" name="Line Callout 1 14"/>
          <p:cNvSpPr/>
          <p:nvPr/>
        </p:nvSpPr>
        <p:spPr>
          <a:xfrm>
            <a:off x="5364088" y="3212976"/>
            <a:ext cx="3528392" cy="1200328"/>
          </a:xfrm>
          <a:prstGeom prst="borderCallout1">
            <a:avLst>
              <a:gd name="adj1" fmla="val 49845"/>
              <a:gd name="adj2" fmla="val -774"/>
              <a:gd name="adj3" fmla="val -70346"/>
              <a:gd name="adj4" fmla="val -61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Interesting use of litotes here, understating the nature of M’s ambition. It questions the point of his ambition!</a:t>
            </a:r>
            <a:endParaRPr lang="en-GB" b="1" dirty="0"/>
          </a:p>
        </p:txBody>
      </p:sp>
      <p:sp>
        <p:nvSpPr>
          <p:cNvPr id="16" name="Line Callout 1 15"/>
          <p:cNvSpPr/>
          <p:nvPr/>
        </p:nvSpPr>
        <p:spPr>
          <a:xfrm>
            <a:off x="179512" y="2996952"/>
            <a:ext cx="3744416" cy="720080"/>
          </a:xfrm>
          <a:prstGeom prst="borderCallout1">
            <a:avLst>
              <a:gd name="adj1" fmla="val 9"/>
              <a:gd name="adj2" fmla="val 51037"/>
              <a:gd name="adj3" fmla="val -39330"/>
              <a:gd name="adj4" fmla="val 43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suggests the immoral evil required to murder which he does not yet possess</a:t>
            </a:r>
            <a:endParaRPr lang="en-GB" b="1" dirty="0"/>
          </a:p>
        </p:txBody>
      </p:sp>
      <p:sp>
        <p:nvSpPr>
          <p:cNvPr id="17" name="Line Callout 1 16"/>
          <p:cNvSpPr/>
          <p:nvPr/>
        </p:nvSpPr>
        <p:spPr>
          <a:xfrm>
            <a:off x="5868144" y="4509119"/>
            <a:ext cx="3203848" cy="934950"/>
          </a:xfrm>
          <a:prstGeom prst="borderCallout1">
            <a:avLst>
              <a:gd name="adj1" fmla="val 49419"/>
              <a:gd name="adj2" fmla="val -144"/>
              <a:gd name="adj3" fmla="val -102652"/>
              <a:gd name="adj4" fmla="val -52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Her power is her tongue, her ability to use it as a poisonous weapon of words to corrupt him</a:t>
            </a:r>
            <a:endParaRPr lang="en-GB" b="1" dirty="0"/>
          </a:p>
        </p:txBody>
      </p:sp>
      <p:sp>
        <p:nvSpPr>
          <p:cNvPr id="18" name="Line Callout 1 17"/>
          <p:cNvSpPr/>
          <p:nvPr/>
        </p:nvSpPr>
        <p:spPr>
          <a:xfrm>
            <a:off x="-180528" y="4293096"/>
            <a:ext cx="3168352" cy="1080120"/>
          </a:xfrm>
          <a:prstGeom prst="borderCallout1">
            <a:avLst>
              <a:gd name="adj1" fmla="val -3296"/>
              <a:gd name="adj2" fmla="val 50590"/>
              <a:gd name="adj3" fmla="val -43587"/>
              <a:gd name="adj4" fmla="val 6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powerful imperative verb is like an incantation, willing the forces of darkness into her</a:t>
            </a:r>
            <a:endParaRPr lang="en-GB" b="1" dirty="0"/>
          </a:p>
        </p:txBody>
      </p:sp>
      <p:sp>
        <p:nvSpPr>
          <p:cNvPr id="19" name="Line Callout 1 18"/>
          <p:cNvSpPr/>
          <p:nvPr/>
        </p:nvSpPr>
        <p:spPr>
          <a:xfrm>
            <a:off x="0" y="6165303"/>
            <a:ext cx="6876256" cy="864097"/>
          </a:xfrm>
          <a:prstGeom prst="borderCallout1">
            <a:avLst>
              <a:gd name="adj1" fmla="val -1461"/>
              <a:gd name="adj2" fmla="val 50062"/>
              <a:gd name="adj3" fmla="val -241801"/>
              <a:gd name="adj4" fmla="val 64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memorable verb suggests that she wants any weakness associated with the female gender to be removed so that she can truly corrupt him</a:t>
            </a:r>
            <a:endParaRPr lang="en-GB" b="1" dirty="0"/>
          </a:p>
        </p:txBody>
      </p:sp>
      <p:sp>
        <p:nvSpPr>
          <p:cNvPr id="20" name="Rectangle 19"/>
          <p:cNvSpPr/>
          <p:nvPr/>
        </p:nvSpPr>
        <p:spPr>
          <a:xfrm>
            <a:off x="6372200" y="2060848"/>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0"/>
                                        <p:tgtEl>
                                          <p:spTgt spid="26"/>
                                        </p:tgtEl>
                                      </p:cBhvr>
                                    </p:animEffect>
                                    <p:anim calcmode="lin" valueType="num">
                                      <p:cBhvr>
                                        <p:cTn id="66" dur="1000" fill="hold"/>
                                        <p:tgtEl>
                                          <p:spTgt spid="26"/>
                                        </p:tgtEl>
                                        <p:attrNameLst>
                                          <p:attrName>ppt_x</p:attrName>
                                        </p:attrNameLst>
                                      </p:cBhvr>
                                      <p:tavLst>
                                        <p:tav tm="0">
                                          <p:val>
                                            <p:strVal val="#ppt_x"/>
                                          </p:val>
                                        </p:tav>
                                        <p:tav tm="100000">
                                          <p:val>
                                            <p:strVal val="#ppt_x"/>
                                          </p:val>
                                        </p:tav>
                                      </p:tavLst>
                                    </p:anim>
                                    <p:anim calcmode="lin" valueType="num">
                                      <p:cBhvr>
                                        <p:cTn id="6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0" grpId="0" animBg="1"/>
      <p:bldP spid="11" grpId="0" animBg="1"/>
      <p:bldP spid="12"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(7) </a:t>
            </a:r>
            <a:r>
              <a:rPr lang="en-GB" b="1" dirty="0" smtClean="0">
                <a:solidFill>
                  <a:srgbClr val="990033"/>
                </a:solidFill>
              </a:rPr>
              <a:t>Macbeth battles with Ambition  </a:t>
            </a:r>
            <a:r>
              <a:rPr lang="en-GB" b="1" dirty="0" smtClean="0"/>
              <a:t>– Act 1, Scene 7</a:t>
            </a:r>
            <a:endParaRPr lang="en-GB" b="1" dirty="0"/>
          </a:p>
        </p:txBody>
      </p:sp>
      <p:sp>
        <p:nvSpPr>
          <p:cNvPr id="14" name="TextBox 13"/>
          <p:cNvSpPr txBox="1"/>
          <p:nvPr/>
        </p:nvSpPr>
        <p:spPr>
          <a:xfrm>
            <a:off x="107504" y="548681"/>
            <a:ext cx="6048672"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t>... </a:t>
            </a:r>
            <a:r>
              <a:rPr lang="en-GB" b="1" dirty="0" smtClean="0">
                <a:solidFill>
                  <a:srgbClr val="FF0000"/>
                </a:solidFill>
              </a:rPr>
              <a:t>If it were done, when ‘tis done, ‘twere well</a:t>
            </a:r>
          </a:p>
          <a:p>
            <a:r>
              <a:rPr lang="en-GB" b="1" dirty="0" smtClean="0">
                <a:solidFill>
                  <a:srgbClr val="FF0000"/>
                </a:solidFill>
              </a:rPr>
              <a:t>                    It were done quickly </a:t>
            </a:r>
            <a:r>
              <a:rPr lang="en-GB" b="1" dirty="0" smtClean="0"/>
              <a:t>...</a:t>
            </a:r>
          </a:p>
          <a:p>
            <a:r>
              <a:rPr lang="en-GB" b="1" dirty="0" smtClean="0"/>
              <a:t>                    He’s here in double trust:</a:t>
            </a:r>
          </a:p>
          <a:p>
            <a:r>
              <a:rPr lang="en-GB" b="1" dirty="0" smtClean="0"/>
              <a:t>                    </a:t>
            </a:r>
            <a:r>
              <a:rPr lang="en-GB" b="1" dirty="0" smtClean="0">
                <a:solidFill>
                  <a:srgbClr val="FF0000"/>
                </a:solidFill>
              </a:rPr>
              <a:t>First</a:t>
            </a:r>
            <a:r>
              <a:rPr lang="en-GB" b="1" dirty="0" smtClean="0"/>
              <a:t>, as I am his kinsman and his subject,</a:t>
            </a:r>
          </a:p>
          <a:p>
            <a:r>
              <a:rPr lang="en-GB" b="1" dirty="0" smtClean="0"/>
              <a:t>                    Strong both against the </a:t>
            </a:r>
            <a:r>
              <a:rPr lang="en-GB" b="1" dirty="0" smtClean="0">
                <a:solidFill>
                  <a:srgbClr val="FF0000"/>
                </a:solidFill>
              </a:rPr>
              <a:t>deed</a:t>
            </a:r>
            <a:r>
              <a:rPr lang="en-GB" b="1" dirty="0" smtClean="0"/>
              <a:t>: </a:t>
            </a:r>
            <a:r>
              <a:rPr lang="en-GB" b="1" dirty="0" smtClean="0">
                <a:solidFill>
                  <a:srgbClr val="FF0000"/>
                </a:solidFill>
              </a:rPr>
              <a:t>then</a:t>
            </a:r>
            <a:r>
              <a:rPr lang="en-GB" b="1" dirty="0" smtClean="0"/>
              <a:t>, as his host,</a:t>
            </a:r>
          </a:p>
          <a:p>
            <a:r>
              <a:rPr lang="en-GB" b="1" dirty="0" smtClean="0"/>
              <a:t>                    Who should against his murderer shut the door,</a:t>
            </a:r>
          </a:p>
          <a:p>
            <a:r>
              <a:rPr lang="en-GB" b="1" dirty="0" smtClean="0"/>
              <a:t>                    Not bear the knife myself. </a:t>
            </a:r>
            <a:r>
              <a:rPr lang="en-GB" b="1" dirty="0" smtClean="0">
                <a:solidFill>
                  <a:srgbClr val="FF0000"/>
                </a:solidFill>
              </a:rPr>
              <a:t>Besides</a:t>
            </a:r>
            <a:r>
              <a:rPr lang="en-GB" b="1" dirty="0" smtClean="0"/>
              <a:t>, this Duncan</a:t>
            </a:r>
          </a:p>
          <a:p>
            <a:r>
              <a:rPr lang="en-GB" b="1" dirty="0" smtClean="0"/>
              <a:t>                    Hath borne his </a:t>
            </a:r>
            <a:r>
              <a:rPr lang="en-GB" b="1" dirty="0" smtClean="0">
                <a:solidFill>
                  <a:srgbClr val="FF0000"/>
                </a:solidFill>
              </a:rPr>
              <a:t>faculties so </a:t>
            </a:r>
            <a:r>
              <a:rPr lang="en-GB" b="1" u="sng" dirty="0" smtClean="0">
                <a:solidFill>
                  <a:srgbClr val="FF0000"/>
                </a:solidFill>
              </a:rPr>
              <a:t>meek</a:t>
            </a:r>
            <a:r>
              <a:rPr lang="en-GB" b="1" dirty="0" smtClean="0"/>
              <a:t>, hath been</a:t>
            </a:r>
          </a:p>
          <a:p>
            <a:r>
              <a:rPr lang="en-GB" b="1" dirty="0" smtClean="0"/>
              <a:t>                    So </a:t>
            </a:r>
            <a:r>
              <a:rPr lang="en-GB" b="1" u="sng" dirty="0" smtClean="0">
                <a:solidFill>
                  <a:srgbClr val="FF0000"/>
                </a:solidFill>
              </a:rPr>
              <a:t>clear</a:t>
            </a:r>
            <a:r>
              <a:rPr lang="en-GB" b="1" dirty="0" smtClean="0"/>
              <a:t> in his </a:t>
            </a:r>
            <a:r>
              <a:rPr lang="en-GB" b="1" u="sng" dirty="0" smtClean="0">
                <a:solidFill>
                  <a:srgbClr val="FF0000"/>
                </a:solidFill>
              </a:rPr>
              <a:t>great</a:t>
            </a:r>
            <a:r>
              <a:rPr lang="en-GB" b="1" dirty="0" smtClean="0"/>
              <a:t> office, that his </a:t>
            </a:r>
            <a:r>
              <a:rPr lang="en-GB" b="1" dirty="0" smtClean="0">
                <a:solidFill>
                  <a:srgbClr val="FF0000"/>
                </a:solidFill>
              </a:rPr>
              <a:t>virtues</a:t>
            </a:r>
          </a:p>
          <a:p>
            <a:r>
              <a:rPr lang="en-GB" b="1" dirty="0" smtClean="0"/>
              <a:t>                    Will plead </a:t>
            </a:r>
            <a:r>
              <a:rPr lang="en-GB" b="1" dirty="0" smtClean="0">
                <a:solidFill>
                  <a:srgbClr val="FF0000"/>
                </a:solidFill>
              </a:rPr>
              <a:t>like angels </a:t>
            </a:r>
            <a:r>
              <a:rPr lang="en-GB" b="1" dirty="0" smtClean="0"/>
              <a:t>...</a:t>
            </a:r>
          </a:p>
          <a:p>
            <a:r>
              <a:rPr lang="en-GB" b="1" dirty="0" smtClean="0"/>
              <a:t>                    I have no spur</a:t>
            </a:r>
          </a:p>
          <a:p>
            <a:r>
              <a:rPr lang="en-GB" b="1" dirty="0" smtClean="0"/>
              <a:t>                    To prick the sides of my intent, but only</a:t>
            </a:r>
          </a:p>
          <a:p>
            <a:r>
              <a:rPr lang="en-GB" b="1" dirty="0" smtClean="0">
                <a:solidFill>
                  <a:srgbClr val="FF0000"/>
                </a:solidFill>
              </a:rPr>
              <a:t>                    Vaulting ambition</a:t>
            </a:r>
            <a:r>
              <a:rPr lang="en-GB" b="1" dirty="0" smtClean="0"/>
              <a:t>, which o’erleaps itself,</a:t>
            </a:r>
          </a:p>
          <a:p>
            <a:r>
              <a:rPr lang="en-GB" b="1" dirty="0" smtClean="0"/>
              <a:t>                    And falls on the other - </a:t>
            </a:r>
          </a:p>
        </p:txBody>
      </p:sp>
      <p:sp>
        <p:nvSpPr>
          <p:cNvPr id="26" name="Horizontal Scroll 25"/>
          <p:cNvSpPr/>
          <p:nvPr/>
        </p:nvSpPr>
        <p:spPr>
          <a:xfrm>
            <a:off x="1187624" y="4509120"/>
            <a:ext cx="6696744" cy="234888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990033"/>
                </a:solidFill>
              </a:rPr>
              <a:t>Committing regicide is the ultimate sin. Audiences would have believed in ‘The Divine Right of Kings,’ where the ruler is appointed by God, and speaks God’s words. Murder would disturb God’s natural order of goodness, plunging the nation into chaos and evil. Only by appointing the rightful successor to the throne would the nation recover and the natural order be restored</a:t>
            </a:r>
          </a:p>
          <a:p>
            <a:pPr algn="ctr"/>
            <a:endParaRPr lang="en-GB" b="1" dirty="0" smtClean="0">
              <a:solidFill>
                <a:srgbClr val="990033"/>
              </a:solidFill>
            </a:endParaRPr>
          </a:p>
        </p:txBody>
      </p:sp>
      <p:sp>
        <p:nvSpPr>
          <p:cNvPr id="20" name="Line Callout 1 19"/>
          <p:cNvSpPr/>
          <p:nvPr/>
        </p:nvSpPr>
        <p:spPr>
          <a:xfrm>
            <a:off x="5148064" y="980728"/>
            <a:ext cx="3888432" cy="1296144"/>
          </a:xfrm>
          <a:prstGeom prst="borderCallout1">
            <a:avLst>
              <a:gd name="adj1" fmla="val 48902"/>
              <a:gd name="adj2" fmla="val 456"/>
              <a:gd name="adj3" fmla="val -10989"/>
              <a:gd name="adj4" fmla="val -540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mix of subjunctive and present tenses reflects M’s unsettled state of mind: if murder in itself was the end of it, the quicker it’s done the better!</a:t>
            </a:r>
            <a:endParaRPr lang="en-GB" b="1" dirty="0"/>
          </a:p>
        </p:txBody>
      </p:sp>
      <p:sp>
        <p:nvSpPr>
          <p:cNvPr id="21" name="Line Callout 1 20"/>
          <p:cNvSpPr/>
          <p:nvPr/>
        </p:nvSpPr>
        <p:spPr>
          <a:xfrm>
            <a:off x="5508104" y="3621216"/>
            <a:ext cx="3528392" cy="1131312"/>
          </a:xfrm>
          <a:prstGeom prst="borderCallout1">
            <a:avLst>
              <a:gd name="adj1" fmla="val 45887"/>
              <a:gd name="adj2" fmla="val -480"/>
              <a:gd name="adj3" fmla="val -103339"/>
              <a:gd name="adj4" fmla="val -34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use of cohesive markers suggests that he is forming a rational argument against murder</a:t>
            </a:r>
            <a:endParaRPr lang="en-GB" b="1" dirty="0"/>
          </a:p>
        </p:txBody>
      </p:sp>
      <p:sp>
        <p:nvSpPr>
          <p:cNvPr id="22" name="Line Callout 1 21"/>
          <p:cNvSpPr/>
          <p:nvPr/>
        </p:nvSpPr>
        <p:spPr>
          <a:xfrm>
            <a:off x="155574" y="1844824"/>
            <a:ext cx="2112169" cy="1008112"/>
          </a:xfrm>
          <a:prstGeom prst="borderCallout1">
            <a:avLst>
              <a:gd name="adj1" fmla="val 76916"/>
              <a:gd name="adj2" fmla="val 174324"/>
              <a:gd name="adj3" fmla="val 51772"/>
              <a:gd name="adj4" fmla="val 98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uses positive adjectives, recognising Duncan’s qualities</a:t>
            </a:r>
            <a:endParaRPr lang="en-GB" b="1" dirty="0"/>
          </a:p>
        </p:txBody>
      </p:sp>
      <p:sp>
        <p:nvSpPr>
          <p:cNvPr id="23" name="Line Callout 1 22"/>
          <p:cNvSpPr/>
          <p:nvPr/>
        </p:nvSpPr>
        <p:spPr>
          <a:xfrm>
            <a:off x="155574" y="3356992"/>
            <a:ext cx="1536106" cy="1728192"/>
          </a:xfrm>
          <a:prstGeom prst="borderCallout1">
            <a:avLst>
              <a:gd name="adj1" fmla="val -5286"/>
              <a:gd name="adj2" fmla="val 156695"/>
              <a:gd name="adj3" fmla="val 49366"/>
              <a:gd name="adj4" fmla="val 99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M’s simile reinforces his awareness of the king’s association with God</a:t>
            </a:r>
            <a:endParaRPr lang="en-GB" b="1" dirty="0"/>
          </a:p>
        </p:txBody>
      </p:sp>
      <p:sp>
        <p:nvSpPr>
          <p:cNvPr id="24" name="Line Callout 1 23"/>
          <p:cNvSpPr/>
          <p:nvPr/>
        </p:nvSpPr>
        <p:spPr>
          <a:xfrm>
            <a:off x="3779912" y="5013176"/>
            <a:ext cx="5184576" cy="1584176"/>
          </a:xfrm>
          <a:prstGeom prst="borderCallout1">
            <a:avLst>
              <a:gd name="adj1" fmla="val 48318"/>
              <a:gd name="adj2" fmla="val -433"/>
              <a:gd name="adj3" fmla="val -58258"/>
              <a:gd name="adj4" fmla="val -331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key metaphor allows us to recognise the foolishness of M’s final decision to commit regicide. He likens his ambition to a jockey being too keen to jump a fence thus falling off. He is aware of the dangers but  ignores the pleas of his conscience!</a:t>
            </a:r>
            <a:endParaRPr lang="en-GB" b="1" dirty="0"/>
          </a:p>
        </p:txBody>
      </p:sp>
      <p:sp>
        <p:nvSpPr>
          <p:cNvPr id="25" name="Line Callout 1 24"/>
          <p:cNvSpPr/>
          <p:nvPr/>
        </p:nvSpPr>
        <p:spPr>
          <a:xfrm>
            <a:off x="155574" y="548681"/>
            <a:ext cx="1464098" cy="772715"/>
          </a:xfrm>
          <a:prstGeom prst="borderCallout1">
            <a:avLst>
              <a:gd name="adj1" fmla="val 51399"/>
              <a:gd name="adj2" fmla="val 100607"/>
              <a:gd name="adj3" fmla="val 160947"/>
              <a:gd name="adj4" fmla="val 245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Again, uses euphemism</a:t>
            </a:r>
            <a:endParaRPr lang="en-GB" b="1" dirty="0"/>
          </a:p>
        </p:txBody>
      </p:sp>
      <p:sp>
        <p:nvSpPr>
          <p:cNvPr id="16" name="Rectangle 15"/>
          <p:cNvSpPr/>
          <p:nvPr/>
        </p:nvSpPr>
        <p:spPr>
          <a:xfrm>
            <a:off x="6300192" y="2348880"/>
            <a:ext cx="273630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ppt_x"/>
                                          </p:val>
                                        </p:tav>
                                        <p:tav tm="100000">
                                          <p:val>
                                            <p:strVal val="#ppt_x"/>
                                          </p:val>
                                        </p:tav>
                                      </p:tavLst>
                                    </p:anim>
                                    <p:anim calcmode="lin" valueType="num">
                                      <p:cBhvr additive="base">
                                        <p:cTn id="2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20" grpId="0" animBg="1"/>
      <p:bldP spid="21"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(8) </a:t>
            </a:r>
            <a:r>
              <a:rPr lang="en-GB" b="1" dirty="0" smtClean="0">
                <a:solidFill>
                  <a:srgbClr val="990033"/>
                </a:solidFill>
              </a:rPr>
              <a:t>Macbeth gives in to his wife  </a:t>
            </a:r>
            <a:r>
              <a:rPr lang="en-GB" b="1" dirty="0" smtClean="0"/>
              <a:t>– Act 1, Scene 7</a:t>
            </a:r>
            <a:endParaRPr lang="en-GB" b="1" dirty="0"/>
          </a:p>
        </p:txBody>
      </p:sp>
      <p:sp>
        <p:nvSpPr>
          <p:cNvPr id="14" name="TextBox 13"/>
          <p:cNvSpPr txBox="1"/>
          <p:nvPr/>
        </p:nvSpPr>
        <p:spPr>
          <a:xfrm>
            <a:off x="107504" y="548681"/>
            <a:ext cx="6048672"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t>... </a:t>
            </a:r>
            <a:r>
              <a:rPr lang="en-GB" b="1" dirty="0" smtClean="0">
                <a:solidFill>
                  <a:srgbClr val="FF0000"/>
                </a:solidFill>
              </a:rPr>
              <a:t>We will proceed no further in this business</a:t>
            </a:r>
            <a:r>
              <a:rPr lang="en-GB" b="1" dirty="0" smtClean="0"/>
              <a:t>:</a:t>
            </a:r>
          </a:p>
          <a:p>
            <a:r>
              <a:rPr lang="en-GB" b="1" dirty="0" smtClean="0"/>
              <a:t>                   He hath honoured me of late, and I have bought</a:t>
            </a:r>
          </a:p>
          <a:p>
            <a:r>
              <a:rPr lang="en-GB" b="1" dirty="0" smtClean="0"/>
              <a:t>                   </a:t>
            </a:r>
            <a:r>
              <a:rPr lang="en-GB" b="1" dirty="0" smtClean="0">
                <a:solidFill>
                  <a:srgbClr val="FF0000"/>
                </a:solidFill>
              </a:rPr>
              <a:t>Golden opinions </a:t>
            </a:r>
            <a:r>
              <a:rPr lang="en-GB" b="1" dirty="0" smtClean="0"/>
              <a:t>from all sorts of people ...</a:t>
            </a:r>
          </a:p>
          <a:p>
            <a:r>
              <a:rPr lang="en-GB" i="1" dirty="0" smtClean="0"/>
              <a:t>Lady M:</a:t>
            </a:r>
            <a:r>
              <a:rPr lang="en-GB" b="1" dirty="0" smtClean="0"/>
              <a:t>     Was the hope drunk</a:t>
            </a:r>
          </a:p>
          <a:p>
            <a:r>
              <a:rPr lang="en-GB" b="1" dirty="0" smtClean="0"/>
              <a:t>                   Wherein you dressed yourself? Hath it slept since?</a:t>
            </a:r>
          </a:p>
          <a:p>
            <a:r>
              <a:rPr lang="en-GB" b="1" dirty="0" smtClean="0"/>
              <a:t>                   And wakes it now, to look so green and pale</a:t>
            </a:r>
          </a:p>
          <a:p>
            <a:r>
              <a:rPr lang="en-GB" b="1" dirty="0" smtClean="0"/>
              <a:t>                   At what it did so freely? </a:t>
            </a:r>
            <a:r>
              <a:rPr lang="en-GB" b="1" dirty="0" smtClean="0">
                <a:solidFill>
                  <a:srgbClr val="FF0000"/>
                </a:solidFill>
              </a:rPr>
              <a:t>From this time</a:t>
            </a:r>
          </a:p>
          <a:p>
            <a:r>
              <a:rPr lang="en-GB" b="1" dirty="0" smtClean="0">
                <a:solidFill>
                  <a:srgbClr val="FF0000"/>
                </a:solidFill>
              </a:rPr>
              <a:t>                   Such I account thy love</a:t>
            </a:r>
            <a:r>
              <a:rPr lang="en-GB" b="1" dirty="0" smtClean="0"/>
              <a:t>...</a:t>
            </a:r>
          </a:p>
          <a:p>
            <a:r>
              <a:rPr lang="en-GB" b="1" dirty="0" smtClean="0"/>
              <a:t>                   Wouldst thou have that</a:t>
            </a:r>
          </a:p>
          <a:p>
            <a:r>
              <a:rPr lang="en-GB" b="1" dirty="0" smtClean="0"/>
              <a:t>                   Which thou esteemest the ornament of life,</a:t>
            </a:r>
          </a:p>
          <a:p>
            <a:r>
              <a:rPr lang="en-GB" b="1" dirty="0" smtClean="0"/>
              <a:t>                   And </a:t>
            </a:r>
            <a:r>
              <a:rPr lang="en-GB" b="1" dirty="0" smtClean="0">
                <a:solidFill>
                  <a:srgbClr val="FF0000"/>
                </a:solidFill>
              </a:rPr>
              <a:t>live a coward </a:t>
            </a:r>
            <a:r>
              <a:rPr lang="en-GB" b="1" dirty="0" smtClean="0"/>
              <a:t>in thine own esteem ...</a:t>
            </a:r>
          </a:p>
          <a:p>
            <a:r>
              <a:rPr lang="en-GB" b="1" dirty="0" smtClean="0"/>
              <a:t>                   </a:t>
            </a:r>
            <a:r>
              <a:rPr lang="en-GB" b="1" dirty="0" smtClean="0">
                <a:solidFill>
                  <a:srgbClr val="FF0000"/>
                </a:solidFill>
              </a:rPr>
              <a:t>When you durst do it, then you were a man </a:t>
            </a:r>
            <a:r>
              <a:rPr lang="en-GB" b="1" dirty="0" smtClean="0"/>
              <a:t>...</a:t>
            </a:r>
          </a:p>
          <a:p>
            <a:r>
              <a:rPr lang="en-GB" i="1" dirty="0" smtClean="0"/>
              <a:t>Macbeth:  </a:t>
            </a:r>
            <a:r>
              <a:rPr lang="en-GB" b="1" dirty="0" smtClean="0">
                <a:solidFill>
                  <a:srgbClr val="FF0000"/>
                </a:solidFill>
              </a:rPr>
              <a:t>I am settled</a:t>
            </a:r>
            <a:r>
              <a:rPr lang="en-GB" b="1" dirty="0" smtClean="0"/>
              <a:t>, and bend up</a:t>
            </a:r>
          </a:p>
          <a:p>
            <a:r>
              <a:rPr lang="en-GB" b="1" dirty="0" smtClean="0"/>
              <a:t>                   Each corporal  agent to </a:t>
            </a:r>
            <a:r>
              <a:rPr lang="en-GB" b="1" dirty="0" smtClean="0">
                <a:solidFill>
                  <a:srgbClr val="FF0000"/>
                </a:solidFill>
              </a:rPr>
              <a:t>this terrible feat</a:t>
            </a:r>
            <a:r>
              <a:rPr lang="en-GB" b="1" dirty="0" smtClean="0"/>
              <a:t>...                    </a:t>
            </a:r>
          </a:p>
        </p:txBody>
      </p:sp>
      <p:sp>
        <p:nvSpPr>
          <p:cNvPr id="26" name="Horizontal Scroll 25"/>
          <p:cNvSpPr/>
          <p:nvPr/>
        </p:nvSpPr>
        <p:spPr>
          <a:xfrm>
            <a:off x="539552" y="4509120"/>
            <a:ext cx="7992888" cy="2348880"/>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FF00"/>
                </a:solidFill>
              </a:rPr>
              <a:t>Social/Historical Context:</a:t>
            </a:r>
          </a:p>
          <a:p>
            <a:pPr algn="ctr"/>
            <a:r>
              <a:rPr lang="en-GB" b="1" dirty="0" smtClean="0">
                <a:solidFill>
                  <a:srgbClr val="990033"/>
                </a:solidFill>
              </a:rPr>
              <a:t>Any alpha-male in charge of an army would not take too kindly to having his masculinity questioned. Nor would such a ruthless killer on the battlefield accept being labelled a coward. If these insults were not bad enough, Lady Macbeth then questions his true love for her. She clearly controls him when he is off the battlefield, and this reversal</a:t>
            </a:r>
          </a:p>
          <a:p>
            <a:pPr algn="ctr"/>
            <a:r>
              <a:rPr lang="en-GB" b="1" dirty="0" smtClean="0">
                <a:solidFill>
                  <a:srgbClr val="990033"/>
                </a:solidFill>
              </a:rPr>
              <a:t> of gender roles would deeply shock the audience!</a:t>
            </a:r>
          </a:p>
          <a:p>
            <a:pPr algn="ctr"/>
            <a:endParaRPr lang="en-GB" b="1" dirty="0" smtClean="0">
              <a:solidFill>
                <a:srgbClr val="990033"/>
              </a:solidFill>
            </a:endParaRPr>
          </a:p>
        </p:txBody>
      </p:sp>
      <p:sp>
        <p:nvSpPr>
          <p:cNvPr id="15" name="Line Callout 1 14"/>
          <p:cNvSpPr/>
          <p:nvPr/>
        </p:nvSpPr>
        <p:spPr>
          <a:xfrm>
            <a:off x="5652120" y="332656"/>
            <a:ext cx="3312368" cy="936104"/>
          </a:xfrm>
          <a:prstGeom prst="borderCallout1">
            <a:avLst>
              <a:gd name="adj1" fmla="val 659"/>
              <a:gd name="adj2" fmla="val 590"/>
              <a:gd name="adj3" fmla="val 34956"/>
              <a:gd name="adj4" fmla="val -116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 is determined to speak for both of them in his use of 1</a:t>
            </a:r>
            <a:r>
              <a:rPr lang="en-GB" b="1" baseline="30000" dirty="0" smtClean="0"/>
              <a:t>st</a:t>
            </a:r>
            <a:r>
              <a:rPr lang="en-GB" b="1" dirty="0" smtClean="0"/>
              <a:t> Person plural</a:t>
            </a:r>
            <a:endParaRPr lang="en-GB" b="1" dirty="0"/>
          </a:p>
        </p:txBody>
      </p:sp>
      <p:sp>
        <p:nvSpPr>
          <p:cNvPr id="16" name="Line Callout 1 15"/>
          <p:cNvSpPr/>
          <p:nvPr/>
        </p:nvSpPr>
        <p:spPr>
          <a:xfrm>
            <a:off x="4644008" y="1556792"/>
            <a:ext cx="4176464" cy="864096"/>
          </a:xfrm>
          <a:prstGeom prst="borderCallout1">
            <a:avLst>
              <a:gd name="adj1" fmla="val 48902"/>
              <a:gd name="adj2" fmla="val -372"/>
              <a:gd name="adj3" fmla="val -30588"/>
              <a:gd name="adj4" fmla="val -66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His use of the precious metal metaphor suggests that he is fully aware of his popularity</a:t>
            </a:r>
            <a:endParaRPr lang="en-GB" b="1" dirty="0"/>
          </a:p>
        </p:txBody>
      </p:sp>
      <p:sp>
        <p:nvSpPr>
          <p:cNvPr id="17" name="Line Callout 1 16"/>
          <p:cNvSpPr/>
          <p:nvPr/>
        </p:nvSpPr>
        <p:spPr>
          <a:xfrm>
            <a:off x="5580112" y="3611926"/>
            <a:ext cx="3059832" cy="834476"/>
          </a:xfrm>
          <a:prstGeom prst="borderCallout1">
            <a:avLst>
              <a:gd name="adj1" fmla="val 49694"/>
              <a:gd name="adj2" fmla="val -525"/>
              <a:gd name="adj3" fmla="val -111021"/>
              <a:gd name="adj4" fmla="val -645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She is quick to question his love for her, his masculinity and his bravery</a:t>
            </a:r>
            <a:endParaRPr lang="en-GB" b="1" dirty="0"/>
          </a:p>
        </p:txBody>
      </p:sp>
      <p:sp>
        <p:nvSpPr>
          <p:cNvPr id="18" name="Line Callout 1 17"/>
          <p:cNvSpPr/>
          <p:nvPr/>
        </p:nvSpPr>
        <p:spPr>
          <a:xfrm>
            <a:off x="179512" y="4869160"/>
            <a:ext cx="3024336" cy="1584176"/>
          </a:xfrm>
          <a:prstGeom prst="borderCallout1">
            <a:avLst>
              <a:gd name="adj1" fmla="val 2166"/>
              <a:gd name="adj2" fmla="val 50065"/>
              <a:gd name="adj3" fmla="val -49225"/>
              <a:gd name="adj4" fmla="val 592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Within a few spoken exchanges, she has managed to change his mind, making him seem mentally weak. How ‘settled’ he is grows increasingly doubtful</a:t>
            </a:r>
            <a:endParaRPr lang="en-GB" b="1" dirty="0"/>
          </a:p>
        </p:txBody>
      </p:sp>
      <p:sp>
        <p:nvSpPr>
          <p:cNvPr id="19" name="Line Callout 1 18"/>
          <p:cNvSpPr/>
          <p:nvPr/>
        </p:nvSpPr>
        <p:spPr>
          <a:xfrm>
            <a:off x="6300192" y="5589240"/>
            <a:ext cx="2592288" cy="612648"/>
          </a:xfrm>
          <a:prstGeom prst="borderCallout1">
            <a:avLst>
              <a:gd name="adj1" fmla="val 48902"/>
              <a:gd name="adj2" fmla="val -671"/>
              <a:gd name="adj3" fmla="val -202592"/>
              <a:gd name="adj4" fmla="val -99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Euphemism again. He cannot speak of murder</a:t>
            </a:r>
            <a:endParaRPr lang="en-GB" b="1" dirty="0"/>
          </a:p>
        </p:txBody>
      </p:sp>
      <p:sp>
        <p:nvSpPr>
          <p:cNvPr id="20" name="Rectangle 19"/>
          <p:cNvSpPr/>
          <p:nvPr/>
        </p:nvSpPr>
        <p:spPr>
          <a:xfrm>
            <a:off x="6300192" y="2348880"/>
            <a:ext cx="273630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amond(in)">
                                      <p:cBhvr>
                                        <p:cTn id="13" dur="2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660232"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300192" y="188640"/>
            <a:ext cx="2736304" cy="1132757"/>
          </a:xfrm>
          <a:prstGeom prst="rect">
            <a:avLst/>
          </a:prstGeom>
          <a:noFill/>
        </p:spPr>
      </p:pic>
      <p:sp>
        <p:nvSpPr>
          <p:cNvPr id="13" name="TextBox 12"/>
          <p:cNvSpPr txBox="1"/>
          <p:nvPr/>
        </p:nvSpPr>
        <p:spPr>
          <a:xfrm>
            <a:off x="107504" y="116632"/>
            <a:ext cx="5904656" cy="369332"/>
          </a:xfrm>
          <a:prstGeom prst="rect">
            <a:avLst/>
          </a:prstGeom>
          <a:solidFill>
            <a:schemeClr val="accent4">
              <a:lumMod val="20000"/>
              <a:lumOff val="80000"/>
            </a:schemeClr>
          </a:solidFill>
          <a:ln w="38100">
            <a:solidFill>
              <a:srgbClr val="C00000"/>
            </a:solidFill>
          </a:ln>
        </p:spPr>
        <p:txBody>
          <a:bodyPr wrap="square" rtlCol="0">
            <a:spAutoFit/>
          </a:bodyPr>
          <a:lstStyle/>
          <a:p>
            <a:r>
              <a:rPr lang="en-GB" b="1" dirty="0" smtClean="0"/>
              <a:t>(10) </a:t>
            </a:r>
            <a:r>
              <a:rPr lang="en-GB" b="1" dirty="0" smtClean="0">
                <a:solidFill>
                  <a:srgbClr val="990033"/>
                </a:solidFill>
              </a:rPr>
              <a:t>The Immediate Aftermath of Murder  </a:t>
            </a:r>
            <a:r>
              <a:rPr lang="en-GB" b="1" dirty="0" smtClean="0"/>
              <a:t>– Act 2, Scene 2</a:t>
            </a:r>
            <a:endParaRPr lang="en-GB" b="1" dirty="0"/>
          </a:p>
        </p:txBody>
      </p:sp>
      <p:sp>
        <p:nvSpPr>
          <p:cNvPr id="14" name="TextBox 13"/>
          <p:cNvSpPr txBox="1"/>
          <p:nvPr/>
        </p:nvSpPr>
        <p:spPr>
          <a:xfrm>
            <a:off x="107504" y="620688"/>
            <a:ext cx="6120680" cy="3970318"/>
          </a:xfrm>
          <a:prstGeom prst="rect">
            <a:avLst/>
          </a:prstGeom>
          <a:noFill/>
          <a:ln w="38100">
            <a:solidFill>
              <a:srgbClr val="7030A0"/>
            </a:solidFill>
          </a:ln>
        </p:spPr>
        <p:txBody>
          <a:bodyPr wrap="square" rtlCol="0">
            <a:spAutoFit/>
          </a:bodyPr>
          <a:lstStyle/>
          <a:p>
            <a:r>
              <a:rPr lang="en-GB" i="1" dirty="0" smtClean="0"/>
              <a:t>Macbeth:  </a:t>
            </a:r>
            <a:r>
              <a:rPr lang="en-GB" b="1" dirty="0" smtClean="0">
                <a:solidFill>
                  <a:srgbClr val="FF0000"/>
                </a:solidFill>
              </a:rPr>
              <a:t>I have done the deed</a:t>
            </a:r>
            <a:r>
              <a:rPr lang="en-GB" b="1" dirty="0" smtClean="0"/>
              <a:t>. Didst thou not hear a noise?</a:t>
            </a:r>
          </a:p>
          <a:p>
            <a:r>
              <a:rPr lang="en-GB" i="1" dirty="0" smtClean="0"/>
              <a:t>Lady M:</a:t>
            </a:r>
            <a:r>
              <a:rPr lang="en-GB" b="1" dirty="0" smtClean="0"/>
              <a:t>    I heard the owl scream, and the crickets cry.</a:t>
            </a:r>
          </a:p>
          <a:p>
            <a:r>
              <a:rPr lang="en-GB" b="1" dirty="0" smtClean="0"/>
              <a:t>                   Did you not speak?</a:t>
            </a:r>
          </a:p>
          <a:p>
            <a:r>
              <a:rPr lang="en-GB" i="1" dirty="0" smtClean="0"/>
              <a:t>Macbeth:</a:t>
            </a:r>
            <a:r>
              <a:rPr lang="en-GB" b="1" dirty="0" smtClean="0"/>
              <a:t>  When?</a:t>
            </a:r>
          </a:p>
          <a:p>
            <a:r>
              <a:rPr lang="en-GB" i="1" dirty="0" smtClean="0"/>
              <a:t>Lady M:                  </a:t>
            </a:r>
            <a:r>
              <a:rPr lang="en-GB" b="1" dirty="0" smtClean="0"/>
              <a:t>Now.</a:t>
            </a:r>
          </a:p>
          <a:p>
            <a:r>
              <a:rPr lang="en-GB" i="1" dirty="0" smtClean="0"/>
              <a:t>Macbeth:</a:t>
            </a:r>
            <a:r>
              <a:rPr lang="en-GB" b="1" dirty="0" smtClean="0"/>
              <a:t>                         As I descended?</a:t>
            </a:r>
          </a:p>
          <a:p>
            <a:r>
              <a:rPr lang="en-GB" b="1" dirty="0" smtClean="0"/>
              <a:t>Lady M:     Ay...</a:t>
            </a:r>
          </a:p>
          <a:p>
            <a:r>
              <a:rPr lang="en-GB" b="1" dirty="0" smtClean="0"/>
              <a:t>Macbeth:  </a:t>
            </a:r>
            <a:r>
              <a:rPr lang="en-GB" b="1" dirty="0" smtClean="0">
                <a:solidFill>
                  <a:srgbClr val="FF0000"/>
                </a:solidFill>
              </a:rPr>
              <a:t>This is a sorry sight</a:t>
            </a:r>
            <a:r>
              <a:rPr lang="en-GB" b="1" dirty="0" smtClean="0"/>
              <a:t>.</a:t>
            </a:r>
          </a:p>
          <a:p>
            <a:r>
              <a:rPr lang="en-GB" b="1" dirty="0" smtClean="0"/>
              <a:t>Lady M:     A foolish thought, to say a sorry sight...</a:t>
            </a:r>
          </a:p>
          <a:p>
            <a:r>
              <a:rPr lang="en-GB" b="1" dirty="0" smtClean="0"/>
              <a:t>Macbeth:  One cried  ‘God bless us!’ and ‘Amen’ the other,</a:t>
            </a:r>
          </a:p>
          <a:p>
            <a:r>
              <a:rPr lang="en-GB" b="1" dirty="0" smtClean="0"/>
              <a:t>                   As they had seen me with </a:t>
            </a:r>
            <a:r>
              <a:rPr lang="en-GB" b="1" dirty="0" smtClean="0">
                <a:solidFill>
                  <a:srgbClr val="FF0000"/>
                </a:solidFill>
              </a:rPr>
              <a:t>these </a:t>
            </a:r>
            <a:r>
              <a:rPr lang="en-GB" b="1" u="sng" dirty="0" smtClean="0">
                <a:solidFill>
                  <a:srgbClr val="FF0000"/>
                </a:solidFill>
              </a:rPr>
              <a:t>h</a:t>
            </a:r>
            <a:r>
              <a:rPr lang="en-GB" b="1" dirty="0" smtClean="0">
                <a:solidFill>
                  <a:srgbClr val="FF0000"/>
                </a:solidFill>
              </a:rPr>
              <a:t>angman’s </a:t>
            </a:r>
            <a:r>
              <a:rPr lang="en-GB" b="1" u="sng" dirty="0" smtClean="0">
                <a:solidFill>
                  <a:srgbClr val="FF0000"/>
                </a:solidFill>
              </a:rPr>
              <a:t>h</a:t>
            </a:r>
            <a:r>
              <a:rPr lang="en-GB" b="1" dirty="0" smtClean="0">
                <a:solidFill>
                  <a:srgbClr val="FF0000"/>
                </a:solidFill>
              </a:rPr>
              <a:t>ands</a:t>
            </a:r>
            <a:r>
              <a:rPr lang="en-GB" b="1" dirty="0" smtClean="0"/>
              <a:t>...</a:t>
            </a:r>
          </a:p>
          <a:p>
            <a:r>
              <a:rPr lang="en-GB" b="1" dirty="0" smtClean="0"/>
              <a:t>Lady M:    </a:t>
            </a:r>
            <a:r>
              <a:rPr lang="en-GB" b="1" dirty="0" smtClean="0">
                <a:solidFill>
                  <a:srgbClr val="FF0000"/>
                </a:solidFill>
              </a:rPr>
              <a:t>Consider it not so deeply </a:t>
            </a:r>
            <a:r>
              <a:rPr lang="en-GB" b="1" dirty="0" smtClean="0"/>
              <a:t>...</a:t>
            </a:r>
          </a:p>
          <a:p>
            <a:r>
              <a:rPr lang="en-GB" b="1" dirty="0" smtClean="0"/>
              <a:t>                   These deeds must not be thought</a:t>
            </a:r>
          </a:p>
          <a:p>
            <a:r>
              <a:rPr lang="en-GB" b="1" dirty="0" smtClean="0"/>
              <a:t>                   After these ways; so, </a:t>
            </a:r>
            <a:r>
              <a:rPr lang="en-GB" b="1" dirty="0" smtClean="0">
                <a:solidFill>
                  <a:srgbClr val="FF0000"/>
                </a:solidFill>
              </a:rPr>
              <a:t>it will make us mad</a:t>
            </a:r>
            <a:r>
              <a:rPr lang="en-GB" b="1" dirty="0" smtClean="0"/>
              <a:t>.</a:t>
            </a:r>
          </a:p>
        </p:txBody>
      </p:sp>
      <p:sp>
        <p:nvSpPr>
          <p:cNvPr id="26" name="Horizontal Scroll 25"/>
          <p:cNvSpPr/>
          <p:nvPr/>
        </p:nvSpPr>
        <p:spPr>
          <a:xfrm>
            <a:off x="539552" y="5013176"/>
            <a:ext cx="7992888" cy="1512168"/>
          </a:xfrm>
          <a:prstGeom prst="horizontalScroll">
            <a:avLst>
              <a:gd name="adj" fmla="val 478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7030A0"/>
                </a:solidFill>
              </a:rPr>
              <a:t>Social/Historical Context:</a:t>
            </a:r>
          </a:p>
          <a:p>
            <a:pPr algn="ctr"/>
            <a:r>
              <a:rPr lang="en-GB" b="1" dirty="0" smtClean="0">
                <a:solidFill>
                  <a:srgbClr val="FFFF00"/>
                </a:solidFill>
              </a:rPr>
              <a:t>Again, it is the strength of a woman which is necessary to keep the husband controlled. Gender reversal again!</a:t>
            </a:r>
          </a:p>
        </p:txBody>
      </p:sp>
      <p:sp>
        <p:nvSpPr>
          <p:cNvPr id="10" name="Rectangle 9"/>
          <p:cNvSpPr/>
          <p:nvPr/>
        </p:nvSpPr>
        <p:spPr>
          <a:xfrm>
            <a:off x="6372200" y="2132856"/>
            <a:ext cx="2664296"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11" name="Line Callout 1 10"/>
          <p:cNvSpPr/>
          <p:nvPr/>
        </p:nvSpPr>
        <p:spPr>
          <a:xfrm>
            <a:off x="5004048" y="908720"/>
            <a:ext cx="3888432" cy="1008112"/>
          </a:xfrm>
          <a:prstGeom prst="borderCallout1">
            <a:avLst>
              <a:gd name="adj1" fmla="val 51918"/>
              <a:gd name="adj2" fmla="val 218"/>
              <a:gd name="adj3" fmla="val -3586"/>
              <a:gd name="adj4" fmla="val -502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This unemotional statement, again using a euphemism, suggests that M is stunned, shocked</a:t>
            </a:r>
            <a:endParaRPr lang="en-GB" b="1" dirty="0"/>
          </a:p>
        </p:txBody>
      </p:sp>
      <p:sp>
        <p:nvSpPr>
          <p:cNvPr id="12" name="Oval Callout 11"/>
          <p:cNvSpPr/>
          <p:nvPr/>
        </p:nvSpPr>
        <p:spPr>
          <a:xfrm>
            <a:off x="4283968" y="2060848"/>
            <a:ext cx="3240360" cy="792088"/>
          </a:xfrm>
          <a:prstGeom prst="wedgeEllipseCallout">
            <a:avLst>
              <a:gd name="adj1" fmla="val -63848"/>
              <a:gd name="adj2" fmla="val -10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These short exchanges here build tension</a:t>
            </a:r>
            <a:endParaRPr lang="en-GB" b="1" dirty="0"/>
          </a:p>
        </p:txBody>
      </p:sp>
      <p:sp>
        <p:nvSpPr>
          <p:cNvPr id="15" name="Line Callout 1 14"/>
          <p:cNvSpPr/>
          <p:nvPr/>
        </p:nvSpPr>
        <p:spPr>
          <a:xfrm>
            <a:off x="323528" y="3429000"/>
            <a:ext cx="2880320" cy="612648"/>
          </a:xfrm>
          <a:prstGeom prst="borderCallout1">
            <a:avLst>
              <a:gd name="adj1" fmla="val -101859"/>
              <a:gd name="adj2" fmla="val 65101"/>
              <a:gd name="adj3" fmla="val -2078"/>
              <a:gd name="adj4" fmla="val 501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There is a sense of immediate regret</a:t>
            </a:r>
            <a:endParaRPr lang="en-GB" b="1" dirty="0"/>
          </a:p>
        </p:txBody>
      </p:sp>
      <p:sp>
        <p:nvSpPr>
          <p:cNvPr id="16" name="Line Callout 1 15"/>
          <p:cNvSpPr/>
          <p:nvPr/>
        </p:nvSpPr>
        <p:spPr>
          <a:xfrm>
            <a:off x="5436096" y="4077072"/>
            <a:ext cx="3528392" cy="792088"/>
          </a:xfrm>
          <a:prstGeom prst="borderCallout1">
            <a:avLst>
              <a:gd name="adj1" fmla="val 51918"/>
              <a:gd name="adj2" fmla="val -218"/>
              <a:gd name="adj3" fmla="val -47624"/>
              <a:gd name="adj4" fmla="val -168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The alliteration here emphasises M’s realisation of his role as executioner</a:t>
            </a:r>
            <a:endParaRPr lang="en-GB" b="1" dirty="0"/>
          </a:p>
        </p:txBody>
      </p:sp>
      <p:sp>
        <p:nvSpPr>
          <p:cNvPr id="17" name="Line Callout 1 16"/>
          <p:cNvSpPr/>
          <p:nvPr/>
        </p:nvSpPr>
        <p:spPr>
          <a:xfrm>
            <a:off x="467544" y="4725144"/>
            <a:ext cx="2448272" cy="864096"/>
          </a:xfrm>
          <a:prstGeom prst="borderCallout1">
            <a:avLst>
              <a:gd name="adj1" fmla="val -849"/>
              <a:gd name="adj2" fmla="val 49243"/>
              <a:gd name="adj3" fmla="val -98214"/>
              <a:gd name="adj4" fmla="val 109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She begins her role of comforter, short-lived though it may be!</a:t>
            </a:r>
            <a:endParaRPr lang="en-GB" b="1" dirty="0"/>
          </a:p>
        </p:txBody>
      </p:sp>
      <p:sp>
        <p:nvSpPr>
          <p:cNvPr id="18" name="Line Callout 1 17"/>
          <p:cNvSpPr/>
          <p:nvPr/>
        </p:nvSpPr>
        <p:spPr>
          <a:xfrm>
            <a:off x="4572000" y="5877272"/>
            <a:ext cx="4392488" cy="612648"/>
          </a:xfrm>
          <a:prstGeom prst="borderCallout1">
            <a:avLst>
              <a:gd name="adj1" fmla="val -849"/>
              <a:gd name="adj2" fmla="val 50124"/>
              <a:gd name="adj3" fmla="val -225205"/>
              <a:gd name="adj4" fmla="val 3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Heavily ironic. Both M and his wife display different symptoms of madness</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6" grpId="0" animBg="1"/>
      <p:bldP spid="11" grpId="0" animBg="1"/>
      <p:bldP spid="12"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nplugged"/>
          <p:cNvPicPr>
            <a:picLocks noChangeAspect="1" noChangeArrowheads="1"/>
          </p:cNvPicPr>
          <p:nvPr/>
        </p:nvPicPr>
        <p:blipFill>
          <a:blip r:embed="rId2" cstate="print"/>
          <a:srcRect/>
          <a:stretch>
            <a:fillRect/>
          </a:stretch>
        </p:blipFill>
        <p:spPr bwMode="auto">
          <a:xfrm>
            <a:off x="6876256" y="1124744"/>
            <a:ext cx="1979712" cy="1085403"/>
          </a:xfrm>
          <a:prstGeom prst="rect">
            <a:avLst/>
          </a:prstGeom>
          <a:noFill/>
        </p:spPr>
      </p:pic>
      <p:sp>
        <p:nvSpPr>
          <p:cNvPr id="1030" name="AutoShape 6"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2" name="AutoShape 8" descr="data:image/jpeg;base64,/9j/4AAQSkZJRgABAQAAAQABAAD/2wCEAAkGBxISEhUSERMVFRUWGBUVGRYXFRUVFRYYFRgWGBgYFhcYHSggGholGxcWITEiJSkrLi4uFx8zODMtNygtLisBCgoKDg0OGhAQGy8lICItKy0vLS0tLy0tLS01LS8uLS0tLS0vLS0tLS0tLS8tLS0tLS0tLS0tLS0tLS0tLS0tLf/AABEIAKQBMgMBEQACEQEDEQH/xAAcAAEAAwEBAQEBAAAAAAAAAAAAAwQFBgIBBwj/xABAEAABAwEEBAsECgICAwAAAAABAAIRAwQFEiETMUFxFCIyM1FhgZGhscEGQlJyFSNigpKy0dLh8AfxosJDU5P/xAAbAQEAAgMBAQAAAAAAAAAAAAAAAwQCBQYBB//EAD0RAAIBAgEICAQDCAMBAQAAAAABAgMRBAUSITEyQXGxEzM0UWGBocEicpHRFVLwFCNigqKy4fEkQlPC8v/aAAwDAQACEQMRAD8A/DUAQBAEAQFm72Uy8Cq4tZtIEn+7ezsQHt9laXkNexokxLjBjrIEDoxRrz2oCvWouYYcIOveOkHaOtARoAgCAIAgCAIAgCAIAgCAIAgCAIAgCAIAgCAIAgCAIAgCAIAgCAIAgCA9U2FxAGskAahmesrxu2kyjFyaitbL/wBB1/gH/wBKf7lH00O8u/hmK/J6r7nitdFZoLnNED7bD4AyirQe8xlk7ExTk4aF4r7lFSlI7a4LBdmG0C31alN1VtM2ctYXwHnGXSGnMFujPzPymCAMe2WCpgFmezBXouM03w1+CoGvAExOuYzOa8bsrmUIuUlFa2YtaiWEtcII6wfEJGSkroyq0Z0pZk1Zk9ku6pVBLGggGOU0Z7iQsZVIx0NktHCVqyzqcbom+g6/wD8dP9yx6aHeTfhmK/J6r7j6Dr/APx0/3J00O8fhmK/J6r7lO02d1M4XiDvB8Qs4yUldFatQqUZZtRWesiWRCbFH2crloc/DSBzGkdhJHU0SfBRSrRiX6OTa9VXStxIa9zPaJDmP+UmfEBYrEQZPPI2Iirqz89J5+ha8BxZAIDhLmAwdWRMrN1oLWytDJ2JmrxhyK9ksT6hIYASMzLmt8yFlKcY6yGjhqtZtU1exZ+g6/wAA/HT/AHLDpod5Y/DMV+T1X3H0HX+Afjp/uTpod4/DMV+T1X3KtosdSny2kdesd4yWUakZamQVcJWpK84tL0+pAsyuaDLmrkAhogiRx6e37yi6aHeXo5NxMldQ9V9z79B1/gH46f7k6aHee/hmK/J6r7j6Dr/APx0/3J00O8fhmK/J6r7le12GpSjGIn7TT5ErKNSMtTIa2ErUUnUja/Anp3NXcAQ0QQCOPT2/eWLrQW8kjk7EySahr8V9z79B1/gH46f7k6aHeZfhmK/J6r7j6Dr/AAD8dP8AcnTQ7x+GYr8nqvuDclf4B+On+5Omh3j8MxX5PVfcq2exve4saBiEyCWjVrzJhZucUrsrww1WdR04rStaLX0HX+Afjp/uWHTQ7yx+GYr8nqvuVrXYqlKMYietp8iVlGpGWpkFbCVqKTqRtfgWG3LXIkNGefLp/uWPTQ7yZZNxTV8z1X3PlS5q7QSWiB9th8A5Omh3j8MxS/6eq+5QUpRCAIAgCAID3SfDgegg9y8krpokpTzKkZ9zTOoBWrO8TuroROXYvBa+h7zlntgkdBI7ltU7q5wM4OEnF7nY3az2sp021KZeGjItdgc3FxiJgyMWfUZ6SoKVS7aNpjsF0VOnNLcr8TQqWwVw0VXBzqLAGuYYcWDjseXTMgcWDyT1uKsGqaaMK+KTsRc7MnUYjGBlijYekLxJLQjKpUlUedJ3ZNcbuK4dBB7x/CqYpaUzochzvTnG2pp/X/RqQqpvbM+IeGDe75qERqAHr6q/h1aByeV6mfiWrakl7+5a9mmtFQ1HAHAJaDmMZ5JI6sz2BK882NlvPck4VVqrlLVHma9Wo5xLnEknWSqB1aW5ELazSS0OBI2SsnGSV2iONelKThGSbW4lxkkSSdWtYsmjrRh3PUioW/FPhmruIjeF+45bI9VRxDg/+1/TSbSpHTkZrtxYJ4x2Z+epZZks3OtoIniKSqKk5fE92n/RIViSvSrM568aAY8gajmNx/mVsaM86N2cblHDKhXcY6npX64m3YqmKm09Ud2XoqNSNptHU4Kr0uHhJd3LR7Er3gAkmAMysUruyJ5zjCLlJ2SI6FpY+cLpjXkRr3rKUJR1oioYqjXv0cr28GuZSvzkt3nyU2G2mavLnVQ4vkXrPyG/KPJQT2mbbD9VDguR7a4HMEEdRleNNaySM4yV4tNeGk+yvD29tLPjXA5ggjpBletW1nkZKSvF3XgY9jqRaHdZcPH+FcqK9FeRzWDqZmUJLvcl6myqR0xk35U5LerF35eit4WOtnP5dq6YU/P29jRs1TExp1SP4VecbSaNzhqnSUYTW9C01MLHO1wPPL1SEc6SQxNXoqM59y/wcytmcMEAQBAEAQBAdTT1DcFqnrO+p7C4I9LwyMK10Jr4ficP+UT6q/Tn+6v3HKYzD3x7p/ma9dZu1ACqKdjqpRUtDRRr2bCcTf4/15ZHYrVGruZocpZPVnUh9Cw1jXtOLp1bWkTl1AT49atnPEN30sBcHZOJBjUCI1t6s+xVMTF6GdBkOrFZ8G9L0+QtjoqUt7vGAoqa+CRexk2sTQXi/WyLihNkRWKpZW1nstNmfaNJowzR1X06jciHYA0EOcZGTh7vWthh38COSyvG2Kl425Fq03MLMZpuLqVUY6ZcGh4AJa5lQNJAe1wIMGDkdRUOJ1o2OQ7Zk++6IlVN4c9dh+tbvPkVsa2wzjsmP/lQ/W5nRN1rXM7OOswLr55v3vylbCv1b8jj8mdsj/NyZvLXnXGReB+vb9zzVyl1T8znMoO2UIP5eZrqmdGY9+jjN3equYXUzm8updJB+HuXrr5pvb+YqGv1jNrkvskPPmyS282/5Ssae2ibG9nqcGZN1WprMWKc41CdUq1Xpynaxz2SsXSw7n0j123cT3elrY8NDSciTqheUKcoN3JMqY2jiIRVNvQ+4uV6wFCQQZaG5dJEH1UMY3q2febOvXUMBnReuKX10MXPzfafRMRtnmR+zebLNo5Dvld5FRQ2lxRfxHUz+WXJlK5KvFLT7pnsP+vFT4mPxJ95qsiVr0pQb2Xfyf8Aop2czXkfG71U09FLyNbh2nlC61Zz9zdVA6wxb85bflHm5XcLsviczlzr4/KubNK7+aZu9Sq1XbZusn9lp8Pdi8eafuHmEo9YhlHstTh7o5xbI4sIAgCAIAgCA6mnqG4LVPWd9T2Y8Eel4ZcCs6jNZjuhrj3Zf9gpoytTa8f1yKFWhnY2nU/hfp/+iyoS/oBC9PGk9DMWlbDTqnoDj57dhIWzg7xXA4fFRUa80t0nzNN9UPAc2MTcTmazkA5zgfsw07BkM160mrMihOUJKUdaDLJp306lN4DGiXYi1pY6HOLYJznDAO2RtMKGNLMjJG0q47p69GdrNWv9fcmBVE6lNPSiKy3g2zW2jWeMTQCCBrhwewkdYxT2K7htl8TmcuK1eL74rmy5ft/063BqdMhzmYzUc1pawl4ptAaC1pyFMGY96JMYjlWjeJWyZVcK6S3kK152Bzdiqhr2uOofotnUi5RaRxOCqxpV4zlqRstvOnr42RGzpnr6lSdCeo6WOVsNbO02TW7j4+Bl3XzzfvflKtV+rZoslu+Mj/NyZvrXnXGRbxNoYB9jzVyl1T8zncem8oQS/h5muqZ0RjX47jNHQ3zJV3Cr4WzmsuSvVjHuXuX7r5pvb+YqCv1jNtkvskPPmyS282/5Ssae2ibG9nqcGYNGxVXjEym9zekNcRl1gLYOUVrZxsKFWavGLfBMhIWRG007M9Txd58h/K83md2qdtzfL/Zt3PzfaVRxG2dRkfs3myzaOQ75XeRUUNpcUX8R1M/llyZzMraHC3eosXbzrd6irbDLmTu1Q4nRLXHZmLfnLb8o83K7hdl8TmcudfH5VzZpXfzTN3qVWq7bN1k/stPh7sXjzT9w8wlHrEMo9lqcPdHOLZHFhAEAQBAEAQHU09Q3Bap6zvqezHgiOzOkHqc8f8j+qymrNcFyIcNPOjLwlJf1MstqQCMs435GcliT203K4f8AWEdDR4k/wsrfBfxIFO+Ice6K9W/8EqwLCOatnOP+Z3mVs6ewuCOIxnaKnzS5mvcNMtLXAgHXxz9U9k8ZlQCSQcpABkSMtaKacmhUw04Uo1GtD+5q2O0MNVxdAkgPALMLRULcQZxomWiGAZBgA2g5ldOzuZ12ummFrqytNnYZNk5YeLZTv0cg/MO6P1U2F3mty6tNN8fb7nq57O0tx7ZI8l5iJu+aSZHw0HT6V67tcjUVU3pyi2x8/JWt4hOzE0eDli38SXg/YnjF9BKW7OjykT3TzrfvflKjr9W/1vLWSe1w8/7Wb615157oFjXF+jDnwQHEniyIyGqVmptRzdxXlhacqqrNfEiNzoBMExsGZO5YpXdieUs2LlZu25azm7XWL3lxy6ugDYtlTgoxSRxOLxEq9aVSWjw7vA27r5pvb+YqlX6xnUZL7JDz5ssuaCIIkHWNUhRJ2d0XZwjOLhLUz01rGgNpswDbxnGZ3r2cnJ3Zhh6EKEcyGo5e08t3zHzWyhso4rE9dPi+Z8cMh1yfGPRerWzGStGPjp9vY27n5vtKo4jbOoyP2bzZZtHId8rvIqKG0uKL+I6mfyy5M5hbQ4Qs3bzrd6irbDLuTu1Q4nRLXHZnh1Cm4y+mHHVmXCBn8JHSs41JRVkytXwdGvJSqRu1o1skdhyDWhoAiBJ8ySvJNt3ZLSpxpQUI6kVrx5p+4eYWVHrEV8o9lqcPdHOLZHFhAEAQBAEAQHU09Q3Bap6zvqezHgipdz+NVHQ8nvJ/RTVloi/A12Tp3qV4d02/rf7F1QGzKVlfNar1QO7JTzVqcTWYWefjKz7rL6aC6oDZo5q2c4/5neZWzp7C4I4jGdoqfNLmfoF3WBlnsbKtaJqU5gkDRsezimTqe8ExGYDmn32rCELNye8sYrE9JTp0YaopX429uZX9lql2Whrhb7XaLPVYQab3AVqLxhjj08BOIS7IEZEZyJUtyg49xhXdGEgGQHOAPSJyOao19o6vJL/cW8WV78bxWnoJHeP4WWGfxNEGXI3pQl3N+q/we7m5v7x8gvMTt+RJkbs38z5IvqubY5RbY+fnvSnDh2Ti7YhY5qvnEvTS6Pot17+drFm6edb978pUdfq3+t5cyT2uHn/azfWvOvM+1Wx7azWg8U4ZEDbrzViFKMqbe80+Kx1WljI00/hebot3+poKubgxb6ogODh72veP6Fdw0rxs9xzGWqChVVSP/bXxX3NC6+ab2/mKgr9YzcZL7JDz5smtFQtY5w1gEqOCvJJlnEVHTpSnHWlcp2W9Glv1hgzsB1KaeHkn8K0GuwuV6ThevK0r7kzHrOlziNRJPirkVZJHN1pKVSUlqbfM9lvEnocR3gH0K8v8VvAzcL0FPulb6r/BsXPzfaVTxG2dJkfs3myzaOQ75XeRUUNpcUX8R1M/llyZzC2hwhZu3nW71FW2GXcndqhxOiWuOzM687a+m4BsQWzmJ2keis0aUZxuzTZTyhWw9WMadrNX1eL+xcslQuY1x1kepUNSKjJpGxwlWVWhGctbR4vHmn7h5he0esRHlHstTh7o5xbI4sIAgCAIAgCA6mnqG4LVPWd9T2Y8EZt3v+uqDpLvB3+1Zqr91F8ORo8nztjq0e/O9Jf7NQKqb9aNLMq5nS556YPeSreIVlFHP5Gm51Ksnv0+rNVVDfoz7iu0Wm3soHMPqnEBkS0EucAdhwgrZ09hcEcRjO0VPmlzNP26vc2m0mjTdNJhgRk0naQNjdgGwADUAAckldinQlOSpx1vWZ7LAwNwmJ6ZEqm60s66Okhk2iqXRytcns1nDBA3qOc3N3Zaw2Gjh4ZsT5arLpcFOQ3FUY2TqGI4ZMbM1Jh38ZUyxG+Fv3NPmvc9su2rZX1bPXYWVKdQtc09MDMdIIgg7QQV7idryI8iP9xL5vZEirm4OUW2Pn5qm4qkTipnc7PyUH7RA2iyPiX3fUrXVzrfvflK9r9WzDJXa4ef9rN9a868x7x59v3PNXKPVPzOcyj2+H8vM2FTOjM2/BxW7z5Kzhtpmky4v3UH4vkWLr5pvb+YrCv1jLmS+yQ8+bJLbzb/AJSsae2ibG9nqcGc/Rs73zga50a8IJjfC2LaWs4uFOc9lN8D5WoPZy2ubvBHmiknqE6U4bSa4o+aU4cOycXbELzNWdnGXTS6Lot17+drG3c/N9pVLEbZ0+R+zebLNo5Dvld5FRQ2lxRfxHUz+WXJnMLaHCFm7edbvUVbYZdyd2qHE6Ja47Mxb85bflHm5XcLsviczlzr4/KubNK7+aZu9Sq1XbZusn9lhw92Lx5p+4eYSj1iGUey1OHujnFsjiwgCAIAgCAIDqaeobgtU9Z31PZjwRi0HRaD87h3yFdkr0fJHMUJ5uUm/wCKS+t0a1sfFN5+yR35eqqU1eaR0GMnmYepLwfroM64tb9w9VZxWpGmyFtT4I11TOiRB7KWtlK3F73FrYriRM5tf0ZrZ09hcEcRjO0VPmlzLvs97OVKtN9dr6ZdxyKeL6xzW4pc1sZiWuA2nCVDWhJx0bjY5OxNGnV+PXJ69yOTtRl7j9p3mp4aIrgazFSzq83/ABPmdBYj9Wz5QtfU22dhgnfD0+CFrqFrC5vKaWuB62uB9F7RdqiIspRzsLNcOaP0/wDzsBp7HVaAW1aTxiA14C1wk9EVMu1WMRC6uafI2IcZunuZ+bKkdMc1Z7M57xTaCXE4Y2ytq5K1zg40pOp0dtN7HTEQY6PRao71WRz91c63735SthX6tnIZK7ZHz5M31rzrjIt4muwD7HmrlLqn5nOZR7fD+Xma5VM6MzL9OTB1n0VrC62aPLr+CmvF+xZuvmm9v5io6/WMuZL7JDz5sktvNv8AlKxp7aJ8b2epwZQuFxGOD8Pqp8VuNPkLXU8vc9X8ZDJ+16LzC62SZd2afn7GOrhzhvXPzfaVQxG2dZkfs3myzaOQ75XeRUUNpcUX8R1M/llyZzC2hwhZu3nW71FW2GXcndqhxOiWuOzMW/OW35R5uV3C7L4nM5c6+PyrmzSu7mmbvUqtV22brJ/ZYcPdi8eafuHmEo9YhlHstTh7o5xbI4sIAgCAIAgJKDQXNB1EgHtKxk7JslowU6kYve0vU6l8TxRA2CZgb1rDu0rJI5628SsSNjg7vgq/S+KmjkMbajjZNbmnyZdvS1sNMhrgSSNXRrUFCnJTu0bXKmMozw7hTkm219NZ6uJrcDzBxEgAzkAB0dvgvcS9KRhkOn8E5+Nv19TQVU3xktot4TBkjN2uM4nzV1Tao3OZnhYTyi4PU9Ppfma9H2ofZ4ayiA5rHNbxiaYeQ8NrBhBh7Q92owYbIgQpoyUlc1tahKjUaa1HLVRmVlHUQ1VabOnptaGtDQQA0DMzJ2laybvJs7fDU+jpRityPlWniaWnUQQvIuzTRnVpqpTlCWpo6uy3s687uZRqPDq1BwewkgFrs2lpn3HsMjYHADITGxqRzotI4zBVlSrRlLUcu9hBIIIIyIORBGwha47ZNNXRNRtb2AhriAcssvFLnjim7tFO11gxpcdw6ysqcXOVkQYuvGhSc5eXizMuFjcbi4Ew0xnEE5SenareJlaNu85/ItJSrOf5Vz0GwqJ1BLZ65YcTWtxasRa0uE5ZOIkLJSaVrkcqFOUs9x09+8iJ2nIdJWJI7JXehIwLztQqOy5IyHX0lbCjTzI6dbORyni1iKvw7MdC8e9m5Z2NDGBoIhomTMk5k+KpVJXk2dNg6Sp0IRXdz0nuOkA9REg7wsU7E8oqSaaume8QiAxjc54rGtOXWAvXJvWyOnQp075kUr9xk37qZvd6KxhdbNPl3Zp+fsY6uHOHS2FjRSYGgzEkkzJPR0LXVpXmzs8nUlTw0bb9P1JXMkEHUQR35KO9tJclBTTi9T0fU5YhbU4FqzsX7ja01ZcCQATAMZ6h5qDEO0DZZIpqeJT7lc21QOtsZV+0+S7bmOwZ+pVvCvWjQZdpr4Km/V7+5qU2tDWhoIAaBmZk7Sq05Xk2bnDUlTpRgtyPFop4mOB2g+GaQdpJnuIpKpSlB6mv8nMLaHCBAEAQBAEB9BjMJrPU3F3WstvtVTA3juklxmT9kR596hVOGc9HcbGeLxCoQ+N3blvfgvv9Sq95Jkkk9JzKlSSVka+c5TlnSd34nlemJJTrubk1xG4kLFwi9aJqeIq01aEmuDsWatpfgYcbs8XvHpUcacc56C7VxddUabU5ab733lbTOnFiM9Mme9SZsbWtoKPT1c/pM553ffT9SZ1V5p4i4njRMnoWCjFTsluLUqtaWH6SUm/itr8Cs5xOZzUqVijKTk7vWW7LaXzGN3JftOxjoUM6cbat65mwwuLrubTm9me97ou30IuF1Pjd+IrPo4dyK/7biP8A0l9WTXPeT7NVbVZsyI2Obtad/wCizKx+7eyNpu+8qbGWmkx+KGsq8iqxw/8AFUe2DlsnLsIWEqcZa0WaGMr0dEJNLu3fRnL/AOVvZDgVQ8CD3M0RrubGI0mNeGOM6y2XNz2A9qg6COf4G1eVqrwrd7Sulfw07j8nq1XOMuJJ61YjFRVkaarWqVZZ022/EU6rm8kkbjC9cU9aPKdapTd4Sa4OxZp2t+BxxumWgZnKZPoonTjnLQt5ep4yv0M25yveKWl+L9iLhdT43fiKz6OHciv+24n/ANJfVnq21HFxBJOrIk9AXlOKSukZ42rUlUcZSbWjW/ArKQpEwtVT43fiKw6OHciysZiErKpL6slfaqmFvHdt949KxVOF3oRPPGYhU4PPlv3sj4XU+N34isujh3Ih/bcT/wCkvqxa6jiQHOJyacyTraCvKaSWhd/M9xdSpKSU5N6IvS764pkCkKhM21PAgPcBvKwdOL3FiOLrxSSm0l4slr2qoCIe7kt949AWMacO5byxXxmITVpy1R3vuKilNeeqdQtMtJB6jC8cU9ZnTqzpu8G0/DQWbPbHzm9xydtPwlRzpRtqLuHx1fPu5t6HvfcyCpWc7lOJ3klZqMVqRUqV6tTROTfF3JaNqfIGN0SPeKxlTjZ6EWKOMr58U5ytdb2K1pqSRjdrI5RSNOFk7IVsXiFOUXOWt72VlIUggCAIAgCAICeryGfe8wo47T8i1V6in/NzIFIVT6di8MnayPi9MSe0ZNYPsz3ud6Qo4a5Px9i1iLqFKP8ADf6yftYgUhVPelOHDsnF2xCxzVe5L0suj6Pde/nax4WREWruZL/uv8WkeqirO0fNcy9k6m51mv4Zf2te5VUpRCA2PZq/XWSpiAxMdk9nxAaiOhwnI7xtKA/fvYH2hp2q1nSVG1AbLSp0nEc4HVKxe2pPv8RojqOvaPdx+Y/5f/x4bvq8Is7ZslU5RnoXn3D9k+6ezZmPD83QEzObd8zPJ6we2uD9izDs8/mjykQrMrElapiM7vAAeixjHNViWtVdWee/D0ViNZEQQEtTkt7fNYrWyep1cPPmRLIgJK9YuMnoA7hCxjHNViavXdaWc+5L6KxGsiEICW0ax8rfILCGp8WWMRtL5Y8kRLMrhAT2NkvA6Q78pWFR2jcs4OGfVUe9PkyBZlY+goep2d0S2vluPSZ78/VYU9lE+L66TW93+un3IVmVwgCAIAgCAICetyGfe81HHafkW63UU/5uZApCoenDV/dpXhlJaF+t55XpiX7zpQKZ+wB3bfFQUJXcuJtsp0VCNFrfFL6b/O5QU5qQgCAu3XaGsLi7a2NXgoK8JSSsbPJeJpUJylU3r9LzKSnNYEAQHQey1/Osbg7M03njtGThgjC9h2OEnx3jFP4miaULU4y72/Sx/SHs/fNnvKzmzWnBVFRkT7tZnSOh4iYyIInKDGRCfzz/AJF9i6l12k0nEupPl1Gp8TZ1OjLG2QD2HagOaonivHUD/wAm/qVhLWv1uLFF/u6i8F/cvuRLMrhAEAQElXU3d/2csY63+txNV2YcP/pkayIQgCAICa06x8rPyhYQ1eb5ljE7S+WP9qIVmVwgPVN5aZBgheNJqzM6dSVOSlF2aPK9MAgJrSMx8rPyhYQ1eb5ljEq0l8sf7UQrMrhAEAQBAEAQE9c8WmOonvcR6KOO1L9bi1XdqVJeDf8AU17ECkKp9OxD17j4h4fZQ9ufEPAgCAIAgCAICapyG73/APVYLafkWanUQ4y9jpPYf2tdY34Kkmi4g5cqk/ZUp7trdoWZWP3y3WehfNi4NaC3E9ukoVm5tcQMqlIwJI1ObkYJGWwD+db0uCtZHWijXbhqUyGkawRIdiadrSMJB61DOdpxRssNQzsLWqcOd37GGpjWhAEAQEtXUzcfzOWMdb/W4nq7EOH/ANMiWRAEAQBATWrW09LW+Aj0WEN/FlnFa4vvjH0VvYhWZWCAIAgCAsWxpBE7Wsj8IHoo6bTT4vmW8ZCUZxbWuMP7UvYrqQqBAEAQBAEAQFi1GRTP2I7nOUcNcuPsi5ineFJ/w2+kpFdSFM9O2f3aV4jKWpfreeV6YhAEAQBAEAQBAEBP/wCLc/zH8KP/AL+Rb0PC8Jc1/ggUhUOx9gPbU2F4p1g6pZi7FAcQ+i7/ANtHOA7q1FAfrn+QvZ9t72AWqyOa+uxkteyItNIZuZ1PGfF1h0jUZWLgm03uJoYipCEoReiWtH85kLIhPiAIAgLNYfV0z848R+qji/jkuBdrR/41KXzL1KykKQQBAEBPWHFYeojucf1WEdqX63Fqsv3VJ+DX9T+5AsyqEAQBAEB7qVXOiTMCB1BYqKWolqVqlSym72VlwPCyIggCAIAgCAICeoZYzqLh5H1WCXxPyLNR3oU/ByXJ+5AsysTV2QGdbZ/5OWEXdvj7IsV4KMafjG/9UiFZlcIAgCAIAgCAIAgLleqzRMa3lSS7f/qO5RRUs9tl+tUpLCwhB6btvkU1KUAgOq9hfbq03Y86M46LiC+kTxSRqc0+6/r2jIygNP8AyLd9ntAF7XfzNZ0V6UQ6z13Z8Zo5LX5nomYJkIDgkAQBASOqEtDdgmO1eKNm33ksq0pQjB6o3t5ka9IggCAICeueKwdRPe536LCK+KX63FqvL91Sj4N/1P7ECzKoQBAEAQBAEAQBAEBb0KyIz5oUA0KA9Op5NHW7yYsFtvgvcsyf/Hj80uUTzoVmVgKCHt2fdCh4NCgGhQHzQoBoUA0KAaFANCgGhQDQILn3QoC3Tut5bjDGlsTiLjsyOQz1/wBzQZyIxYpkSydgbiz7x4pYZxJdFtrWapipe8MD2GcL2k8lw3wQdYIB1heGSaes/RLoFG2UzUr0mVCMjLBiGF0HjQDMQkXdJnlWOZUlFak2cT7W3Fwa0Oa0RTdLqfyyQWyeg5bo6V6eXuUKF3TTdUcKgY1zW6QMxU2EzlUjVOUeRQENWxFueRadTmmWncenqMFBcj0KAaFAfNCgPuhQHqrSzA6Gt8RKjp7+LLeLTWYv4Y+qv7nnQqQqHzQoD7oUB80KA+6FAfNCgPuhQHzQoD7oUB80KA1NAgHB0A4OgPNShAaftEd7R6hQ53723gbF0X+wKp/G/pZLmj1wdTGuHB0A0CAaBAODoBwdANAgHB0A4OgHB0BLZ7GHE4nYQATMEkxsAG3eRqQ8LNOzUg4ANLp2uORBGUNyHiV6Y3Jq1x4hio5nazb14J1jqOe9eWPVIuez9lc6nVaW5NLdYiC6ZGfyty60QkVLRc8OJiRmdWYiDqjXO3rXpjcttuQOqNJdBa5mOc5HT0zII68u0e30HW+z1MGiHNHKFU5beO4jwWMdlEmIVqs14vmeva+5TaqRDGzUpkvZ0unlNE9I1dYC9I0y3/im7nUrNV01Mt0tU8V7YxNaxrc2u2TiGY2IZGR7Z+xFna2rXsk0nNa57qTRNOphl0NbrYdURkOheC5+fUbIXOa1okuIaOsuMDxK9PSS23a+k91OoIc0wRr7QRrB6UBDwdANAgIxZziM/Cw9kEeijptaeLLeLjJZje+EeVvYk4OpCoODoBoEA4OgHB0A4OgHB0A4OgHB0A4OgNTQIBoEA0CAoWrFiFMMdygcXuxIMz4Kv0T6XPNssdD9h/Z7afTXcv6BWDUjQID5oEB90CAaBANAgGgQDQIBoEB4qBrSA4gE5CSBO5Ae3WfsQFp1nkNdyQ6YjPCWySBnk0mSOgSNi9MGrG1dYnPPPMHdHj/CGJ09lp4mx2QvD0yrzsrKbXvfDGtGbpyGe3f1L0EXs3ZNPXaQZpQ1sRrw5zJzOYHcgRt3BSix0XZZ0w4dAxAk+JWENlE2I62fF8y614IDhOoNO/Vkdv8AKyISw23QQd4/vah6VXvLsQOoiCOkbctuooeHE+x1xOFqAeCBQxZkay3it3zk5DNs6T2guRlpBGTajAS13UMg07cJieok9oxTPzt9mgkHWCQduYMFDM8uoZFAUqNcVaowyYacWURmIG/Iqth4SjfONzlbE0a2Z0W5fpF7QKyaYaBANAgGgQDQIBoEA0CAaBANAgGgQGnoEPRoEA4OgGgQDg6AcHQDg6AcHQDg6AaBAODoBwdAVreXU2Sym57tQAE69pjYgOeFEvedKSKhyB91p2Nj+jxSxi5GldlV7Za5pkawYg9YnbsXpidPRp4mQAMxrGQzzkRq2/2UPCxYKRBjYY7CMxPih4dVYnNY3E9wa0ay5wDRvJ1Lw9OevytStlbBTOKmwRPuudrkDbllO/t9B0NwU2WenpDk2mxzzuaCT4BYydk2SUYZ9SMe9pFf2Vtgq2IRngx0pG0MMNP4SO2VhSd4JssY+mqeJqRi7q71Ga29DRqQ7Nh1jrG0KUpmxZGNdDmulsa+/I9BzXgLNKmYJJ1me7/ZQFmm3LLZA7T/ALCHpVtoz4u0jZrDdXih4fmVjo4gTrl9U99R6EpKyk1wBaQ4HUWmQe3w7EAFmHQgPugQDQIBwdAODoBoEA4OgGgQDg6AaBANAgNHAEAwBAMAQDAEAwBAMAQDAEAwBAMAQDAEAwBAMAQHitZ2uEHvBgg7CDsKAwDx6bi8AuZjh0ZnA4gTGRnCJy7l6YNWZbo0Q5knWC0A7YLQYntQxNS7DIb8pO8iUPDXYwDMdLR4FAcRfFvqV6721DLWPqMaz3WhrnNkDpOHM9fRABGT0HTezLQMEdBH4XQPBDw7mzj6sjpBB3Eal4eiy2ZlOno6bGsYJhrRAE5nIIDhPaPI5L0xPPsneFQVgwHiuMEIen6E1uTevLyHqV4eg5DL7R7kBUHKPVq7Ah4cj7I2Zpe0HPC6oRvFQgH1QklqMurSFO3WikwQwhlbDsa6oGl2HoEu1IFqLmAIejAEAwBAMAQDAEAwBAMAQDAEAwBAMAQD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1034" name="AutoShape 10" descr="Image result for Macbeth"/>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038" name="Picture 14" descr="http://s3.amazonaws.com/s3.timetoast.com/public/uploads/photos/1794098/macbeth-logo.jpg"/>
          <p:cNvPicPr>
            <a:picLocks noChangeAspect="1" noChangeArrowheads="1"/>
          </p:cNvPicPr>
          <p:nvPr/>
        </p:nvPicPr>
        <p:blipFill>
          <a:blip r:embed="rId3" cstate="print"/>
          <a:srcRect/>
          <a:stretch>
            <a:fillRect/>
          </a:stretch>
        </p:blipFill>
        <p:spPr bwMode="auto">
          <a:xfrm>
            <a:off x="6660232" y="188640"/>
            <a:ext cx="2376264" cy="1132757"/>
          </a:xfrm>
          <a:prstGeom prst="rect">
            <a:avLst/>
          </a:prstGeom>
          <a:noFill/>
        </p:spPr>
      </p:pic>
      <p:sp>
        <p:nvSpPr>
          <p:cNvPr id="13" name="TextBox 12"/>
          <p:cNvSpPr txBox="1"/>
          <p:nvPr/>
        </p:nvSpPr>
        <p:spPr>
          <a:xfrm>
            <a:off x="107504" y="116632"/>
            <a:ext cx="5904656" cy="369332"/>
          </a:xfrm>
          <a:prstGeom prst="rect">
            <a:avLst/>
          </a:prstGeom>
          <a:solidFill>
            <a:schemeClr val="accent3">
              <a:lumMod val="20000"/>
              <a:lumOff val="80000"/>
            </a:schemeClr>
          </a:solidFill>
          <a:ln w="38100">
            <a:solidFill>
              <a:srgbClr val="C00000"/>
            </a:solidFill>
          </a:ln>
        </p:spPr>
        <p:txBody>
          <a:bodyPr wrap="square" rtlCol="0">
            <a:spAutoFit/>
          </a:bodyPr>
          <a:lstStyle/>
          <a:p>
            <a:r>
              <a:rPr lang="en-GB" b="1" dirty="0" smtClean="0"/>
              <a:t>(13) </a:t>
            </a:r>
            <a:r>
              <a:rPr lang="en-GB" b="1" dirty="0" smtClean="0">
                <a:solidFill>
                  <a:srgbClr val="990033"/>
                </a:solidFill>
              </a:rPr>
              <a:t>Macbeth reacts to Banquo’s Ghost </a:t>
            </a:r>
            <a:r>
              <a:rPr lang="en-GB" b="1" dirty="0" smtClean="0"/>
              <a:t>– Act 3, Sc.4</a:t>
            </a:r>
            <a:endParaRPr lang="en-GB" b="1" dirty="0"/>
          </a:p>
        </p:txBody>
      </p:sp>
      <p:sp>
        <p:nvSpPr>
          <p:cNvPr id="14" name="TextBox 13"/>
          <p:cNvSpPr txBox="1"/>
          <p:nvPr/>
        </p:nvSpPr>
        <p:spPr>
          <a:xfrm>
            <a:off x="0" y="620688"/>
            <a:ext cx="6588224" cy="5355312"/>
          </a:xfrm>
          <a:prstGeom prst="rect">
            <a:avLst/>
          </a:prstGeom>
          <a:noFill/>
          <a:ln w="38100">
            <a:solidFill>
              <a:srgbClr val="7030A0"/>
            </a:solidFill>
          </a:ln>
        </p:spPr>
        <p:txBody>
          <a:bodyPr wrap="square" rtlCol="0">
            <a:spAutoFit/>
          </a:bodyPr>
          <a:lstStyle/>
          <a:p>
            <a:r>
              <a:rPr lang="en-GB" i="1" dirty="0" smtClean="0"/>
              <a:t>Macbeth:  </a:t>
            </a:r>
            <a:r>
              <a:rPr lang="en-GB" b="1" dirty="0" smtClean="0"/>
              <a:t>The table’s full</a:t>
            </a:r>
          </a:p>
          <a:p>
            <a:r>
              <a:rPr lang="en-GB" b="1" dirty="0" smtClean="0"/>
              <a:t>Lennox:                               Here is a place reserved, sir.</a:t>
            </a:r>
          </a:p>
          <a:p>
            <a:r>
              <a:rPr lang="en-GB" b="1" dirty="0" smtClean="0"/>
              <a:t>Macbeth:  </a:t>
            </a:r>
            <a:r>
              <a:rPr lang="en-GB" b="1" dirty="0" smtClean="0">
                <a:solidFill>
                  <a:srgbClr val="FF0000"/>
                </a:solidFill>
              </a:rPr>
              <a:t>Where?</a:t>
            </a:r>
          </a:p>
          <a:p>
            <a:r>
              <a:rPr lang="en-GB" b="1" dirty="0" smtClean="0"/>
              <a:t>Lennox:     Here, my good lord. What is’t that moves your highness?</a:t>
            </a:r>
          </a:p>
          <a:p>
            <a:r>
              <a:rPr lang="en-GB" b="1" dirty="0" smtClean="0"/>
              <a:t>Macbeth:  </a:t>
            </a:r>
            <a:r>
              <a:rPr lang="en-GB" b="1" dirty="0" smtClean="0">
                <a:solidFill>
                  <a:srgbClr val="FF0000"/>
                </a:solidFill>
              </a:rPr>
              <a:t>Which one of you have done this?..</a:t>
            </a:r>
          </a:p>
          <a:p>
            <a:r>
              <a:rPr lang="en-GB" b="1" dirty="0" smtClean="0"/>
              <a:t>                    Thou canst not say I did it; never shake</a:t>
            </a:r>
          </a:p>
          <a:p>
            <a:r>
              <a:rPr lang="en-GB" b="1" dirty="0" smtClean="0"/>
              <a:t>                    Thy </a:t>
            </a:r>
            <a:r>
              <a:rPr lang="en-GB" b="1" dirty="0" smtClean="0">
                <a:solidFill>
                  <a:srgbClr val="FF0000"/>
                </a:solidFill>
              </a:rPr>
              <a:t>gory</a:t>
            </a:r>
            <a:r>
              <a:rPr lang="en-GB" b="1" dirty="0" smtClean="0"/>
              <a:t> locks at me!</a:t>
            </a:r>
          </a:p>
          <a:p>
            <a:r>
              <a:rPr lang="en-GB" b="1" dirty="0" err="1" smtClean="0"/>
              <a:t>Rosse</a:t>
            </a:r>
            <a:r>
              <a:rPr lang="en-GB" b="1" dirty="0" smtClean="0"/>
              <a:t>:        Gentlemen, rise, his highness is not well.</a:t>
            </a:r>
          </a:p>
          <a:p>
            <a:r>
              <a:rPr lang="en-GB" b="1" dirty="0" smtClean="0"/>
              <a:t>Lady M:     </a:t>
            </a:r>
            <a:r>
              <a:rPr lang="en-GB" b="1" dirty="0" smtClean="0">
                <a:solidFill>
                  <a:srgbClr val="FF0000"/>
                </a:solidFill>
              </a:rPr>
              <a:t>Sit worthy friends. My lord is often thus,</a:t>
            </a:r>
          </a:p>
          <a:p>
            <a:r>
              <a:rPr lang="en-GB" b="1" dirty="0" smtClean="0">
                <a:solidFill>
                  <a:srgbClr val="FF0000"/>
                </a:solidFill>
              </a:rPr>
              <a:t>                   And hath been from his youth. Pray you, keep seat.</a:t>
            </a:r>
          </a:p>
          <a:p>
            <a:r>
              <a:rPr lang="en-GB" b="1" dirty="0" smtClean="0">
                <a:solidFill>
                  <a:srgbClr val="FF0000"/>
                </a:solidFill>
              </a:rPr>
              <a:t>                   The fit is momentary</a:t>
            </a:r>
            <a:r>
              <a:rPr lang="en-GB" b="1" dirty="0" smtClean="0"/>
              <a:t>...</a:t>
            </a:r>
          </a:p>
          <a:p>
            <a:r>
              <a:rPr lang="en-GB" b="1" dirty="0" smtClean="0"/>
              <a:t>                   (to Macbeth) </a:t>
            </a:r>
            <a:r>
              <a:rPr lang="en-GB" b="1" dirty="0" smtClean="0">
                <a:solidFill>
                  <a:srgbClr val="FF0000"/>
                </a:solidFill>
              </a:rPr>
              <a:t>Are you a man?</a:t>
            </a:r>
          </a:p>
          <a:p>
            <a:r>
              <a:rPr lang="en-GB" b="1" dirty="0" smtClean="0"/>
              <a:t>Macbeth:  Ay, and a bold one, that dare look on that</a:t>
            </a:r>
          </a:p>
          <a:p>
            <a:r>
              <a:rPr lang="en-GB" b="1" dirty="0" smtClean="0"/>
              <a:t>                   Which might appal the devil.</a:t>
            </a:r>
          </a:p>
          <a:p>
            <a:r>
              <a:rPr lang="en-GB" b="1" dirty="0" smtClean="0"/>
              <a:t>Lady M:    ... </a:t>
            </a:r>
            <a:r>
              <a:rPr lang="en-GB" b="1" dirty="0" smtClean="0">
                <a:solidFill>
                  <a:srgbClr val="FF0000"/>
                </a:solidFill>
              </a:rPr>
              <a:t>This is the very painting of your fear</a:t>
            </a:r>
            <a:r>
              <a:rPr lang="en-GB" b="1" dirty="0" smtClean="0"/>
              <a:t>;</a:t>
            </a:r>
          </a:p>
          <a:p>
            <a:r>
              <a:rPr lang="en-GB" b="1" dirty="0" smtClean="0"/>
              <a:t>                   This is the air-drawn dagger which you said</a:t>
            </a:r>
          </a:p>
          <a:p>
            <a:r>
              <a:rPr lang="en-GB" b="1" dirty="0" smtClean="0"/>
              <a:t>                   Led you to Duncan...</a:t>
            </a:r>
          </a:p>
          <a:p>
            <a:r>
              <a:rPr lang="en-GB" b="1" dirty="0" smtClean="0"/>
              <a:t>                   When all’s said and done,</a:t>
            </a:r>
          </a:p>
          <a:p>
            <a:r>
              <a:rPr lang="en-GB" b="1" dirty="0" smtClean="0"/>
              <a:t>                   You look but on a stool.                   </a:t>
            </a:r>
          </a:p>
        </p:txBody>
      </p:sp>
      <p:sp>
        <p:nvSpPr>
          <p:cNvPr id="10" name="Rectangle 9"/>
          <p:cNvSpPr/>
          <p:nvPr/>
        </p:nvSpPr>
        <p:spPr>
          <a:xfrm>
            <a:off x="6660232" y="2132856"/>
            <a:ext cx="2376264" cy="1200329"/>
          </a:xfrm>
          <a:prstGeom prst="rect">
            <a:avLst/>
          </a:prstGeom>
          <a:solidFill>
            <a:srgbClr val="FFFF00"/>
          </a:solidFill>
          <a:ln w="38100">
            <a:solidFill>
              <a:srgbClr val="FF0000"/>
            </a:solidFill>
          </a:ln>
        </p:spPr>
        <p:txBody>
          <a:bodyPr wrap="square">
            <a:spAutoFit/>
          </a:bodyPr>
          <a:lstStyle/>
          <a:p>
            <a:r>
              <a:rPr lang="en-GB" b="1" u="sng" dirty="0" smtClean="0">
                <a:solidFill>
                  <a:srgbClr val="FF0000"/>
                </a:solidFill>
              </a:rPr>
              <a:t>L.O.</a:t>
            </a:r>
          </a:p>
          <a:p>
            <a:r>
              <a:rPr lang="en-GB" b="1" dirty="0" smtClean="0">
                <a:solidFill>
                  <a:schemeClr val="accent5">
                    <a:lumMod val="50000"/>
                  </a:schemeClr>
                </a:solidFill>
              </a:rPr>
              <a:t>To revise key themes, characters and language in ‘Macbeth’</a:t>
            </a:r>
            <a:endParaRPr lang="en-GB" dirty="0"/>
          </a:p>
        </p:txBody>
      </p:sp>
      <p:sp>
        <p:nvSpPr>
          <p:cNvPr id="2" name="Vonalas buborék 1 1"/>
          <p:cNvSpPr/>
          <p:nvPr/>
        </p:nvSpPr>
        <p:spPr>
          <a:xfrm>
            <a:off x="5508104" y="160338"/>
            <a:ext cx="3528392" cy="1756494"/>
          </a:xfrm>
          <a:prstGeom prst="borderCallout1">
            <a:avLst>
              <a:gd name="adj1" fmla="val 53779"/>
              <a:gd name="adj2" fmla="val 533"/>
              <a:gd name="adj3" fmla="val 96129"/>
              <a:gd name="adj4" fmla="val -31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This</a:t>
            </a:r>
            <a:r>
              <a:rPr lang="hu-HU" b="1" dirty="0" smtClean="0"/>
              <a:t> is </a:t>
            </a:r>
            <a:r>
              <a:rPr lang="hu-HU" b="1" dirty="0" err="1" smtClean="0"/>
              <a:t>M’s</a:t>
            </a:r>
            <a:r>
              <a:rPr lang="hu-HU" b="1" dirty="0" smtClean="0"/>
              <a:t> 1st </a:t>
            </a:r>
            <a:r>
              <a:rPr lang="hu-HU" b="1" dirty="0" err="1" smtClean="0"/>
              <a:t>public</a:t>
            </a:r>
            <a:r>
              <a:rPr lang="hu-HU" b="1" dirty="0" smtClean="0"/>
              <a:t> </a:t>
            </a:r>
            <a:r>
              <a:rPr lang="hu-HU" b="1" dirty="0" err="1" smtClean="0"/>
              <a:t>engagement</a:t>
            </a:r>
            <a:r>
              <a:rPr lang="hu-HU" b="1" dirty="0" smtClean="0"/>
              <a:t> </a:t>
            </a:r>
            <a:r>
              <a:rPr lang="hu-HU" b="1" dirty="0" err="1" smtClean="0"/>
              <a:t>since</a:t>
            </a:r>
            <a:r>
              <a:rPr lang="hu-HU" b="1" dirty="0" smtClean="0"/>
              <a:t> </a:t>
            </a:r>
            <a:r>
              <a:rPr lang="hu-HU" b="1" dirty="0" err="1" smtClean="0"/>
              <a:t>becoming</a:t>
            </a:r>
            <a:r>
              <a:rPr lang="hu-HU" b="1" dirty="0" smtClean="0"/>
              <a:t> </a:t>
            </a:r>
            <a:r>
              <a:rPr lang="hu-HU" b="1" dirty="0" err="1" smtClean="0"/>
              <a:t>king</a:t>
            </a:r>
            <a:r>
              <a:rPr lang="hu-HU" b="1" dirty="0" smtClean="0"/>
              <a:t>. </a:t>
            </a:r>
            <a:r>
              <a:rPr lang="hu-HU" b="1" dirty="0" err="1" smtClean="0"/>
              <a:t>It</a:t>
            </a:r>
            <a:r>
              <a:rPr lang="hu-HU" b="1" dirty="0" smtClean="0"/>
              <a:t> is </a:t>
            </a:r>
            <a:r>
              <a:rPr lang="hu-HU" b="1" dirty="0" err="1" smtClean="0"/>
              <a:t>important</a:t>
            </a:r>
            <a:r>
              <a:rPr lang="hu-HU" b="1" dirty="0" smtClean="0"/>
              <a:t> </a:t>
            </a:r>
            <a:r>
              <a:rPr lang="hu-HU" b="1" dirty="0" err="1" smtClean="0"/>
              <a:t>that</a:t>
            </a:r>
            <a:r>
              <a:rPr lang="hu-HU" b="1" dirty="0" smtClean="0"/>
              <a:t> he </a:t>
            </a:r>
            <a:r>
              <a:rPr lang="hu-HU" b="1" dirty="0" err="1" smtClean="0"/>
              <a:t>acts</a:t>
            </a:r>
            <a:r>
              <a:rPr lang="hu-HU" b="1" dirty="0" smtClean="0"/>
              <a:t> </a:t>
            </a:r>
            <a:r>
              <a:rPr lang="hu-HU" b="1" dirty="0" err="1" smtClean="0"/>
              <a:t>in</a:t>
            </a:r>
            <a:r>
              <a:rPr lang="hu-HU" b="1" dirty="0" smtClean="0"/>
              <a:t> </a:t>
            </a:r>
            <a:r>
              <a:rPr lang="hu-HU" b="1" dirty="0" err="1" smtClean="0"/>
              <a:t>full</a:t>
            </a:r>
            <a:r>
              <a:rPr lang="hu-HU" b="1" dirty="0" smtClean="0"/>
              <a:t> </a:t>
            </a:r>
            <a:r>
              <a:rPr lang="hu-HU" b="1" dirty="0" err="1" smtClean="0"/>
              <a:t>control</a:t>
            </a:r>
            <a:r>
              <a:rPr lang="hu-HU" b="1" dirty="0" smtClean="0"/>
              <a:t>. </a:t>
            </a:r>
            <a:r>
              <a:rPr lang="hu-HU" b="1" dirty="0" err="1" smtClean="0"/>
              <a:t>However</a:t>
            </a:r>
            <a:r>
              <a:rPr lang="hu-HU" b="1" dirty="0" smtClean="0"/>
              <a:t>, </a:t>
            </a:r>
            <a:r>
              <a:rPr lang="hu-HU" b="1" dirty="0" err="1" smtClean="0"/>
              <a:t>this</a:t>
            </a:r>
            <a:r>
              <a:rPr lang="hu-HU" b="1" dirty="0" smtClean="0"/>
              <a:t> is </a:t>
            </a:r>
            <a:r>
              <a:rPr lang="hu-HU" b="1" dirty="0" err="1" smtClean="0"/>
              <a:t>not</a:t>
            </a:r>
            <a:r>
              <a:rPr lang="hu-HU" b="1" dirty="0" smtClean="0"/>
              <a:t> </a:t>
            </a:r>
            <a:r>
              <a:rPr lang="hu-HU" b="1" dirty="0" err="1" smtClean="0"/>
              <a:t>the</a:t>
            </a:r>
            <a:r>
              <a:rPr lang="hu-HU" b="1" dirty="0" smtClean="0"/>
              <a:t> </a:t>
            </a:r>
            <a:r>
              <a:rPr lang="hu-HU" b="1" dirty="0" err="1" smtClean="0"/>
              <a:t>case</a:t>
            </a:r>
            <a:r>
              <a:rPr lang="hu-HU" b="1" dirty="0" smtClean="0"/>
              <a:t>. </a:t>
            </a:r>
            <a:r>
              <a:rPr lang="hu-HU" b="1" dirty="0" err="1" smtClean="0"/>
              <a:t>His</a:t>
            </a:r>
            <a:r>
              <a:rPr lang="hu-HU" b="1" dirty="0" smtClean="0"/>
              <a:t> </a:t>
            </a:r>
            <a:r>
              <a:rPr lang="hu-HU" b="1" dirty="0" err="1" smtClean="0"/>
              <a:t>use</a:t>
            </a:r>
            <a:r>
              <a:rPr lang="hu-HU" b="1" dirty="0" smtClean="0"/>
              <a:t> of </a:t>
            </a:r>
            <a:r>
              <a:rPr lang="hu-HU" b="1" dirty="0" err="1" smtClean="0"/>
              <a:t>questions</a:t>
            </a:r>
            <a:r>
              <a:rPr lang="hu-HU" b="1" dirty="0" smtClean="0"/>
              <a:t> </a:t>
            </a:r>
            <a:r>
              <a:rPr lang="hu-HU" b="1" dirty="0" err="1" smtClean="0"/>
              <a:t>reveals</a:t>
            </a:r>
            <a:r>
              <a:rPr lang="hu-HU" b="1" dirty="0" smtClean="0"/>
              <a:t> </a:t>
            </a:r>
            <a:r>
              <a:rPr lang="hu-HU" b="1" dirty="0" err="1" smtClean="0"/>
              <a:t>his</a:t>
            </a:r>
            <a:r>
              <a:rPr lang="hu-HU" b="1" dirty="0" smtClean="0"/>
              <a:t> </a:t>
            </a:r>
            <a:r>
              <a:rPr lang="hu-HU" b="1" dirty="0" err="1" smtClean="0"/>
              <a:t>unsettled</a:t>
            </a:r>
            <a:r>
              <a:rPr lang="hu-HU" b="1" dirty="0" smtClean="0"/>
              <a:t> </a:t>
            </a:r>
            <a:r>
              <a:rPr lang="hu-HU" b="1" dirty="0" err="1" smtClean="0"/>
              <a:t>nature</a:t>
            </a:r>
            <a:r>
              <a:rPr lang="hu-HU" b="1" dirty="0" smtClean="0"/>
              <a:t>.</a:t>
            </a:r>
            <a:endParaRPr lang="en-GB" b="1" dirty="0"/>
          </a:p>
        </p:txBody>
      </p:sp>
      <p:sp>
        <p:nvSpPr>
          <p:cNvPr id="3" name="Vonalas buborék 1 2"/>
          <p:cNvSpPr/>
          <p:nvPr/>
        </p:nvSpPr>
        <p:spPr>
          <a:xfrm>
            <a:off x="5796136" y="2344871"/>
            <a:ext cx="3240360" cy="612648"/>
          </a:xfrm>
          <a:prstGeom prst="borderCallout1">
            <a:avLst>
              <a:gd name="adj1" fmla="val 44641"/>
              <a:gd name="adj2" fmla="val -1190"/>
              <a:gd name="adj3" fmla="val 13505"/>
              <a:gd name="adj4" fmla="val -80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His</a:t>
            </a:r>
            <a:r>
              <a:rPr lang="hu-HU" b="1" dirty="0" smtClean="0"/>
              <a:t> </a:t>
            </a:r>
            <a:r>
              <a:rPr lang="hu-HU" b="1" dirty="0" err="1" smtClean="0"/>
              <a:t>open</a:t>
            </a:r>
            <a:r>
              <a:rPr lang="hu-HU" b="1" dirty="0" smtClean="0"/>
              <a:t> </a:t>
            </a:r>
            <a:r>
              <a:rPr lang="hu-HU" b="1" dirty="0" err="1" smtClean="0"/>
              <a:t>reference</a:t>
            </a:r>
            <a:r>
              <a:rPr lang="hu-HU" b="1" dirty="0" smtClean="0"/>
              <a:t> </a:t>
            </a:r>
            <a:r>
              <a:rPr lang="hu-HU" b="1" dirty="0" err="1" smtClean="0"/>
              <a:t>to</a:t>
            </a:r>
            <a:r>
              <a:rPr lang="hu-HU" b="1" dirty="0" smtClean="0"/>
              <a:t> </a:t>
            </a:r>
            <a:r>
              <a:rPr lang="hu-HU" b="1" dirty="0" err="1" smtClean="0"/>
              <a:t>bloody</a:t>
            </a:r>
            <a:r>
              <a:rPr lang="hu-HU" b="1" dirty="0" smtClean="0"/>
              <a:t> </a:t>
            </a:r>
            <a:r>
              <a:rPr lang="hu-HU" b="1" dirty="0" err="1" smtClean="0"/>
              <a:t>images</a:t>
            </a:r>
            <a:r>
              <a:rPr lang="hu-HU" b="1" dirty="0" smtClean="0"/>
              <a:t> must </a:t>
            </a:r>
            <a:r>
              <a:rPr lang="hu-HU" b="1" dirty="0" err="1" smtClean="0"/>
              <a:t>create</a:t>
            </a:r>
            <a:r>
              <a:rPr lang="hu-HU" b="1" dirty="0" smtClean="0"/>
              <a:t> </a:t>
            </a:r>
            <a:r>
              <a:rPr lang="hu-HU" b="1" dirty="0" err="1" smtClean="0"/>
              <a:t>suspicion</a:t>
            </a:r>
            <a:endParaRPr lang="en-GB" b="1" dirty="0"/>
          </a:p>
        </p:txBody>
      </p:sp>
      <p:sp>
        <p:nvSpPr>
          <p:cNvPr id="4" name="Vonalas buborék 1 3"/>
          <p:cNvSpPr/>
          <p:nvPr/>
        </p:nvSpPr>
        <p:spPr>
          <a:xfrm>
            <a:off x="5868144" y="3212976"/>
            <a:ext cx="3168352" cy="1044696"/>
          </a:xfrm>
          <a:prstGeom prst="borderCallout1">
            <a:avLst>
              <a:gd name="adj1" fmla="val 51100"/>
              <a:gd name="adj2" fmla="val 1104"/>
              <a:gd name="adj3" fmla="val -19685"/>
              <a:gd name="adj4" fmla="val -960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t>Lady </a:t>
            </a:r>
            <a:r>
              <a:rPr lang="hu-HU" b="1" dirty="0" err="1" smtClean="0"/>
              <a:t>M’s</a:t>
            </a:r>
            <a:r>
              <a:rPr lang="hu-HU" b="1" dirty="0" smtClean="0"/>
              <a:t> </a:t>
            </a:r>
            <a:r>
              <a:rPr lang="hu-HU" b="1" dirty="0" err="1" smtClean="0"/>
              <a:t>confident</a:t>
            </a:r>
            <a:r>
              <a:rPr lang="hu-HU" b="1" dirty="0" smtClean="0"/>
              <a:t>, </a:t>
            </a:r>
            <a:r>
              <a:rPr lang="hu-HU" b="1" dirty="0" err="1" smtClean="0"/>
              <a:t>calm</a:t>
            </a:r>
            <a:r>
              <a:rPr lang="hu-HU" b="1" dirty="0" smtClean="0"/>
              <a:t> </a:t>
            </a:r>
            <a:r>
              <a:rPr lang="hu-HU" b="1" dirty="0" err="1" smtClean="0"/>
              <a:t>use</a:t>
            </a:r>
            <a:r>
              <a:rPr lang="hu-HU" b="1" dirty="0" smtClean="0"/>
              <a:t> of </a:t>
            </a:r>
            <a:r>
              <a:rPr lang="hu-HU" b="1" dirty="0" err="1" smtClean="0"/>
              <a:t>the</a:t>
            </a:r>
            <a:r>
              <a:rPr lang="hu-HU" b="1" dirty="0" smtClean="0"/>
              <a:t> </a:t>
            </a:r>
            <a:r>
              <a:rPr lang="hu-HU" b="1" dirty="0" err="1" smtClean="0"/>
              <a:t>imperative</a:t>
            </a:r>
            <a:r>
              <a:rPr lang="hu-HU" b="1" dirty="0" smtClean="0"/>
              <a:t> here </a:t>
            </a:r>
            <a:r>
              <a:rPr lang="hu-HU" b="1" dirty="0" err="1" smtClean="0"/>
              <a:t>shows</a:t>
            </a:r>
            <a:r>
              <a:rPr lang="hu-HU" b="1" dirty="0" smtClean="0"/>
              <a:t> </a:t>
            </a:r>
            <a:r>
              <a:rPr lang="hu-HU" b="1" dirty="0" err="1" smtClean="0"/>
              <a:t>she</a:t>
            </a:r>
            <a:r>
              <a:rPr lang="hu-HU" b="1" dirty="0" smtClean="0"/>
              <a:t> </a:t>
            </a:r>
            <a:r>
              <a:rPr lang="hu-HU" b="1" dirty="0" err="1" smtClean="0"/>
              <a:t>can</a:t>
            </a:r>
            <a:r>
              <a:rPr lang="hu-HU" b="1" dirty="0" smtClean="0"/>
              <a:t> </a:t>
            </a:r>
            <a:r>
              <a:rPr lang="hu-HU" b="1" dirty="0" err="1" smtClean="0"/>
              <a:t>still</a:t>
            </a:r>
            <a:r>
              <a:rPr lang="hu-HU" b="1" dirty="0" smtClean="0"/>
              <a:t> </a:t>
            </a:r>
            <a:r>
              <a:rPr lang="hu-HU" b="1" dirty="0" err="1" smtClean="0"/>
              <a:t>cover</a:t>
            </a:r>
            <a:r>
              <a:rPr lang="hu-HU" b="1" dirty="0" smtClean="0"/>
              <a:t> </a:t>
            </a:r>
            <a:r>
              <a:rPr lang="hu-HU" b="1" dirty="0" err="1" smtClean="0"/>
              <a:t>for</a:t>
            </a:r>
            <a:r>
              <a:rPr lang="hu-HU" b="1" dirty="0" smtClean="0"/>
              <a:t> </a:t>
            </a:r>
            <a:r>
              <a:rPr lang="hu-HU" b="1" dirty="0" err="1" smtClean="0"/>
              <a:t>her</a:t>
            </a:r>
            <a:r>
              <a:rPr lang="hu-HU" b="1" dirty="0" smtClean="0"/>
              <a:t> </a:t>
            </a:r>
            <a:r>
              <a:rPr lang="hu-HU" b="1" dirty="0" err="1" smtClean="0"/>
              <a:t>husband</a:t>
            </a:r>
            <a:endParaRPr lang="en-GB" b="1" dirty="0"/>
          </a:p>
        </p:txBody>
      </p:sp>
      <p:sp>
        <p:nvSpPr>
          <p:cNvPr id="5" name="Vonalas buborék 1 4"/>
          <p:cNvSpPr/>
          <p:nvPr/>
        </p:nvSpPr>
        <p:spPr>
          <a:xfrm>
            <a:off x="5796136" y="4392396"/>
            <a:ext cx="3240360" cy="945396"/>
          </a:xfrm>
          <a:prstGeom prst="borderCallout1">
            <a:avLst>
              <a:gd name="adj1" fmla="val 50333"/>
              <a:gd name="adj2" fmla="val -270"/>
              <a:gd name="adj3" fmla="val -56269"/>
              <a:gd name="adj4" fmla="val -607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She</a:t>
            </a:r>
            <a:r>
              <a:rPr lang="hu-HU" b="1" dirty="0" smtClean="0"/>
              <a:t> </a:t>
            </a:r>
            <a:r>
              <a:rPr lang="hu-HU" b="1" dirty="0" err="1" smtClean="0"/>
              <a:t>continues</a:t>
            </a:r>
            <a:r>
              <a:rPr lang="hu-HU" b="1" dirty="0" smtClean="0"/>
              <a:t> </a:t>
            </a:r>
            <a:r>
              <a:rPr lang="hu-HU" b="1" dirty="0" err="1" smtClean="0"/>
              <a:t>to</a:t>
            </a:r>
            <a:r>
              <a:rPr lang="hu-HU" b="1" dirty="0" smtClean="0"/>
              <a:t> </a:t>
            </a:r>
            <a:r>
              <a:rPr lang="hu-HU" b="1" dirty="0" err="1" smtClean="0"/>
              <a:t>attack</a:t>
            </a:r>
            <a:r>
              <a:rPr lang="hu-HU" b="1" dirty="0" smtClean="0"/>
              <a:t> </a:t>
            </a:r>
            <a:r>
              <a:rPr lang="hu-HU" b="1" dirty="0" err="1" smtClean="0"/>
              <a:t>his</a:t>
            </a:r>
            <a:r>
              <a:rPr lang="hu-HU" b="1" dirty="0" smtClean="0"/>
              <a:t> </a:t>
            </a:r>
            <a:r>
              <a:rPr lang="hu-HU" b="1" dirty="0" err="1" smtClean="0"/>
              <a:t>masculinity</a:t>
            </a:r>
            <a:r>
              <a:rPr lang="hu-HU" b="1" dirty="0" smtClean="0"/>
              <a:t> </a:t>
            </a:r>
            <a:r>
              <a:rPr lang="hu-HU" b="1" dirty="0" err="1" smtClean="0"/>
              <a:t>in</a:t>
            </a:r>
            <a:r>
              <a:rPr lang="hu-HU" b="1" dirty="0" smtClean="0"/>
              <a:t> </a:t>
            </a:r>
            <a:r>
              <a:rPr lang="hu-HU" b="1" dirty="0" err="1" smtClean="0"/>
              <a:t>her</a:t>
            </a:r>
            <a:r>
              <a:rPr lang="hu-HU" b="1" dirty="0" smtClean="0"/>
              <a:t> </a:t>
            </a:r>
            <a:r>
              <a:rPr lang="hu-HU" b="1" dirty="0" err="1" smtClean="0"/>
              <a:t>admonishment</a:t>
            </a:r>
            <a:r>
              <a:rPr lang="hu-HU" b="1" dirty="0" smtClean="0"/>
              <a:t> of </a:t>
            </a:r>
            <a:r>
              <a:rPr lang="hu-HU" b="1" dirty="0" err="1" smtClean="0"/>
              <a:t>his</a:t>
            </a:r>
            <a:r>
              <a:rPr lang="hu-HU" b="1" dirty="0" smtClean="0"/>
              <a:t> </a:t>
            </a:r>
            <a:r>
              <a:rPr lang="hu-HU" b="1" dirty="0" err="1" smtClean="0"/>
              <a:t>weakness</a:t>
            </a:r>
            <a:endParaRPr lang="en-GB" b="1" dirty="0"/>
          </a:p>
        </p:txBody>
      </p:sp>
      <p:sp>
        <p:nvSpPr>
          <p:cNvPr id="6" name="Vonalas buborék 1 5"/>
          <p:cNvSpPr/>
          <p:nvPr/>
        </p:nvSpPr>
        <p:spPr>
          <a:xfrm>
            <a:off x="4427984" y="5472516"/>
            <a:ext cx="4536504" cy="729372"/>
          </a:xfrm>
          <a:prstGeom prst="borderCallout1">
            <a:avLst>
              <a:gd name="adj1" fmla="val 50733"/>
              <a:gd name="adj2" fmla="val 305"/>
              <a:gd name="adj3" fmla="val -105473"/>
              <a:gd name="adj4" fmla="val -2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err="1" smtClean="0"/>
              <a:t>For</a:t>
            </a:r>
            <a:r>
              <a:rPr lang="hu-HU" b="1" dirty="0" smtClean="0"/>
              <a:t> Lady M, </a:t>
            </a:r>
            <a:r>
              <a:rPr lang="hu-HU" b="1" dirty="0" err="1" smtClean="0"/>
              <a:t>fear</a:t>
            </a:r>
            <a:r>
              <a:rPr lang="hu-HU" b="1" dirty="0" smtClean="0"/>
              <a:t> is </a:t>
            </a:r>
            <a:r>
              <a:rPr lang="hu-HU" b="1" dirty="0" err="1" smtClean="0"/>
              <a:t>just</a:t>
            </a:r>
            <a:r>
              <a:rPr lang="hu-HU" b="1" dirty="0" smtClean="0"/>
              <a:t> </a:t>
            </a:r>
            <a:r>
              <a:rPr lang="hu-HU" b="1" dirty="0" err="1" smtClean="0"/>
              <a:t>in</a:t>
            </a:r>
            <a:r>
              <a:rPr lang="hu-HU" b="1" dirty="0" smtClean="0"/>
              <a:t> </a:t>
            </a:r>
            <a:r>
              <a:rPr lang="hu-HU" b="1" dirty="0" err="1" smtClean="0"/>
              <a:t>the</a:t>
            </a:r>
            <a:r>
              <a:rPr lang="hu-HU" b="1" dirty="0" smtClean="0"/>
              <a:t> </a:t>
            </a:r>
            <a:r>
              <a:rPr lang="hu-HU" b="1" dirty="0" err="1" smtClean="0"/>
              <a:t>imagination</a:t>
            </a:r>
            <a:r>
              <a:rPr lang="hu-HU" b="1" dirty="0" smtClean="0"/>
              <a:t>. </a:t>
            </a:r>
            <a:r>
              <a:rPr lang="hu-HU" b="1" dirty="0" err="1" smtClean="0"/>
              <a:t>She</a:t>
            </a:r>
            <a:r>
              <a:rPr lang="hu-HU" b="1" dirty="0" smtClean="0"/>
              <a:t> </a:t>
            </a:r>
            <a:r>
              <a:rPr lang="hu-HU" b="1" dirty="0" err="1" smtClean="0"/>
              <a:t>tries</a:t>
            </a:r>
            <a:r>
              <a:rPr lang="hu-HU" b="1" dirty="0" smtClean="0"/>
              <a:t> </a:t>
            </a:r>
            <a:r>
              <a:rPr lang="hu-HU" b="1" dirty="0" err="1" smtClean="0"/>
              <a:t>to</a:t>
            </a:r>
            <a:r>
              <a:rPr lang="hu-HU" b="1" dirty="0" smtClean="0"/>
              <a:t> </a:t>
            </a:r>
            <a:r>
              <a:rPr lang="hu-HU" b="1" dirty="0" err="1" smtClean="0"/>
              <a:t>make</a:t>
            </a:r>
            <a:r>
              <a:rPr lang="hu-HU" b="1" dirty="0" smtClean="0"/>
              <a:t> </a:t>
            </a:r>
            <a:r>
              <a:rPr lang="hu-HU" b="1" dirty="0" err="1" smtClean="0"/>
              <a:t>him</a:t>
            </a:r>
            <a:r>
              <a:rPr lang="hu-HU" b="1" dirty="0" smtClean="0"/>
              <a:t> </a:t>
            </a:r>
            <a:r>
              <a:rPr lang="hu-HU" b="1" dirty="0" err="1" smtClean="0"/>
              <a:t>see</a:t>
            </a:r>
            <a:r>
              <a:rPr lang="hu-HU" b="1" dirty="0" smtClean="0"/>
              <a:t> </a:t>
            </a:r>
            <a:r>
              <a:rPr lang="hu-HU" b="1" dirty="0" err="1" smtClean="0"/>
              <a:t>sense</a:t>
            </a:r>
            <a:r>
              <a:rPr lang="hu-HU" b="1" dirty="0" smtClean="0"/>
              <a:t> </a:t>
            </a:r>
            <a:r>
              <a:rPr lang="hu-HU" b="1" dirty="0" err="1" smtClean="0"/>
              <a:t>in</a:t>
            </a:r>
            <a:r>
              <a:rPr lang="hu-HU" b="1" dirty="0" smtClean="0"/>
              <a:t>  </a:t>
            </a:r>
            <a:r>
              <a:rPr lang="hu-HU" b="1" dirty="0" err="1" smtClean="0"/>
              <a:t>her</a:t>
            </a:r>
            <a:r>
              <a:rPr lang="hu-HU" b="1" dirty="0" smtClean="0"/>
              <a:t> </a:t>
            </a:r>
            <a:r>
              <a:rPr lang="hu-HU" b="1" dirty="0" err="1" smtClean="0"/>
              <a:t>dominance</a:t>
            </a:r>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TotalTime>
  <Words>2703</Words>
  <Application>Microsoft Office PowerPoint</Application>
  <PresentationFormat>On-screen Show (4:3)</PresentationFormat>
  <Paragraphs>235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GCSE Literature Revision</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GCSE Literature Revision</dc:title>
  <dc:creator>Colin</dc:creator>
  <cp:lastModifiedBy>Colin</cp:lastModifiedBy>
  <cp:revision>191</cp:revision>
  <dcterms:created xsi:type="dcterms:W3CDTF">2017-04-11T08:07:09Z</dcterms:created>
  <dcterms:modified xsi:type="dcterms:W3CDTF">2021-07-22T17:33:04Z</dcterms:modified>
</cp:coreProperties>
</file>