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  <p:sldMasterId id="2147483660" r:id="rId2"/>
  </p:sldMasterIdLst>
  <p:notesMasterIdLst>
    <p:notesMasterId r:id="rId15"/>
  </p:notesMasterIdLst>
  <p:sldIdLst>
    <p:sldId id="357" r:id="rId3"/>
    <p:sldId id="278" r:id="rId4"/>
    <p:sldId id="282" r:id="rId5"/>
    <p:sldId id="284" r:id="rId6"/>
    <p:sldId id="286" r:id="rId7"/>
    <p:sldId id="287" r:id="rId8"/>
    <p:sldId id="358" r:id="rId9"/>
    <p:sldId id="301" r:id="rId10"/>
    <p:sldId id="348" r:id="rId11"/>
    <p:sldId id="360" r:id="rId12"/>
    <p:sldId id="321" r:id="rId13"/>
    <p:sldId id="341" r:id="rId14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60093"/>
    <a:srgbClr val="6600CC"/>
    <a:srgbClr val="FF3300"/>
    <a:srgbClr val="CC0099"/>
    <a:srgbClr val="99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8BCFF-0F2C-4020-A296-FA71E3E03F6D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8499-8C5F-4DD6-8658-F71B3EF683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1510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13D5-DB31-4BF1-BA52-25DF036FB06F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D482-CE5A-4938-8019-819EB4D6EB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13D5-DB31-4BF1-BA52-25DF036FB06F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D482-CE5A-4938-8019-819EB4D6EB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13D5-DB31-4BF1-BA52-25DF036FB06F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D482-CE5A-4938-8019-819EB4D6EB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F6A40-058A-40BF-B9E1-B913C5149BBB}" type="datetimeFigureOut">
              <a:rPr lang="en-GB"/>
              <a:pPr>
                <a:defRPr/>
              </a:pPr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E3523-BB42-4A74-B99A-32E144768A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58988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04FF5-573A-43A3-93E3-B33340B34619}" type="datetimeFigureOut">
              <a:rPr lang="en-GB"/>
              <a:pPr>
                <a:defRPr/>
              </a:pPr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E7D27-AE50-4A15-BE89-D1926450C1B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256080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B04C8-4956-4A8B-B2B5-6DF462263DD3}" type="datetimeFigureOut">
              <a:rPr lang="en-GB"/>
              <a:pPr>
                <a:defRPr/>
              </a:pPr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FBC56-E650-43A2-87AD-376A7B4FD9C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5390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8A3EC-AD7C-406A-BFCE-424F10AC3D90}" type="datetimeFigureOut">
              <a:rPr lang="en-GB"/>
              <a:pPr>
                <a:defRPr/>
              </a:pPr>
              <a:t>22/07/2021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31A08-4467-4D69-B9D7-2E0D174E1E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89174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06981-7A98-4579-BE2B-E009FA5BC29A}" type="datetimeFigureOut">
              <a:rPr lang="en-GB"/>
              <a:pPr>
                <a:defRPr/>
              </a:pPr>
              <a:t>22/07/2021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9E0EB-9517-4205-B3FB-FFCB4F507B7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277096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5FC87-340F-4E15-9B5B-EB010A683CE1}" type="datetimeFigureOut">
              <a:rPr lang="en-GB"/>
              <a:pPr>
                <a:defRPr/>
              </a:pPr>
              <a:t>22/07/2021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06362-5A14-451B-A69F-C9B5B20F504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620951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DBE22-3EFE-41C3-A17B-67E354AE4729}" type="datetimeFigureOut">
              <a:rPr lang="en-GB"/>
              <a:pPr>
                <a:defRPr/>
              </a:pPr>
              <a:t>22/07/2021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D70173-A9A1-4AF4-9AA7-773A55A79C0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552449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3571E-F4E9-415C-9DAC-3E32872A5441}" type="datetimeFigureOut">
              <a:rPr lang="en-GB"/>
              <a:pPr>
                <a:defRPr/>
              </a:pPr>
              <a:t>22/07/2021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E212B-EAF8-4FE7-A3BE-AD7906AE597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73305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13D5-DB31-4BF1-BA52-25DF036FB06F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D482-CE5A-4938-8019-819EB4D6EB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EB717-C3F8-4A48-BA6D-2B8D75AA718D}" type="datetimeFigureOut">
              <a:rPr lang="en-GB"/>
              <a:pPr>
                <a:defRPr/>
              </a:pPr>
              <a:t>22/07/2021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B3238-9769-415F-91AE-E10E7F37DCB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658354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B191A-9FDD-447E-AF01-EEAE8912456F}" type="datetimeFigureOut">
              <a:rPr lang="en-GB"/>
              <a:pPr>
                <a:defRPr/>
              </a:pPr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AF5A1-690D-4719-ACBC-BD4125AA04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263157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0937-CD56-4C67-B524-8B14FB993B77}" type="datetimeFigureOut">
              <a:rPr lang="en-GB"/>
              <a:pPr>
                <a:defRPr/>
              </a:pPr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06C08-4D95-43CC-93E8-7919D425AAD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88755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13D5-DB31-4BF1-BA52-25DF036FB06F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D482-CE5A-4938-8019-819EB4D6EB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13D5-DB31-4BF1-BA52-25DF036FB06F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D482-CE5A-4938-8019-819EB4D6EB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13D5-DB31-4BF1-BA52-25DF036FB06F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D482-CE5A-4938-8019-819EB4D6EB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13D5-DB31-4BF1-BA52-25DF036FB06F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D482-CE5A-4938-8019-819EB4D6EB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13D5-DB31-4BF1-BA52-25DF036FB06F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D482-CE5A-4938-8019-819EB4D6EB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13D5-DB31-4BF1-BA52-25DF036FB06F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D482-CE5A-4938-8019-819EB4D6EB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13D5-DB31-4BF1-BA52-25DF036FB06F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D482-CE5A-4938-8019-819EB4D6EB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2000"/>
            <a:lum/>
          </a:blip>
          <a:srcRect/>
          <a:stretch>
            <a:fillRect t="-25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E13D5-DB31-4BF1-BA52-25DF036FB06F}" type="datetimeFigureOut">
              <a:rPr lang="en-GB" smtClean="0"/>
              <a:pPr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D482-CE5A-4938-8019-819EB4D6EB3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2000"/>
            <a:lum/>
          </a:blip>
          <a:srcRect/>
          <a:stretch>
            <a:fillRect t="-25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948B24-1C50-4E2C-9AA5-FC5DA3D3DCB5}" type="datetimeFigureOut">
              <a:rPr lang="en-GB"/>
              <a:pPr>
                <a:defRPr/>
              </a:pPr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6EF226E-42D6-4C79-ABDD-334EB67A691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988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96BDBA7-82D8-43DF-8BF8-0E5C89EA7BAE}"/>
              </a:ext>
            </a:extLst>
          </p:cNvPr>
          <p:cNvSpPr txBox="1"/>
          <p:nvPr/>
        </p:nvSpPr>
        <p:spPr>
          <a:xfrm>
            <a:off x="395536" y="3214686"/>
            <a:ext cx="8208912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rgbClr val="7030A0"/>
                </a:solidFill>
              </a:rPr>
              <a:t>‘Romeo and Juliet’</a:t>
            </a:r>
            <a:r>
              <a:rPr lang="en-GB" sz="4400" b="1" dirty="0"/>
              <a:t>-</a:t>
            </a:r>
          </a:p>
          <a:p>
            <a:pPr algn="ctr"/>
            <a:r>
              <a:rPr lang="en-GB" sz="4400" i="1" dirty="0" smtClean="0"/>
              <a:t>Plot Summaries</a:t>
            </a:r>
            <a:endParaRPr lang="en-GB" sz="4400" i="1" dirty="0"/>
          </a:p>
        </p:txBody>
      </p:sp>
    </p:spTree>
    <p:extLst>
      <p:ext uri="{BB962C8B-B14F-4D97-AF65-F5344CB8AC3E}">
        <p14:creationId xmlns="" xmlns:p14="http://schemas.microsoft.com/office/powerpoint/2010/main" val="27087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835373" y="203725"/>
            <a:ext cx="5329237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WRITING ABOUT LANGUAGE- ACT 2, SCENE 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Lines 2-33 (from ‘The Balcony Scene’) 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51520" y="980727"/>
            <a:ext cx="79208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Look at the 9 images below and identify where Romeo makes reference to them in his speech when referring to Juliet (Lines 1-50). Write down quotations.</a:t>
            </a:r>
            <a:endParaRPr kumimoji="0" lang="en-GB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9218" name="Picture 2" descr="https://c2.staticflickr.com/6/5121/5339484787_f7e8a7f4a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02185"/>
            <a:ext cx="2376264" cy="2218904"/>
          </a:xfrm>
          <a:prstGeom prst="rect">
            <a:avLst/>
          </a:prstGeom>
          <a:noFill/>
        </p:spPr>
      </p:pic>
      <p:pic>
        <p:nvPicPr>
          <p:cNvPr id="9220" name="Picture 4" descr="https://d18l82el6cdm1i.cloudfront.net/image_optimizer/a67158a87f4b6bab91adcda98165d5445cdb31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221088"/>
            <a:ext cx="1800200" cy="1152129"/>
          </a:xfrm>
          <a:prstGeom prst="rect">
            <a:avLst/>
          </a:prstGeom>
          <a:noFill/>
        </p:spPr>
      </p:pic>
      <p:pic>
        <p:nvPicPr>
          <p:cNvPr id="9222" name="Picture 6" descr="http://www.heartofengland.nhs.uk/wp-content/uploads/Su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7" y="2002185"/>
            <a:ext cx="1944215" cy="2218904"/>
          </a:xfrm>
          <a:prstGeom prst="rect">
            <a:avLst/>
          </a:prstGeom>
          <a:noFill/>
        </p:spPr>
      </p:pic>
      <p:pic>
        <p:nvPicPr>
          <p:cNvPr id="9224" name="Picture 8" descr="http://almostsideways.com/stars/2%20star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373216"/>
            <a:ext cx="2195736" cy="1368152"/>
          </a:xfrm>
          <a:prstGeom prst="rect">
            <a:avLst/>
          </a:prstGeom>
          <a:noFill/>
        </p:spPr>
      </p:pic>
      <p:pic>
        <p:nvPicPr>
          <p:cNvPr id="9226" name="Picture 10" descr="https://thumbs.dreamstime.com/z/you-my-love-card-gradient-grey-background-vector-illustration-348883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4221088"/>
            <a:ext cx="2304256" cy="2088232"/>
          </a:xfrm>
          <a:prstGeom prst="rect">
            <a:avLst/>
          </a:prstGeom>
          <a:noFill/>
        </p:spPr>
      </p:pic>
      <p:pic>
        <p:nvPicPr>
          <p:cNvPr id="9228" name="Picture 12" descr="http://static.oprah.com/images/201210/omag/201210-omag-makeup-cheeks-600x41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1" y="2075934"/>
            <a:ext cx="2160240" cy="2088232"/>
          </a:xfrm>
          <a:prstGeom prst="rect">
            <a:avLst/>
          </a:prstGeom>
          <a:noFill/>
        </p:spPr>
      </p:pic>
      <p:pic>
        <p:nvPicPr>
          <p:cNvPr id="9230" name="Picture 14" descr="http://soundscapenetwork.org/wp-content/uploads/2011/12/Blackbird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216" y="4941168"/>
            <a:ext cx="2520280" cy="1368152"/>
          </a:xfrm>
          <a:prstGeom prst="rect">
            <a:avLst/>
          </a:prstGeom>
          <a:noFill/>
        </p:spPr>
      </p:pic>
      <p:pic>
        <p:nvPicPr>
          <p:cNvPr id="9232" name="Picture 16" descr="http://turtleskin.com/media/catalog/product/cache/1/image/1200x/040ec09b1e35df139433887a97daa66f/0/0/0000685_turtleskin-workwear-mechanics-gloves-ts-300.jpe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94537" y="2132856"/>
            <a:ext cx="2088232" cy="2088232"/>
          </a:xfrm>
          <a:prstGeom prst="rect">
            <a:avLst/>
          </a:prstGeom>
          <a:noFill/>
        </p:spPr>
      </p:pic>
      <p:pic>
        <p:nvPicPr>
          <p:cNvPr id="9234" name="Picture 18" descr="http://vignette3.wikia.nocookie.net/p__/images/2/2e/7639650_orig.jpg/revision/latest?cb=20140603164545&amp;path-prefix=protagonis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9991" y="4497449"/>
            <a:ext cx="2016224" cy="14950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nplugg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1643050"/>
            <a:ext cx="1979712" cy="1085403"/>
          </a:xfrm>
          <a:prstGeom prst="rect">
            <a:avLst/>
          </a:prstGeom>
          <a:noFill/>
        </p:spPr>
      </p:pic>
      <p:sp>
        <p:nvSpPr>
          <p:cNvPr id="1030" name="AutoShape 6" descr="data:image/jpeg;base64,/9j/4AAQSkZJRgABAQAAAQABAAD/2wCEAAkGBxISEhUSERMVFRUWGBUVGRYXFRUVFRYYFRgWGBgYFhcYHSggGholGxcWITEiJSkrLi4uFx8zODMtNygtLisBCgoKDg0OGhAQGy8lICItKy0vLS0tLy0tLS01LS8uLS0tLS0vLS0tLS0tLS8tLS0tLS0tLS0tLS0tLS0tLS0tLf/AABEIAKQBMgMBEQACEQEDEQH/xAAcAAEAAwEBAQEBAAAAAAAAAAAAAwQFBgIBBwj/xABAEAABAwEEBAsECgICAwAAAAABAAIRAwQFEiETMUFxFCIyM1FhgZGhscEGQlJyFSNigpKy0dLh8AfxosJDU5P/xAAbAQEAAgMBAQAAAAAAAAAAAAAAAwQCBQYBB//EAD0RAAIBAgEICAQDCAMBAQAAAAABAgMRBAUSITEyQXGxEzM0UWGBocEicpHRFVLwFCNigqKy4fEkQlPC8v/aAAwDAQACEQMRAD8A/DUAQBAEAQFm72Uy8Cq4tZtIEn+7ezsQHt9laXkNexokxLjBjrIEDoxRrz2oCvWouYYcIOveOkHaOtARoAgCAIAgCAIAgCAIAgCAIAgCAIAgCAIAgCAIAgCAIAgCAIAgCAIAgCA9U2FxAGskAahmesrxu2kyjFyaitbL/wBB1/gH/wBKf7lH00O8u/hmK/J6r7nitdFZoLnNED7bD4AyirQe8xlk7ExTk4aF4r7lFSlI7a4LBdmG0C31alN1VtM2ctYXwHnGXSGnMFujPzPymCAMe2WCpgFmezBXouM03w1+CoGvAExOuYzOa8bsrmUIuUlFa2YtaiWEtcII6wfEJGSkroyq0Z0pZk1Zk9ku6pVBLGggGOU0Z7iQsZVIx0NktHCVqyzqcbom+g6/wD8dP9yx6aHeTfhmK/J6r7j6Dr/APx0/3J00O8fhmK/J6r7lO02d1M4XiDvB8Qs4yUldFatQqUZZtRWesiWRCbFH2crloc/DSBzGkdhJHU0SfBRSrRiX6OTa9VXStxIa9zPaJDmP+UmfEBYrEQZPPI2Iirqz89J5+ha8BxZAIDhLmAwdWRMrN1oLWytDJ2JmrxhyK9ksT6hIYASMzLmt8yFlKcY6yGjhqtZtU1exZ+g6/wAA/HT/AHLDpod5Y/DMV+T1X3H0HX+Afjp/uTpod4/DMV+T1X3KtosdSny2kdesd4yWUakZamQVcJWpK84tL0+pAsyuaDLmrkAhogiRx6e37yi6aHeXo5NxMldQ9V9z79B1/gH46f7k6aHee/hmK/J6r7j6Dr/APx0/3J00O8fhmK/J6r7le12GpSjGIn7TT5ErKNSMtTIa2ErUUnUja/Anp3NXcAQ0QQCOPT2/eWLrQW8kjk7EySahr8V9z79B1/gH46f7k6aHeZfhmK/J6r7j6Dr/AAD8dP8AcnTQ7x+GYr8nqvuDclf4B+On+5Omh3j8MxX5PVfcq2exve4saBiEyCWjVrzJhZucUrsrww1WdR04rStaLX0HX+Afjp/uWHTQ7yx+GYr8nqvuVrXYqlKMYietp8iVlGpGWpkFbCVqKTqRtfgWG3LXIkNGefLp/uWPTQ7yZZNxTV8z1X3PlS5q7QSWiB9th8A5Omh3j8MxS/6eq+5QUpRCAIAgCAID3SfDgegg9y8krpokpTzKkZ9zTOoBWrO8TuroROXYvBa+h7zlntgkdBI7ltU7q5wM4OEnF7nY3az2sp021KZeGjItdgc3FxiJgyMWfUZ6SoKVS7aNpjsF0VOnNLcr8TQqWwVw0VXBzqLAGuYYcWDjseXTMgcWDyT1uKsGqaaMK+KTsRc7MnUYjGBlijYekLxJLQjKpUlUedJ3ZNcbuK4dBB7x/CqYpaUzochzvTnG2pp/X/RqQqpvbM+IeGDe75qERqAHr6q/h1aByeV6mfiWrakl7+5a9mmtFQ1HAHAJaDmMZ5JI6sz2BK882NlvPck4VVqrlLVHma9Wo5xLnEknWSqB1aW5ELazSS0OBI2SsnGSV2iONelKThGSbW4lxkkSSdWtYsmjrRh3PUioW/FPhmruIjeF+45bI9VRxDg/+1/TSbSpHTkZrtxYJ4x2Z+epZZks3OtoIniKSqKk5fE92n/RIViSvSrM568aAY8gajmNx/mVsaM86N2cblHDKhXcY6npX64m3YqmKm09Ud2XoqNSNptHU4Kr0uHhJd3LR7Er3gAkmAMysUruyJ5zjCLlJ2SI6FpY+cLpjXkRr3rKUJR1oioYqjXv0cr28GuZSvzkt3nyU2G2mavLnVQ4vkXrPyG/KPJQT2mbbD9VDguR7a4HMEEdRleNNaySM4yV4tNeGk+yvD29tLPjXA5ggjpBletW1nkZKSvF3XgY9jqRaHdZcPH+FcqK9FeRzWDqZmUJLvcl6myqR0xk35U5LerF35eit4WOtnP5dq6YU/P29jRs1TExp1SP4VecbSaNzhqnSUYTW9C01MLHO1wPPL1SEc6SQxNXoqM59y/wcytmcMEAQBAEAQBAdTT1DcFqnrO+p7C4I9LwyMK10Jr4ficP+UT6q/Tn+6v3HKYzD3x7p/ma9dZu1ACqKdjqpRUtDRRr2bCcTf4/15ZHYrVGruZocpZPVnUh9Cw1jXtOLp1bWkTl1AT49atnPEN30sBcHZOJBjUCI1t6s+xVMTF6GdBkOrFZ8G9L0+QtjoqUt7vGAoqa+CRexk2sTQXi/WyLihNkRWKpZW1nstNmfaNJowzR1X06jciHYA0EOcZGTh7vWthh38COSyvG2Kl425Fq03MLMZpuLqVUY6ZcGh4AJa5lQNJAe1wIMGDkdRUOJ1o2OQ7Zk++6IlVN4c9dh+tbvPkVsa2wzjsmP/lQ/W5nRN1rXM7OOswLr55v3vylbCv1b8jj8mdsj/NyZvLXnXGReB+vb9zzVyl1T8znMoO2UIP5eZrqmdGY9+jjN3equYXUzm8updJB+HuXrr5pvb+YqGv1jNrkvskPPmyS282/5Ssae2ibG9nqcGZN1WprMWKc41CdUq1Xpynaxz2SsXSw7n0j123cT3elrY8NDSciTqheUKcoN3JMqY2jiIRVNvQ+4uV6wFCQQZaG5dJEH1UMY3q2febOvXUMBnReuKX10MXPzfafRMRtnmR+zebLNo5Dvld5FRQ2lxRfxHUz+WXJlK5KvFLT7pnsP+vFT4mPxJ95qsiVr0pQb2Xfyf8Aop2czXkfG71U09FLyNbh2nlC61Zz9zdVA6wxb85bflHm5XcLsviczlzr4/KubNK7+aZu9Sq1XbZusn9lp8Pdi8eafuHmEo9YhlHstTh7o5xbI4sIAgCAIAgCA6mnqG4LVPWd9T2Y8Eel4ZcCs6jNZjuhrj3Zf9gpoytTa8f1yKFWhnY2nU/hfp/+iyoS/oBC9PGk9DMWlbDTqnoDj57dhIWzg7xXA4fFRUa80t0nzNN9UPAc2MTcTmazkA5zgfsw07BkM160mrMihOUJKUdaDLJp306lN4DGiXYi1pY6HOLYJznDAO2RtMKGNLMjJG0q47p69GdrNWv9fcmBVE6lNPSiKy3g2zW2jWeMTQCCBrhwewkdYxT2K7htl8TmcuK1eL74rmy5ft/063BqdMhzmYzUc1pawl4ptAaC1pyFMGY96JMYjlWjeJWyZVcK6S3kK152Bzdiqhr2uOofotnUi5RaRxOCqxpV4zlqRstvOnr42RGzpnr6lSdCeo6WOVsNbO02TW7j4+Bl3XzzfvflKtV+rZoslu+Mj/NyZvrXnXGRbxNoYB9jzVyl1T8zncem8oQS/h5muqZ0RjX47jNHQ3zJV3Cr4WzmsuSvVjHuXuX7r5pvb+YqCv1jNtkvskPPmyS282/5Ssae2ibG9nqcGYNGxVXjEym9zekNcRl1gLYOUVrZxsKFWavGLfBMhIWRG007M9Txd58h/K83md2qdtzfL/Zt3PzfaVRxG2dRkfs3myzaOQ75XeRUUNpcUX8R1M/llyZzMraHC3eosXbzrd6irbDLmTu1Q4nRLXHZmLfnLb8o83K7hdl8TmcudfH5VzZpXfzTN3qVWq7bN1k/stPh7sXjzT9w8wlHrEMo9lqcPdHOLZHFhAEAQBAEAQHU09Q3Bap6zvqezHgiOzOkHqc8f8j+qymrNcFyIcNPOjLwlJf1MstqQCMs435GcliT203K4f8AWEdDR4k/wsrfBfxIFO+Ice6K9W/8EqwLCOatnOP+Z3mVs6ewuCOIxnaKnzS5mvcNMtLXAgHXxz9U9k8ZlQCSQcpABkSMtaKacmhUw04Uo1GtD+5q2O0MNVxdAkgPALMLRULcQZxomWiGAZBgA2g5ldOzuZ12ummFrqytNnYZNk5YeLZTv0cg/MO6P1U2F3mty6tNN8fb7nq57O0tx7ZI8l5iJu+aSZHw0HT6V67tcjUVU3pyi2x8/JWt4hOzE0eDli38SXg/YnjF9BKW7OjykT3TzrfvflKjr9W/1vLWSe1w8/7Wb615157oFjXF+jDnwQHEniyIyGqVmptRzdxXlhacqqrNfEiNzoBMExsGZO5YpXdieUs2LlZu25azm7XWL3lxy6ugDYtlTgoxSRxOLxEq9aVSWjw7vA27r5pvb+YqlX6xnUZL7JDz5ssuaCIIkHWNUhRJ2d0XZwjOLhLUz01rGgNpswDbxnGZ3r2cnJ3Zhh6EKEcyGo5e08t3zHzWyhso4rE9dPi+Z8cMh1yfGPRerWzGStGPjp9vY27n5vtKo4jbOoyP2bzZZtHId8rvIqKG0uKL+I6mfyy5M5hbQ4Qs3bzrd6irbDLuTu1Q4nRLXHZnh1Cm4y+mHHVmXCBn8JHSs41JRVkytXwdGvJSqRu1o1skdhyDWhoAiBJ8ySvJNt3ZLSpxpQUI6kVrx5p+4eYWVHrEV8o9lqcPdHOLZHFhAEAQBAEAQHU09Q3Bap6zvqezHgipdz+NVHQ8nvJ/RTVloi/A12Tp3qV4d02/rf7F1QGzKVlfNar1QO7JTzVqcTWYWefjKz7rL6aC6oDZo5q2c4/5neZWzp7C4I4jGdoqfNLmfoF3WBlnsbKtaJqU5gkDRsezimTqe8ExGYDmn32rCELNye8sYrE9JTp0YaopX429uZX9lql2Whrhb7XaLPVYQab3AVqLxhjj08BOIS7IEZEZyJUtyg49xhXdGEgGQHOAPSJyOao19o6vJL/cW8WV78bxWnoJHeP4WWGfxNEGXI3pQl3N+q/we7m5v7x8gvMTt+RJkbs38z5IvqubY5RbY+fnvSnDh2Ti7YhY5qvnEvTS6Pot17+drFm6edb978pUdfq3+t5cyT2uHn/azfWvOvM+1Wx7azWg8U4ZEDbrzViFKMqbe80+Kx1WljI00/hebot3+poKubgxb6ogODh72veP6Fdw0rxs9xzGWqChVVSP/bXxX3NC6+ab2/mKgr9YzcZL7JDz5smtFQtY5w1gEqOCvJJlnEVHTpSnHWlcp2W9Glv1hgzsB1KaeHkn8K0GuwuV6ThevK0r7kzHrOlziNRJPirkVZJHN1pKVSUlqbfM9lvEnocR3gH0K8v8VvAzcL0FPulb6r/BsXPzfaVTxG2dJkfs3myzaOQ75XeRUUNpcUX8R1M/llyZzC2hwhZu3nW71FW2GXcndqhxOiWuOzM687a+m4BsQWzmJ2keis0aUZxuzTZTyhWw9WMadrNX1eL+xcslQuY1x1kepUNSKjJpGxwlWVWhGctbR4vHmn7h5he0esRHlHstTh7o5xbI4sIAgCAIAgCA6mnqG4LVPWd9T2Y8EZt3v+uqDpLvB3+1Zqr91F8ORo8nztjq0e/O9Jf7NQKqb9aNLMq5nS556YPeSreIVlFHP5Gm51Ksnv0+rNVVDfoz7iu0Wm3soHMPqnEBkS0EucAdhwgrZ09hcEcRjO0VPmlzNP26vc2m0mjTdNJhgRk0naQNjdgGwADUAAckldinQlOSpx1vWZ7LAwNwmJ6ZEqm60s66Okhk2iqXRytcns1nDBA3qOc3N3Zaw2Gjh4ZsT5arLpcFOQ3FUY2TqGI4ZMbM1Jh38ZUyxG+Fv3NPmvc9su2rZX1bPXYWVKdQtc09MDMdIIgg7QQV7idryI8iP9xL5vZEirm4OUW2Pn5qm4qkTipnc7PyUH7RA2iyPiX3fUrXVzrfvflK9r9WzDJXa4ef9rN9a868x7x59v3PNXKPVPzOcyj2+H8vM2FTOjM2/BxW7z5Kzhtpmky4v3UH4vkWLr5pvb+YrCv1jLmS+yQ8+bJLbzb/AJSsae2ibG9nqcGc/Rs73zga50a8IJjfC2LaWs4uFOc9lN8D5WoPZy2ubvBHmiknqE6U4bSa4o+aU4cOycXbELzNWdnGXTS6Lot17+drG3c/N9pVLEbZ0+R+zebLNo5Dvld5FRQ2lxRfxHUz+WXJnMLaHCFm7edbvUVbYZdyd2qHE6Ja47Mxb85bflHm5XcLsviczlzr4/KubNK7+aZu9Sq1XbZusn9lhw92Lx5p+4eYSj1iGUey1OHujnFsjiwgCAIAgCAIDqaeobgtU9Z31PZjwRi0HRaD87h3yFdkr0fJHMUJ5uUm/wCKS+t0a1sfFN5+yR35eqqU1eaR0GMnmYepLwfroM64tb9w9VZxWpGmyFtT4I11TOiRB7KWtlK3F73FrYriRM5tf0ZrZ09hcEcRjO0VPmlzLvs97OVKtN9dr6ZdxyKeL6xzW4pc1sZiWuA2nCVDWhJx0bjY5OxNGnV+PXJ69yOTtRl7j9p3mp4aIrgazFSzq83/ABPmdBYj9Wz5QtfU22dhgnfD0+CFrqFrC5vKaWuB62uB9F7RdqiIspRzsLNcOaP0/wDzsBp7HVaAW1aTxiA14C1wk9EVMu1WMRC6uafI2IcZunuZ+bKkdMc1Z7M57xTaCXE4Y2ytq5K1zg40pOp0dtN7HTEQY6PRao71WRz91c63735SthX6tnIZK7ZHz5M31rzrjIt4muwD7HmrlLqn5nOZR7fD+Xma5VM6MzL9OTB1n0VrC62aPLr+CmvF+xZuvmm9v5io6/WMuZL7JDz5sktvNv8AlKxp7aJ8b2epwZQuFxGOD8Pqp8VuNPkLXU8vc9X8ZDJ+16LzC62SZd2afn7GOrhzhvXPzfaVQxG2dZkfs3myzaOQ75XeRUUNpcUX8R1M/llyZzC2hwhZu3nW71FW2GXcndqhxOiWuOzMW/OW35R5uV3C7L4nM5c6+PyrmzSu7mmbvUqtV22brJ/ZYcPdi8eafuHmEo9YhlHstTh7o5xbI4sIAgCAIAgJKDQXNB1EgHtKxk7JslowU6kYve0vU6l8TxRA2CZgb1rDu0rJI5628SsSNjg7vgq/S+KmjkMbajjZNbmnyZdvS1sNMhrgSSNXRrUFCnJTu0bXKmMozw7hTkm219NZ6uJrcDzBxEgAzkAB0dvgvcS9KRhkOn8E5+Nv19TQVU3xktot4TBkjN2uM4nzV1Tao3OZnhYTyi4PU9Ppfma9H2ofZ4ayiA5rHNbxiaYeQ8NrBhBh7Q92owYbIgQpoyUlc1tahKjUaa1HLVRmVlHUQ1VabOnptaGtDQQA0DMzJ2laybvJs7fDU+jpRityPlWniaWnUQQvIuzTRnVpqpTlCWpo6uy3s687uZRqPDq1BwewkgFrs2lpn3HsMjYHADITGxqRzotI4zBVlSrRlLUcu9hBIIIIyIORBGwha47ZNNXRNRtb2AhriAcssvFLnjim7tFO11gxpcdw6ysqcXOVkQYuvGhSc5eXizMuFjcbi4Ew0xnEE5SenareJlaNu85/ItJSrOf5Vz0GwqJ1BLZ65YcTWtxasRa0uE5ZOIkLJSaVrkcqFOUs9x09+8iJ2nIdJWJI7JXehIwLztQqOy5IyHX0lbCjTzI6dbORyni1iKvw7MdC8e9m5Z2NDGBoIhomTMk5k+KpVJXk2dNg6Sp0IRXdz0nuOkA9REg7wsU7E8oqSaaume8QiAxjc54rGtOXWAvXJvWyOnQp075kUr9xk37qZvd6KxhdbNPl3Zp+fsY6uHOHS2FjRSYGgzEkkzJPR0LXVpXmzs8nUlTw0bb9P1JXMkEHUQR35KO9tJclBTTi9T0fU5YhbU4FqzsX7ja01ZcCQATAMZ6h5qDEO0DZZIpqeJT7lc21QOtsZV+0+S7bmOwZ+pVvCvWjQZdpr4Km/V7+5qU2tDWhoIAaBmZk7Sq05Xk2bnDUlTpRgtyPFop4mOB2g+GaQdpJnuIpKpSlB6mv8nMLaHCBAEAQBAEB9BjMJrPU3F3WstvtVTA3juklxmT9kR596hVOGc9HcbGeLxCoQ+N3blvfgvv9Sq95Jkkk9JzKlSSVka+c5TlnSd34nlemJJTrubk1xG4kLFwi9aJqeIq01aEmuDsWatpfgYcbs8XvHpUcacc56C7VxddUabU5ab733lbTOnFiM9Mme9SZsbWtoKPT1c/pM553ffT9SZ1V5p4i4njRMnoWCjFTsluLUqtaWH6SUm/itr8Cs5xOZzUqVijKTk7vWW7LaXzGN3JftOxjoUM6cbat65mwwuLrubTm9me97ou30IuF1Pjd+IrPo4dyK/7biP8A0l9WTXPeT7NVbVZsyI2Obtad/wCizKx+7eyNpu+8qbGWmkx+KGsq8iqxw/8AFUe2DlsnLsIWEqcZa0WaGMr0dEJNLu3fRnL/AOVvZDgVQ8CD3M0RrubGI0mNeGOM6y2XNz2A9qg6COf4G1eVqrwrd7Sulfw07j8nq1XOMuJJ61YjFRVkaarWqVZZ022/EU6rm8kkbjC9cU9aPKdapTd4Sa4OxZp2t+BxxumWgZnKZPoonTjnLQt5ep4yv0M25yveKWl+L9iLhdT43fiKz6OHciv+24n/ANJfVnq21HFxBJOrIk9AXlOKSukZ42rUlUcZSbWjW/ArKQpEwtVT43fiKw6OHciysZiErKpL6slfaqmFvHdt949KxVOF3oRPPGYhU4PPlv3sj4XU+N34isujh3Ih/bcT/wCkvqxa6jiQHOJyacyTraCvKaSWhd/M9xdSpKSU5N6IvS764pkCkKhM21PAgPcBvKwdOL3FiOLrxSSm0l4slr2qoCIe7kt949AWMacO5byxXxmITVpy1R3vuKilNeeqdQtMtJB6jC8cU9ZnTqzpu8G0/DQWbPbHzm9xydtPwlRzpRtqLuHx1fPu5t6HvfcyCpWc7lOJ3klZqMVqRUqV6tTROTfF3JaNqfIGN0SPeKxlTjZ6EWKOMr58U5ytdb2K1pqSRjdrI5RSNOFk7IVsXiFOUXOWt72VlIUggCAIAgCAICeryGfe8wo47T8i1V6in/NzIFIVT6di8MnayPi9MSe0ZNYPsz3ud6Qo4a5Px9i1iLqFKP8ADf6yftYgUhVPelOHDsnF2xCxzVe5L0suj6Pde/nax4WREWruZL/uv8WkeqirO0fNcy9k6m51mv4Zf2te5VUpRCA2PZq/XWSpiAxMdk9nxAaiOhwnI7xtKA/fvYH2hp2q1nSVG1AbLSp0nEc4HVKxe2pPv8RojqOvaPdx+Y/5f/x4bvq8Is7ZslU5RnoXn3D9k+6ezZmPD83QEzObd8zPJ6we2uD9izDs8/mjykQrMrElapiM7vAAeixjHNViWtVdWee/D0ViNZEQQEtTkt7fNYrWyep1cPPmRLIgJK9YuMnoA7hCxjHNViavXdaWc+5L6KxGsiEICW0ax8rfILCGp8WWMRtL5Y8kRLMrhAT2NkvA6Q78pWFR2jcs4OGfVUe9PkyBZlY+goep2d0S2vluPSZ78/VYU9lE+L66TW93+un3IVmVwgCAIAgCAICetyGfe81HHafkW63UU/5uZApCoenDV/dpXhlJaF+t55XpiX7zpQKZ+wB3bfFQUJXcuJtsp0VCNFrfFL6b/O5QU5qQgCAu3XaGsLi7a2NXgoK8JSSsbPJeJpUJylU3r9LzKSnNYEAQHQey1/Osbg7M03njtGThgjC9h2OEnx3jFP4miaULU4y72/Sx/SHs/fNnvKzmzWnBVFRkT7tZnSOh4iYyIInKDGRCfzz/AJF9i6l12k0nEupPl1Gp8TZ1OjLG2QD2HagOaonivHUD/wAm/qVhLWv1uLFF/u6i8F/cvuRLMrhAEAQElXU3d/2csY63+txNV2YcP/pkayIQgCAICa06x8rPyhYQ1eb5ljE7S+WP9qIVmVwgPVN5aZBgheNJqzM6dSVOSlF2aPK9MAgJrSMx8rPyhYQ1eb5ljEq0l8sf7UQrMrhAEAQBAEAQE9c8WmOonvcR6KOO1L9bi1XdqVJeDf8AU17ECkKp9OxD17j4h4fZQ9ufEPAgCAIAgCAICapyG73/APVYLafkWanUQ4y9jpPYf2tdY34Kkmi4g5cqk/ZUp7trdoWZWP3y3WehfNi4NaC3E9ukoVm5tcQMqlIwJI1ObkYJGWwD+db0uCtZHWijXbhqUyGkawRIdiadrSMJB61DOdpxRssNQzsLWqcOd37GGpjWhAEAQEtXUzcfzOWMdb/W4nq7EOH/ANMiWRAEAQBATWrW09LW+Aj0WEN/FlnFa4vvjH0VvYhWZWCAIAgCAsWxpBE7Wsj8IHoo6bTT4vmW8ZCUZxbWuMP7UvYrqQqBAEAQBAEAQFi1GRTP2I7nOUcNcuPsi5ineFJ/w2+kpFdSFM9O2f3aV4jKWpfreeV6YhAEAQBAEAQBAEBP/wCLc/zH8KP/AL+Rb0PC8Jc1/ggUhUOx9gPbU2F4p1g6pZi7FAcQ+i7/ANtHOA7q1FAfrn+QvZ9t72AWqyOa+uxkteyItNIZuZ1PGfF1h0jUZWLgm03uJoYipCEoReiWtH85kLIhPiAIAgLNYfV0z848R+qji/jkuBdrR/41KXzL1KykKQQBAEBPWHFYeojucf1WEdqX63Fqsv3VJ+DX9T+5AsyqEAQBAEB7qVXOiTMCB1BYqKWolqVqlSym72VlwPCyIggCAIAgCAICeoZYzqLh5H1WCXxPyLNR3oU/ByXJ+5AsysTV2QGdbZ/5OWEXdvj7IsV4KMafjG/9UiFZlcIAgCAIAgCAIAgLleqzRMa3lSS7f/qO5RRUs9tl+tUpLCwhB6btvkU1KUAgOq9hfbq03Y86M46LiC+kTxSRqc0+6/r2jIygNP8AyLd9ntAF7XfzNZ0V6UQ6z13Z8Zo5LX5nomYJkIDgkAQBASOqEtDdgmO1eKNm33ksq0pQjB6o3t5ka9IggCAICeueKwdRPe536LCK+KX63FqvL91Sj4N/1P7ECzKoQBAEAQBAEAQBAEBb0KyIz5oUA0KA9Op5NHW7yYsFtvgvcsyf/Hj80uUTzoVmVgKCHt2fdCh4NCgGhQHzQoBoUA0KAaFANCgGhQDQILn3QoC3Tut5bjDGlsTiLjsyOQz1/wBzQZyIxYpkSydgbiz7x4pYZxJdFtrWapipe8MD2GcL2k8lw3wQdYIB1heGSaes/RLoFG2UzUr0mVCMjLBiGF0HjQDMQkXdJnlWOZUlFak2cT7W3Fwa0Oa0RTdLqfyyQWyeg5bo6V6eXuUKF3TTdUcKgY1zW6QMxU2EzlUjVOUeRQENWxFueRadTmmWncenqMFBcj0KAaFAfNCgPuhQHqrSzA6Gt8RKjp7+LLeLTWYv4Y+qv7nnQqQqHzQoD7oUB80KA+6FAfNCgPuhQHzQoD7oUB80KA1NAgHB0A4OgPNShAaftEd7R6hQ53723gbF0X+wKp/G/pZLmj1wdTGuHB0A0CAaBAODoBwdANAgHB0A4OgHB0BLZ7GHE4nYQATMEkxsAG3eRqQ8LNOzUg4ANLp2uORBGUNyHiV6Y3Jq1x4hio5nazb14J1jqOe9eWPVIuez9lc6nVaW5NLdYiC6ZGfyty60QkVLRc8OJiRmdWYiDqjXO3rXpjcttuQOqNJdBa5mOc5HT0zII68u0e30HW+z1MGiHNHKFU5beO4jwWMdlEmIVqs14vmeva+5TaqRDGzUpkvZ0unlNE9I1dYC9I0y3/im7nUrNV01Mt0tU8V7YxNaxrc2u2TiGY2IZGR7Z+xFna2rXsk0nNa57qTRNOphl0NbrYdURkOheC5+fUbIXOa1okuIaOsuMDxK9PSS23a+k91OoIc0wRr7QRrB6UBDwdANAgIxZziM/Cw9kEeijptaeLLeLjJZje+EeVvYk4OpCoODoBoEA4OgHB0A4OgHB0A4OgHB0A4OgNTQIBoEA0CAoWrFiFMMdygcXuxIMz4Kv0T6XPNssdD9h/Z7afTXcv6BWDUjQID5oEB90CAaBANAgGgQDQIBoEB4qBrSA4gE5CSBO5Ae3WfsQFp1nkNdyQ6YjPCWySBnk0mSOgSNi9MGrG1dYnPPPMHdHj/CGJ09lp4mx2QvD0yrzsrKbXvfDGtGbpyGe3f1L0EXs3ZNPXaQZpQ1sRrw5zJzOYHcgRt3BSix0XZZ0w4dAxAk+JWENlE2I62fF8y614IDhOoNO/Vkdv8AKyISw23QQd4/vah6VXvLsQOoiCOkbctuooeHE+x1xOFqAeCBQxZkay3it3zk5DNs6T2guRlpBGTajAS13UMg07cJieok9oxTPzt9mgkHWCQduYMFDM8uoZFAUqNcVaowyYacWURmIG/Iqth4SjfONzlbE0a2Z0W5fpF7QKyaYaBANAgGgQDQIBoEA0CAaBANAgGgQGnoEPRoEA4OgGgQDg6AcHQDg6AcHQDg6AaBAODoBwdAVreXU2Sym57tQAE69pjYgOeFEvedKSKhyB91p2Nj+jxSxi5GldlV7Za5pkawYg9YnbsXpidPRp4mQAMxrGQzzkRq2/2UPCxYKRBjYY7CMxPih4dVYnNY3E9wa0ay5wDRvJ1Lw9OevytStlbBTOKmwRPuudrkDbllO/t9B0NwU2WenpDk2mxzzuaCT4BYydk2SUYZ9SMe9pFf2Vtgq2IRngx0pG0MMNP4SO2VhSd4JssY+mqeJqRi7q71Ga29DRqQ7Nh1jrG0KUpmxZGNdDmulsa+/I9BzXgLNKmYJJ1me7/ZQFmm3LLZA7T/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AutoShape 8" descr="data:image/jpeg;base64,/9j/4AAQSkZJRgABAQAAAQABAAD/2wCEAAkGBxISEhUSERMVFRUWGBUVGRYXFRUVFRYYFRgWGBgYFhcYHSggGholGxcWITEiJSkrLi4uFx8zODMtNygtLisBCgoKDg0OGhAQGy8lICItKy0vLS0tLy0tLS01LS8uLS0tLS0vLS0tLS0tLS8tLS0tLS0tLS0tLS0tLS0tLS0tLf/AABEIAKQBMgMBEQACEQEDEQH/xAAcAAEAAwEBAQEBAAAAAAAAAAAAAwQFBgIBBwj/xABAEAABAwEEBAsECgICAwAAAAABAAIRAwQFEiETMUFxFCIyM1FhgZGhscEGQlJyFSNigpKy0dLh8AfxosJDU5P/xAAbAQEAAgMBAQAAAAAAAAAAAAAAAwQCBQYBB//EAD0RAAIBAgEICAQDCAMBAQAAAAABAgMRBAUSITEyQXGxEzM0UWGBocEicpHRFVLwFCNigqKy4fEkQlPC8v/aAAwDAQACEQMRAD8A/DUAQBAEAQFm72Uy8Cq4tZtIEn+7ezsQHt9laXkNexokxLjBjrIEDoxRrz2oCvWouYYcIOveOkHaOtARoAgCAIAgCAIAgCAIAgCAIAgCAIAgCAIAgCAIAgCAIAgCAIAgCAIAgCA9U2FxAGskAahmesrxu2kyjFyaitbL/wBB1/gH/wBKf7lH00O8u/hmK/J6r7nitdFZoLnNED7bD4AyirQe8xlk7ExTk4aF4r7lFSlI7a4LBdmG0C31alN1VtM2ctYXwHnGXSGnMFujPzPymCAMe2WCpgFmezBXouM03w1+CoGvAExOuYzOa8bsrmUIuUlFa2YtaiWEtcII6wfEJGSkroyq0Z0pZk1Zk9ku6pVBLGggGOU0Z7iQsZVIx0NktHCVqyzqcbom+g6/wD8dP9yx6aHeTfhmK/J6r7j6Dr/APx0/3J00O8fhmK/J6r7lO02d1M4XiDvB8Qs4yUldFatQqUZZtRWesiWRCbFH2crloc/DSBzGkdhJHU0SfBRSrRiX6OTa9VXStxIa9zPaJDmP+UmfEBYrEQZPPI2Iirqz89J5+ha8BxZAIDhLmAwdWRMrN1oLWytDJ2JmrxhyK9ksT6hIYASMzLmt8yFlKcY6yGjhqtZtU1exZ+g6/wAA/HT/AHLDpod5Y/DMV+T1X3H0HX+Afjp/uTpod4/DMV+T1X3KtosdSny2kdesd4yWUakZamQVcJWpK84tL0+pAsyuaDLmrkAhogiRx6e37yi6aHeXo5NxMldQ9V9z79B1/gH46f7k6aHee/hmK/J6r7j6Dr/APx0/3J00O8fhmK/J6r7le12GpSjGIn7TT5ErKNSMtTIa2ErUUnUja/Anp3NXcAQ0QQCOPT2/eWLrQW8kjk7EySahr8V9z79B1/gH46f7k6aHeZfhmK/J6r7j6Dr/AAD8dP8AcnTQ7x+GYr8nqvuDclf4B+On+5Omh3j8MxX5PVfcq2exve4saBiEyCWjVrzJhZucUrsrww1WdR04rStaLX0HX+Afjp/uWHTQ7yx+GYr8nqvuVrXYqlKMYietp8iVlGpGWpkFbCVqKTqRtfgWG3LXIkNGefLp/uWPTQ7yZZNxTV8z1X3PlS5q7QSWiB9th8A5Omh3j8MxS/6eq+5QUpRCAIAgCAID3SfDgegg9y8krpokpTzKkZ9zTOoBWrO8TuroROXYvBa+h7zlntgkdBI7ltU7q5wM4OEnF7nY3az2sp021KZeGjItdgc3FxiJgyMWfUZ6SoKVS7aNpjsF0VOnNLcr8TQqWwVw0VXBzqLAGuYYcWDjseXTMgcWDyT1uKsGqaaMK+KTsRc7MnUYjGBlijYekLxJLQjKpUlUedJ3ZNcbuK4dBB7x/CqYpaUzochzvTnG2pp/X/RqQqpvbM+IeGDe75qERqAHr6q/h1aByeV6mfiWrakl7+5a9mmtFQ1HAHAJaDmMZ5JI6sz2BK882NlvPck4VVqrlLVHma9Wo5xLnEknWSqB1aW5ELazSS0OBI2SsnGSV2iONelKThGSbW4lxkkSSdWtYsmjrRh3PUioW/FPhmruIjeF+45bI9VRxDg/+1/TSbSpHTkZrtxYJ4x2Z+epZZks3OtoIniKSqKk5fE92n/RIViSvSrM568aAY8gajmNx/mVsaM86N2cblHDKhXcY6npX64m3YqmKm09Ud2XoqNSNptHU4Kr0uHhJd3LR7Er3gAkmAMysUruyJ5zjCLlJ2SI6FpY+cLpjXkRr3rKUJR1oioYqjXv0cr28GuZSvzkt3nyU2G2mavLnVQ4vkXrPyG/KPJQT2mbbD9VDguR7a4HMEEdRleNNaySM4yV4tNeGk+yvD29tLPjXA5ggjpBletW1nkZKSvF3XgY9jqRaHdZcPH+FcqK9FeRzWDqZmUJLvcl6myqR0xk35U5LerF35eit4WOtnP5dq6YU/P29jRs1TExp1SP4VecbSaNzhqnSUYTW9C01MLHO1wPPL1SEc6SQxNXoqM59y/wcytmcMEAQBAEAQBAdTT1DcFqnrO+p7C4I9LwyMK10Jr4ficP+UT6q/Tn+6v3HKYzD3x7p/ma9dZu1ACqKdjqpRUtDRRr2bCcTf4/15ZHYrVGruZocpZPVnUh9Cw1jXtOLp1bWkTl1AT49atnPEN30sBcHZOJBjUCI1t6s+xVMTF6GdBkOrFZ8G9L0+QtjoqUt7vGAoqa+CRexk2sTQXi/WyLihNkRWKpZW1nstNmfaNJowzR1X06jciHYA0EOcZGTh7vWthh38COSyvG2Kl425Fq03MLMZpuLqVUY6ZcGh4AJa5lQNJAe1wIMGDkdRUOJ1o2OQ7Zk++6IlVN4c9dh+tbvPkVsa2wzjsmP/lQ/W5nRN1rXM7OOswLr55v3vylbCv1b8jj8mdsj/NyZvLXnXGReB+vb9zzVyl1T8znMoO2UIP5eZrqmdGY9+jjN3equYXUzm8updJB+HuXrr5pvb+YqGv1jNrkvskPPmyS282/5Ssae2ibG9nqcGZN1WprMWKc41CdUq1Xpynaxz2SsXSw7n0j123cT3elrY8NDSciTqheUKcoN3JMqY2jiIRVNvQ+4uV6wFCQQZaG5dJEH1UMY3q2febOvXUMBnReuKX10MXPzfafRMRtnmR+zebLNo5Dvld5FRQ2lxRfxHUz+WXJlK5KvFLT7pnsP+vFT4mPxJ95qsiVr0pQb2Xfyf8Aop2czXkfG71U09FLyNbh2nlC61Zz9zdVA6wxb85bflHm5XcLsviczlzr4/KubNK7+aZu9Sq1XbZusn9lp8Pdi8eafuHmEo9YhlHstTh7o5xbI4sIAgCAIAgCA6mnqG4LVPWd9T2Y8Eel4ZcCs6jNZjuhrj3Zf9gpoytTa8f1yKFWhnY2nU/hfp/+iyoS/oBC9PGk9DMWlbDTqnoDj57dhIWzg7xXA4fFRUa80t0nzNN9UPAc2MTcTmazkA5zgfsw07BkM160mrMihOUJKUdaDLJp306lN4DGiXYi1pY6HOLYJznDAO2RtMKGNLMjJG0q47p69GdrNWv9fcmBVE6lNPSiKy3g2zW2jWeMTQCCBrhwewkdYxT2K7htl8TmcuK1eL74rmy5ft/063BqdMhzmYzUc1pawl4ptAaC1pyFMGY96JMYjlWjeJWyZVcK6S3kK152Bzdiqhr2uOofotnUi5RaRxOCqxpV4zlqRstvOnr42RGzpnr6lSdCeo6WOVsNbO02TW7j4+Bl3XzzfvflKtV+rZoslu+Mj/NyZvrXnXGRbxNoYB9jzVyl1T8zncem8oQS/h5muqZ0RjX47jNHQ3zJV3Cr4WzmsuSvVjHuXuX7r5pvb+YqCv1jNtkvskPPmyS282/5Ssae2ibG9nqcGYNGxVXjEym9zekNcRl1gLYOUVrZxsKFWavGLfBMhIWRG007M9Txd58h/K83md2qdtzfL/Zt3PzfaVRxG2dRkfs3myzaOQ75XeRUUNpcUX8R1M/llyZzMraHC3eosXbzrd6irbDLmTu1Q4nRLXHZmLfnLb8o83K7hdl8TmcudfH5VzZpXfzTN3qVWq7bN1k/stPh7sXjzT9w8wlHrEMo9lqcPdHOLZHFhAEAQBAEAQHU09Q3Bap6zvqezHgiOzOkHqc8f8j+qymrNcFyIcNPOjLwlJf1MstqQCMs435GcliT203K4f8AWEdDR4k/wsrfBfxIFO+Ice6K9W/8EqwLCOatnOP+Z3mVs6ewuCOIxnaKnzS5mvcNMtLXAgHXxz9U9k8ZlQCSQcpABkSMtaKacmhUw04Uo1GtD+5q2O0MNVxdAkgPALMLRULcQZxomWiGAZBgA2g5ldOzuZ12ummFrqytNnYZNk5YeLZTv0cg/MO6P1U2F3mty6tNN8fb7nq57O0tx7ZI8l5iJu+aSZHw0HT6V67tcjUVU3pyi2x8/JWt4hOzE0eDli38SXg/YnjF9BKW7OjykT3TzrfvflKjr9W/1vLWSe1w8/7Wb615157oFjXF+jDnwQHEniyIyGqVmptRzdxXlhacqqrNfEiNzoBMExsGZO5YpXdieUs2LlZu25azm7XWL3lxy6ugDYtlTgoxSRxOLxEq9aVSWjw7vA27r5pvb+YqlX6xnUZL7JDz5ssuaCIIkHWNUhRJ2d0XZwjOLhLUz01rGgNpswDbxnGZ3r2cnJ3Zhh6EKEcyGo5e08t3zHzWyhso4rE9dPi+Z8cMh1yfGPRerWzGStGPjp9vY27n5vtKo4jbOoyP2bzZZtHId8rvIqKG0uKL+I6mfyy5M5hbQ4Qs3bzrd6irbDLuTu1Q4nRLXHZnh1Cm4y+mHHVmXCBn8JHSs41JRVkytXwdGvJSqRu1o1skdhyDWhoAiBJ8ySvJNt3ZLSpxpQUI6kVrx5p+4eYWVHrEV8o9lqcPdHOLZHFhAEAQBAEAQHU09Q3Bap6zvqezHgipdz+NVHQ8nvJ/RTVloi/A12Tp3qV4d02/rf7F1QGzKVlfNar1QO7JTzVqcTWYWefjKz7rL6aC6oDZo5q2c4/5neZWzp7C4I4jGdoqfNLmfoF3WBlnsbKtaJqU5gkDRsezimTqe8ExGYDmn32rCELNye8sYrE9JTp0YaopX429uZX9lql2Whrhb7XaLPVYQab3AVqLxhjj08BOIS7IEZEZyJUtyg49xhXdGEgGQHOAPSJyOao19o6vJL/cW8WV78bxWnoJHeP4WWGfxNEGXI3pQl3N+q/we7m5v7x8gvMTt+RJkbs38z5IvqubY5RbY+fnvSnDh2Ti7YhY5qvnEvTS6Pot17+drFm6edb978pUdfq3+t5cyT2uHn/azfWvOvM+1Wx7azWg8U4ZEDbrzViFKMqbe80+Kx1WljI00/hebot3+poKubgxb6ogODh72veP6Fdw0rxs9xzGWqChVVSP/bXxX3NC6+ab2/mKgr9YzcZL7JDz5smtFQtY5w1gEqOCvJJlnEVHTpSnHWlcp2W9Glv1hgzsB1KaeHkn8K0GuwuV6ThevK0r7kzHrOlziNRJPirkVZJHN1pKVSUlqbfM9lvEnocR3gH0K8v8VvAzcL0FPulb6r/BsXPzfaVTxG2dJkfs3myzaOQ75XeRUUNpcUX8R1M/llyZzC2hwhZu3nW71FW2GXcndqhxOiWuOzM687a+m4BsQWzmJ2keis0aUZxuzTZTyhWw9WMadrNX1eL+xcslQuY1x1kepUNSKjJpGxwlWVWhGctbR4vHmn7h5he0esRHlHstTh7o5xbI4sIAgCAIAgCA6mnqG4LVPWd9T2Y8EZt3v+uqDpLvB3+1Zqr91F8ORo8nztjq0e/O9Jf7NQKqb9aNLMq5nS556YPeSreIVlFHP5Gm51Ksnv0+rNVVDfoz7iu0Wm3soHMPqnEBkS0EucAdhwgrZ09hcEcRjO0VPmlzNP26vc2m0mjTdNJhgRk0naQNjdgGwADUAAckldinQlOSpx1vWZ7LAwNwmJ6ZEqm60s66Okhk2iqXRytcns1nDBA3qOc3N3Zaw2Gjh4ZsT5arLpcFOQ3FUY2TqGI4ZMbM1Jh38ZUyxG+Fv3NPmvc9su2rZX1bPXYWVKdQtc09MDMdIIgg7QQV7idryI8iP9xL5vZEirm4OUW2Pn5qm4qkTipnc7PyUH7RA2iyPiX3fUrXVzrfvflK9r9WzDJXa4ef9rN9a868x7x59v3PNXKPVPzOcyj2+H8vM2FTOjM2/BxW7z5Kzhtpmky4v3UH4vkWLr5pvb+YrCv1jLmS+yQ8+bJLbzb/AJSsae2ibG9nqcGc/Rs73zga50a8IJjfC2LaWs4uFOc9lN8D5WoPZy2ubvBHmiknqE6U4bSa4o+aU4cOycXbELzNWdnGXTS6Lot17+drG3c/N9pVLEbZ0+R+zebLNo5Dvld5FRQ2lxRfxHUz+WXJnMLaHCFm7edbvUVbYZdyd2qHE6Ja47Mxb85bflHm5XcLsviczlzr4/KubNK7+aZu9Sq1XbZusn9lhw92Lx5p+4eYSj1iGUey1OHujnFsjiwgCAIAgCAIDqaeobgtU9Z31PZjwRi0HRaD87h3yFdkr0fJHMUJ5uUm/wCKS+t0a1sfFN5+yR35eqqU1eaR0GMnmYepLwfroM64tb9w9VZxWpGmyFtT4I11TOiRB7KWtlK3F73FrYriRM5tf0ZrZ09hcEcRjO0VPmlzLvs97OVKtN9dr6ZdxyKeL6xzW4pc1sZiWuA2nCVDWhJx0bjY5OxNGnV+PXJ69yOTtRl7j9p3mp4aIrgazFSzq83/ABPmdBYj9Wz5QtfU22dhgnfD0+CFrqFrC5vKaWuB62uB9F7RdqiIspRzsLNcOaP0/wDzsBp7HVaAW1aTxiA14C1wk9EVMu1WMRC6uafI2IcZunuZ+bKkdMc1Z7M57xTaCXE4Y2ytq5K1zg40pOp0dtN7HTEQY6PRao71WRz91c63735SthX6tnIZK7ZHz5M31rzrjIt4muwD7HmrlLqn5nOZR7fD+Xma5VM6MzL9OTB1n0VrC62aPLr+CmvF+xZuvmm9v5io6/WMuZL7JDz5sktvNv8AlKxp7aJ8b2epwZQuFxGOD8Pqp8VuNPkLXU8vc9X8ZDJ+16LzC62SZd2afn7GOrhzhvXPzfaVQxG2dZkfs3myzaOQ75XeRUUNpcUX8R1M/llyZzC2hwhZu3nW71FW2GXcndqhxOiWuOzMW/OW35R5uV3C7L4nM5c6+PyrmzSu7mmbvUqtV22brJ/ZYcPdi8eafuHmEo9YhlHstTh7o5xbI4sIAgCAIAgJKDQXNB1EgHtKxk7JslowU6kYve0vU6l8TxRA2CZgb1rDu0rJI5628SsSNjg7vgq/S+KmjkMbajjZNbmnyZdvS1sNMhrgSSNXRrUFCnJTu0bXKmMozw7hTkm219NZ6uJrcDzBxEgAzkAB0dvgvcS9KRhkOn8E5+Nv19TQVU3xktot4TBkjN2uM4nzV1Tao3OZnhYTyi4PU9Ppfma9H2ofZ4ayiA5rHNbxiaYeQ8NrBhBh7Q92owYbIgQpoyUlc1tahKjUaa1HLVRmVlHUQ1VabOnptaGtDQQA0DMzJ2laybvJs7fDU+jpRityPlWniaWnUQQvIuzTRnVpqpTlCWpo6uy3s687uZRqPDq1BwewkgFrs2lpn3HsMjYHADITGxqRzotI4zBVlSrRlLUcu9hBIIIIyIORBGwha47ZNNXRNRtb2AhriAcssvFLnjim7tFO11gxpcdw6ysqcXOVkQYuvGhSc5eXizMuFjcbi4Ew0xnEE5SenareJlaNu85/ItJSrOf5Vz0GwqJ1BLZ65YcTWtxasRa0uE5ZOIkLJSaVrkcqFOUs9x09+8iJ2nIdJWJI7JXehIwLztQqOy5IyHX0lbCjTzI6dbORyni1iKvw7MdC8e9m5Z2NDGBoIhomTMk5k+KpVJXk2dNg6Sp0IRXdz0nuOkA9REg7wsU7E8oqSaaume8QiAxjc54rGtOXWAvXJvWyOnQp075kUr9xk37qZvd6KxhdbNPl3Zp+fsY6uHOHS2FjRSYGgzEkkzJPR0LXVpXmzs8nUlTw0bb9P1JXMkEHUQR35KO9tJclBTTi9T0fU5YhbU4FqzsX7ja01ZcCQATAMZ6h5qDEO0DZZIpqeJT7lc21QOtsZV+0+S7bmOwZ+pVvCvWjQZdpr4Km/V7+5qU2tDWhoIAaBmZk7Sq05Xk2bnDUlTpRgtyPFop4mOB2g+GaQdpJnuIpKpSlB6mv8nMLaHCBAEAQBAEB9BjMJrPU3F3WstvtVTA3juklxmT9kR596hVOGc9HcbGeLxCoQ+N3blvfgvv9Sq95Jkkk9JzKlSSVka+c5TlnSd34nlemJJTrubk1xG4kLFwi9aJqeIq01aEmuDsWatpfgYcbs8XvHpUcacc56C7VxddUabU5ab733lbTOnFiM9Mme9SZsbWtoKPT1c/pM553ffT9SZ1V5p4i4njRMnoWCjFTsluLUqtaWH6SUm/itr8Cs5xOZzUqVijKTk7vWW7LaXzGN3JftOxjoUM6cbat65mwwuLrubTm9me97ou30IuF1Pjd+IrPo4dyK/7biP8A0l9WTXPeT7NVbVZsyI2Obtad/wCizKx+7eyNpu+8qbGWmkx+KGsq8iqxw/8AFUe2DlsnLsIWEqcZa0WaGMr0dEJNLu3fRnL/AOVvZDgVQ8CD3M0RrubGI0mNeGOM6y2XNz2A9qg6COf4G1eVqrwrd7Sulfw07j8nq1XOMuJJ61YjFRVkaarWqVZZ022/EU6rm8kkbjC9cU9aPKdapTd4Sa4OxZp2t+BxxumWgZnKZPoonTjnLQt5ep4yv0M25yveKWl+L9iLhdT43fiKz6OHciv+24n/ANJfVnq21HFxBJOrIk9AXlOKSukZ42rUlUcZSbWjW/ArKQpEwtVT43fiKw6OHciysZiErKpL6slfaqmFvHdt949KxVOF3oRPPGYhU4PPlv3sj4XU+N34isujh3Ih/bcT/wCkvqxa6jiQHOJyacyTraCvKaSWhd/M9xdSpKSU5N6IvS764pkCkKhM21PAgPcBvKwdOL3FiOLrxSSm0l4slr2qoCIe7kt949AWMacO5byxXxmITVpy1R3vuKilNeeqdQtMtJB6jC8cU9ZnTqzpu8G0/DQWbPbHzm9xydtPwlRzpRtqLuHx1fPu5t6HvfcyCpWc7lOJ3klZqMVqRUqV6tTROTfF3JaNqfIGN0SPeKxlTjZ6EWKOMr58U5ytdb2K1pqSRjdrI5RSNOFk7IVsXiFOUXOWt72VlIUggCAIAgCAICeryGfe8wo47T8i1V6in/NzIFIVT6di8MnayPi9MSe0ZNYPsz3ud6Qo4a5Px9i1iLqFKP8ADf6yftYgUhVPelOHDsnF2xCxzVe5L0suj6Pde/nax4WREWruZL/uv8WkeqirO0fNcy9k6m51mv4Zf2te5VUpRCA2PZq/XWSpiAxMdk9nxAaiOhwnI7xtKA/fvYH2hp2q1nSVG1AbLSp0nEc4HVKxe2pPv8RojqOvaPdx+Y/5f/x4bvq8Is7ZslU5RnoXn3D9k+6ezZmPD83QEzObd8zPJ6we2uD9izDs8/mjykQrMrElapiM7vAAeixjHNViWtVdWee/D0ViNZEQQEtTkt7fNYrWyep1cPPmRLIgJK9YuMnoA7hCxjHNViavXdaWc+5L6KxGsiEICW0ax8rfILCGp8WWMRtL5Y8kRLMrhAT2NkvA6Q78pWFR2jcs4OGfVUe9PkyBZlY+goep2d0S2vluPSZ78/VYU9lE+L66TW93+un3IVmVwgCAIAgCAICetyGfe81HHafkW63UU/5uZApCoenDV/dpXhlJaF+t55XpiX7zpQKZ+wB3bfFQUJXcuJtsp0VCNFrfFL6b/O5QU5qQgCAu3XaGsLi7a2NXgoK8JSSsbPJeJpUJylU3r9LzKSnNYEAQHQey1/Osbg7M03njtGThgjC9h2OEnx3jFP4miaULU4y72/Sx/SHs/fNnvKzmzWnBVFRkT7tZnSOh4iYyIInKDGRCfzz/AJF9i6l12k0nEupPl1Gp8TZ1OjLG2QD2HagOaonivHUD/wAm/qVhLWv1uLFF/u6i8F/cvuRLMrhAEAQElXU3d/2csY63+txNV2YcP/pkayIQgCAICa06x8rPyhYQ1eb5ljE7S+WP9qIVmVwgPVN5aZBgheNJqzM6dSVOSlF2aPK9MAgJrSMx8rPyhYQ1eb5ljEq0l8sf7UQrMrhAEAQBAEAQE9c8WmOonvcR6KOO1L9bi1XdqVJeDf8AU17ECkKp9OxD17j4h4fZQ9ufEPAgCAIAgCAICapyG73/APVYLafkWanUQ4y9jpPYf2tdY34Kkmi4g5cqk/ZUp7trdoWZWP3y3WehfNi4NaC3E9ukoVm5tcQMqlIwJI1ObkYJGWwD+db0uCtZHWijXbhqUyGkawRIdiadrSMJB61DOdpxRssNQzsLWqcOd37GGpjWhAEAQEtXUzcfzOWMdb/W4nq7EOH/ANMiWRAEAQBATWrW09LW+Aj0WEN/FlnFa4vvjH0VvYhWZWCAIAgCAsWxpBE7Wsj8IHoo6bTT4vmW8ZCUZxbWuMP7UvYrqQqBAEAQBAEAQFi1GRTP2I7nOUcNcuPsi5ineFJ/w2+kpFdSFM9O2f3aV4jKWpfreeV6YhAEAQBAEAQBAEBP/wCLc/zH8KP/AL+Rb0PC8Jc1/ggUhUOx9gPbU2F4p1g6pZi7FAcQ+i7/ANtHOA7q1FAfrn+QvZ9t72AWqyOa+uxkteyItNIZuZ1PGfF1h0jUZWLgm03uJoYipCEoReiWtH85kLIhPiAIAgLNYfV0z848R+qji/jkuBdrR/41KXzL1KykKQQBAEBPWHFYeojucf1WEdqX63Fqsv3VJ+DX9T+5AsyqEAQBAEB7qVXOiTMCB1BYqKWolqVqlSym72VlwPCyIggCAIAgCAICeoZYzqLh5H1WCXxPyLNR3oU/ByXJ+5AsysTV2QGdbZ/5OWEXdvj7IsV4KMafjG/9UiFZlcIAgCAIAgCAIAgLleqzRMa3lSS7f/qO5RRUs9tl+tUpLCwhB6btvkU1KUAgOq9hfbq03Y86M46LiC+kTxSRqc0+6/r2jIygNP8AyLd9ntAF7XfzNZ0V6UQ6z13Z8Zo5LX5nomYJkIDgkAQBASOqEtDdgmO1eKNm33ksq0pQjB6o3t5ka9IggCAICeueKwdRPe536LCK+KX63FqvL91Sj4N/1P7ECzKoQBAEAQBAEAQBAEBb0KyIz5oUA0KA9Op5NHW7yYsFtvgvcsyf/Hj80uUTzoVmVgKCHt2fdCh4NCgGhQHzQoBoUA0KAaFANCgGhQDQILn3QoC3Tut5bjDGlsTiLjsyOQz1/wBzQZyIxYpkSydgbiz7x4pYZxJdFtrWapipe8MD2GcL2k8lw3wQdYIB1heGSaes/RLoFG2UzUr0mVCMjLBiGF0HjQDMQkXdJnlWOZUlFak2cT7W3Fwa0Oa0RTdLqfyyQWyeg5bo6V6eXuUKF3TTdUcKgY1zW6QMxU2EzlUjVOUeRQENWxFueRadTmmWncenqMFBcj0KAaFAfNCgPuhQHqrSzA6Gt8RKjp7+LLeLTWYv4Y+qv7nnQqQqHzQoD7oUB80KA+6FAfNCgPuhQHzQoD7oUB80KA1NAgHB0A4OgPNShAaftEd7R6hQ53723gbF0X+wKp/G/pZLmj1wdTGuHB0A0CAaBAODoBwdANAgHB0A4OgHB0BLZ7GHE4nYQATMEkxsAG3eRqQ8LNOzUg4ANLp2uORBGUNyHiV6Y3Jq1x4hio5nazb14J1jqOe9eWPVIuez9lc6nVaW5NLdYiC6ZGfyty60QkVLRc8OJiRmdWYiDqjXO3rXpjcttuQOqNJdBa5mOc5HT0zII68u0e30HW+z1MGiHNHKFU5beO4jwWMdlEmIVqs14vmeva+5TaqRDGzUpkvZ0unlNE9I1dYC9I0y3/im7nUrNV01Mt0tU8V7YxNaxrc2u2TiGY2IZGR7Z+xFna2rXsk0nNa57qTRNOphl0NbrYdURkOheC5+fUbIXOa1okuIaOsuMDxK9PSS23a+k91OoIc0wRr7QRrB6UBDwdANAgIxZziM/Cw9kEeijptaeLLeLjJZje+EeVvYk4OpCoODoBoEA4OgHB0A4OgHB0A4OgHB0A4OgNTQIBoEA0CAoWrFiFMMdygcXuxIMz4Kv0T6XPNssdD9h/Z7afTXcv6BWDUjQID5oEB90CAaBANAgGgQDQIBoEB4qBrSA4gE5CSBO5Ae3WfsQFp1nkNdyQ6YjPCWySBnk0mSOgSNi9MGrG1dYnPPPMHdHj/CGJ09lp4mx2QvD0yrzsrKbXvfDGtGbpyGe3f1L0EXs3ZNPXaQZpQ1sRrw5zJzOYHcgRt3BSix0XZZ0w4dAxAk+JWENlE2I62fF8y614IDhOoNO/Vkdv8AKyISw23QQd4/vah6VXvLsQOoiCOkbctuooeHE+x1xOFqAeCBQxZkay3it3zk5DNs6T2guRlpBGTajAS13UMg07cJieok9oxTPzt9mgkHWCQduYMFDM8uoZFAUqNcVaowyYacWURmIG/Iqth4SjfONzlbE0a2Z0W5fpF7QKyaYaBANAgGgQDQIBoEA0CAaBANAgGgQGnoEPRoEA4OgGgQDg6AcHQDg6AcHQDg6AaBAODoBwdAVreXU2Sym57tQAE69pjYgOeFEvedKSKhyB91p2Nj+jxSxi5GldlV7Za5pkawYg9YnbsXpidPRp4mQAMxrGQzzkRq2/2UPCxYKRBjYY7CMxPih4dVYnNY3E9wa0ay5wDRvJ1Lw9OevytStlbBTOKmwRPuudrkDbllO/t9B0NwU2WenpDk2mxzzuaCT4BYydk2SUYZ9SMe9pFf2Vtgq2IRngx0pG0MMNP4SO2VhSd4JssY+mqeJqRi7q71Ga29DRqQ7Nh1jrG0KUpmxZGNdDmulsa+/I9BzXgLNKmYJJ1me7/ZQFmm3LLZA7T/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Image result for Macbe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7504" y="116632"/>
            <a:ext cx="34643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(1) </a:t>
            </a:r>
            <a:r>
              <a:rPr lang="en-GB" b="1" dirty="0" smtClean="0">
                <a:solidFill>
                  <a:srgbClr val="990033"/>
                </a:solidFill>
              </a:rPr>
              <a:t>The Prologue (Lines 1-14)</a:t>
            </a:r>
            <a:endParaRPr lang="en-GB" b="1" dirty="0"/>
          </a:p>
        </p:txBody>
      </p:sp>
      <p:sp>
        <p:nvSpPr>
          <p:cNvPr id="26" name="Horizontal Scroll 25"/>
          <p:cNvSpPr/>
          <p:nvPr/>
        </p:nvSpPr>
        <p:spPr>
          <a:xfrm>
            <a:off x="1428728" y="5357826"/>
            <a:ext cx="6408712" cy="1714512"/>
          </a:xfrm>
          <a:prstGeom prst="horizontalScrol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7030A0"/>
                </a:solidFill>
              </a:rPr>
              <a:t>Social/Historical Context: </a:t>
            </a:r>
          </a:p>
          <a:p>
            <a:pPr algn="ctr"/>
            <a:r>
              <a:rPr lang="en-GB" b="1" dirty="0" smtClean="0">
                <a:solidFill>
                  <a:srgbClr val="FFFF00"/>
                </a:solidFill>
              </a:rPr>
              <a:t>Shakespeare uses a device from Greek Drama, the Chorus, which is used to comment on the events occurring in the play</a:t>
            </a:r>
          </a:p>
          <a:p>
            <a:pPr algn="ctr"/>
            <a:r>
              <a:rPr lang="en-GB" b="1" dirty="0" smtClean="0">
                <a:solidFill>
                  <a:srgbClr val="FFFF00"/>
                </a:solidFill>
              </a:rPr>
              <a:t>In revealing the ending, the Chorus reinforces the notion of Fate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343308-39CE-4171-BA04-EF23701E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0"/>
            <a:ext cx="3000364" cy="1428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142844" y="714356"/>
            <a:ext cx="5929354" cy="4401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Two households, both alike in dignity,</a:t>
            </a:r>
            <a:br>
              <a:rPr lang="en-US" sz="2000" b="1" dirty="0" smtClean="0"/>
            </a:br>
            <a:r>
              <a:rPr lang="en-US" sz="2000" b="1" dirty="0" smtClean="0"/>
              <a:t>In fair Verona, where we lay our scene,</a:t>
            </a:r>
            <a:br>
              <a:rPr lang="en-US" sz="2000" b="1" dirty="0" smtClean="0"/>
            </a:br>
            <a:r>
              <a:rPr lang="en-US" sz="2000" b="1" dirty="0" smtClean="0"/>
              <a:t>From ancient grudge break to new mutiny,</a:t>
            </a:r>
            <a:br>
              <a:rPr lang="en-US" sz="2000" b="1" dirty="0" smtClean="0"/>
            </a:br>
            <a:r>
              <a:rPr lang="en-US" sz="2000" b="1" dirty="0" smtClean="0"/>
              <a:t>Where civil blood makes civil hands unclean.</a:t>
            </a:r>
            <a:br>
              <a:rPr lang="en-US" sz="2000" b="1" dirty="0" smtClean="0"/>
            </a:br>
            <a:r>
              <a:rPr lang="en-US" sz="2000" b="1" dirty="0" smtClean="0"/>
              <a:t>From forth the fatal loins of these two foes</a:t>
            </a:r>
            <a:br>
              <a:rPr lang="en-US" sz="2000" b="1" dirty="0" smtClean="0"/>
            </a:br>
            <a:r>
              <a:rPr lang="en-US" sz="2000" b="1" dirty="0" smtClean="0"/>
              <a:t>A pair of star-crossed lovers take their life;</a:t>
            </a:r>
            <a:br>
              <a:rPr lang="en-US" sz="2000" b="1" dirty="0" smtClean="0"/>
            </a:br>
            <a:r>
              <a:rPr lang="en-US" sz="2000" b="1" dirty="0" smtClean="0"/>
              <a:t>Whose misadventured piteous overthrows</a:t>
            </a:r>
            <a:br>
              <a:rPr lang="en-US" sz="2000" b="1" dirty="0" smtClean="0"/>
            </a:br>
            <a:r>
              <a:rPr lang="en-US" sz="2000" b="1" dirty="0" smtClean="0"/>
              <a:t>Do with their death bury their parents' strife.</a:t>
            </a:r>
            <a:br>
              <a:rPr lang="en-US" sz="2000" b="1" dirty="0" smtClean="0"/>
            </a:br>
            <a:r>
              <a:rPr lang="en-US" sz="2000" b="1" dirty="0" smtClean="0"/>
              <a:t>The fearful passage of their death-marked love,</a:t>
            </a:r>
            <a:br>
              <a:rPr lang="en-US" sz="2000" b="1" dirty="0" smtClean="0"/>
            </a:br>
            <a:r>
              <a:rPr lang="en-US" sz="2000" b="1" dirty="0" smtClean="0"/>
              <a:t>And the continuance of their parents' rage,</a:t>
            </a:r>
            <a:br>
              <a:rPr lang="en-US" sz="2000" b="1" dirty="0" smtClean="0"/>
            </a:br>
            <a:r>
              <a:rPr lang="en-US" sz="2000" b="1" dirty="0" smtClean="0"/>
              <a:t>Which, but their children's end, nought could remove,</a:t>
            </a:r>
            <a:br>
              <a:rPr lang="en-US" sz="2000" b="1" dirty="0" smtClean="0"/>
            </a:br>
            <a:r>
              <a:rPr lang="en-US" sz="2000" b="1" dirty="0" smtClean="0"/>
              <a:t>Is now the two hours' traffic of our stage;</a:t>
            </a:r>
            <a:br>
              <a:rPr lang="en-US" sz="2000" b="1" dirty="0" smtClean="0"/>
            </a:br>
            <a:r>
              <a:rPr lang="en-US" sz="2000" b="1" dirty="0" smtClean="0"/>
              <a:t>The which if you with patient ears attend,</a:t>
            </a:r>
            <a:br>
              <a:rPr lang="en-US" sz="2000" b="1" dirty="0" smtClean="0"/>
            </a:br>
            <a:r>
              <a:rPr lang="en-US" sz="2000" b="1" dirty="0" smtClean="0"/>
              <a:t>What here shall miss, our toil shall strive to mend.</a:t>
            </a:r>
            <a:endParaRPr lang="en-US" sz="2000" b="1" dirty="0"/>
          </a:p>
        </p:txBody>
      </p:sp>
      <p:sp>
        <p:nvSpPr>
          <p:cNvPr id="12" name="Line Callout 1 11"/>
          <p:cNvSpPr/>
          <p:nvPr/>
        </p:nvSpPr>
        <p:spPr>
          <a:xfrm>
            <a:off x="5143504" y="285728"/>
            <a:ext cx="4000496" cy="612648"/>
          </a:xfrm>
          <a:prstGeom prst="borderCallout1">
            <a:avLst>
              <a:gd name="adj1" fmla="val 51135"/>
              <a:gd name="adj2" fmla="val 158"/>
              <a:gd name="adj3" fmla="val 109684"/>
              <a:gd name="adj4" fmla="val -30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 a typical tragedy, it is characters from the nobility who suffer fatal misfortune</a:t>
            </a:r>
            <a:endParaRPr lang="en-US" b="1" dirty="0"/>
          </a:p>
        </p:txBody>
      </p:sp>
      <p:sp>
        <p:nvSpPr>
          <p:cNvPr id="14" name="Line Callout 1 13"/>
          <p:cNvSpPr/>
          <p:nvPr/>
        </p:nvSpPr>
        <p:spPr>
          <a:xfrm>
            <a:off x="5643570" y="1071546"/>
            <a:ext cx="3286148" cy="612648"/>
          </a:xfrm>
          <a:prstGeom prst="borderCallout1">
            <a:avLst>
              <a:gd name="adj1" fmla="val 52543"/>
              <a:gd name="adj2" fmla="val 67"/>
              <a:gd name="adj3" fmla="val 78707"/>
              <a:gd name="adj4" fmla="val -29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Capulet/Montague feud is long-standing and on-going</a:t>
            </a:r>
            <a:endParaRPr lang="en-US" b="1" dirty="0"/>
          </a:p>
        </p:txBody>
      </p:sp>
      <p:sp>
        <p:nvSpPr>
          <p:cNvPr id="15" name="Line Callout 1 14"/>
          <p:cNvSpPr/>
          <p:nvPr/>
        </p:nvSpPr>
        <p:spPr>
          <a:xfrm>
            <a:off x="5857884" y="1928802"/>
            <a:ext cx="3286116" cy="785818"/>
          </a:xfrm>
          <a:prstGeom prst="borderCallout1">
            <a:avLst>
              <a:gd name="adj1" fmla="val 48319"/>
              <a:gd name="adj2" fmla="val 247"/>
              <a:gd name="adj3" fmla="val -10932"/>
              <a:gd name="adj4" fmla="val -75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repetition of ‘civil’ reminds us that all residents of the city are involved</a:t>
            </a:r>
            <a:endParaRPr lang="en-US" b="1" dirty="0"/>
          </a:p>
        </p:txBody>
      </p:sp>
      <p:sp>
        <p:nvSpPr>
          <p:cNvPr id="17" name="Line Callout 1 16"/>
          <p:cNvSpPr/>
          <p:nvPr/>
        </p:nvSpPr>
        <p:spPr>
          <a:xfrm>
            <a:off x="5929322" y="3000372"/>
            <a:ext cx="3214678" cy="1285884"/>
          </a:xfrm>
          <a:prstGeom prst="borderCallout1">
            <a:avLst>
              <a:gd name="adj1" fmla="val 50590"/>
              <a:gd name="adj2" fmla="val -417"/>
              <a:gd name="adj3" fmla="val -66942"/>
              <a:gd name="adj4" fmla="val -109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 phrases reinforce the idea of being in the hands of Fate, see also the compound epithets ‘star-crossed’ and ‘death-marked’</a:t>
            </a:r>
            <a:endParaRPr lang="en-US" b="1" dirty="0"/>
          </a:p>
        </p:txBody>
      </p:sp>
      <p:sp>
        <p:nvSpPr>
          <p:cNvPr id="18" name="Line Callout 1 17"/>
          <p:cNvSpPr/>
          <p:nvPr/>
        </p:nvSpPr>
        <p:spPr>
          <a:xfrm>
            <a:off x="6643702" y="4572008"/>
            <a:ext cx="2500298" cy="1071570"/>
          </a:xfrm>
          <a:prstGeom prst="borderCallout1">
            <a:avLst>
              <a:gd name="adj1" fmla="val 46911"/>
              <a:gd name="adj2" fmla="val 292"/>
              <a:gd name="adj3" fmla="val -84804"/>
              <a:gd name="adj4" fmla="val -83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Abstract nouns like ‘strife’ and ‘rage’ compound the sense of drama</a:t>
            </a:r>
            <a:endParaRPr lang="en-US" b="1" dirty="0"/>
          </a:p>
        </p:txBody>
      </p:sp>
      <p:sp>
        <p:nvSpPr>
          <p:cNvPr id="19" name="Line Callout 1 18"/>
          <p:cNvSpPr/>
          <p:nvPr/>
        </p:nvSpPr>
        <p:spPr>
          <a:xfrm>
            <a:off x="0" y="5357826"/>
            <a:ext cx="1857356" cy="1071570"/>
          </a:xfrm>
          <a:prstGeom prst="borderCallout1">
            <a:avLst>
              <a:gd name="adj1" fmla="val -963"/>
              <a:gd name="adj2" fmla="val 50397"/>
              <a:gd name="adj3" fmla="val -129640"/>
              <a:gd name="adj4" fmla="val 129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Reference to ‘children’ makes it seem more tragic </a:t>
            </a:r>
            <a:endParaRPr lang="en-US" b="1" dirty="0"/>
          </a:p>
        </p:txBody>
      </p:sp>
      <p:sp>
        <p:nvSpPr>
          <p:cNvPr id="20" name="Oval Callout 19"/>
          <p:cNvSpPr/>
          <p:nvPr/>
        </p:nvSpPr>
        <p:spPr>
          <a:xfrm>
            <a:off x="0" y="1285860"/>
            <a:ext cx="3857620" cy="1214446"/>
          </a:xfrm>
          <a:prstGeom prst="wedgeEllipseCallout">
            <a:avLst>
              <a:gd name="adj1" fmla="val 19880"/>
              <a:gd name="adj2" fmla="val -12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Written as a sonnet, ironically attempting to impose order or disorder!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567DC0B-68B4-43D0-9999-D31F546AEFDC}"/>
              </a:ext>
            </a:extLst>
          </p:cNvPr>
          <p:cNvSpPr txBox="1"/>
          <p:nvPr/>
        </p:nvSpPr>
        <p:spPr>
          <a:xfrm>
            <a:off x="251520" y="260648"/>
            <a:ext cx="864096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Let’s look at the extract in more detail, looking at </a:t>
            </a:r>
            <a:r>
              <a:rPr lang="en-GB" b="1" dirty="0" smtClean="0"/>
              <a:t>the way Benvolio persuades Romeo  </a:t>
            </a:r>
            <a:r>
              <a:rPr lang="en-GB" b="1" dirty="0"/>
              <a:t>and the language Shakespeare uses: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2159A84-B4E4-4105-89BA-FDA379EA36D2}"/>
              </a:ext>
            </a:extLst>
          </p:cNvPr>
          <p:cNvSpPr/>
          <p:nvPr/>
        </p:nvSpPr>
        <p:spPr>
          <a:xfrm>
            <a:off x="2195736" y="2996952"/>
            <a:ext cx="4662264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/>
              <a:t>BENVOLIO</a:t>
            </a:r>
          </a:p>
          <a:p>
            <a:r>
              <a:rPr lang="en-GB" dirty="0"/>
              <a:t>At this same ancient feast of Capulet’s</a:t>
            </a:r>
          </a:p>
          <a:p>
            <a:r>
              <a:rPr lang="en-GB" dirty="0"/>
              <a:t>Sups the </a:t>
            </a:r>
            <a:r>
              <a:rPr lang="en-GB" b="1" u="sng" dirty="0">
                <a:solidFill>
                  <a:srgbClr val="6600CC"/>
                </a:solidFill>
              </a:rPr>
              <a:t>fair</a:t>
            </a:r>
            <a:r>
              <a:rPr lang="en-GB" dirty="0"/>
              <a:t> </a:t>
            </a:r>
            <a:r>
              <a:rPr lang="en-GB" b="1" u="sng" dirty="0">
                <a:solidFill>
                  <a:srgbClr val="990033"/>
                </a:solidFill>
              </a:rPr>
              <a:t>Rosaline</a:t>
            </a:r>
            <a:r>
              <a:rPr lang="en-GB" dirty="0"/>
              <a:t> whom thou so loves</a:t>
            </a:r>
          </a:p>
          <a:p>
            <a:r>
              <a:rPr lang="en-GB" dirty="0"/>
              <a:t>With </a:t>
            </a:r>
            <a:r>
              <a:rPr lang="en-GB" b="1" u="sng" dirty="0">
                <a:solidFill>
                  <a:schemeClr val="bg2">
                    <a:lumMod val="25000"/>
                  </a:schemeClr>
                </a:solidFill>
              </a:rPr>
              <a:t>all the admired beauties of Verona</a:t>
            </a:r>
            <a:r>
              <a:rPr lang="en-GB" dirty="0"/>
              <a:t>.</a:t>
            </a:r>
          </a:p>
          <a:p>
            <a:r>
              <a:rPr lang="en-GB" b="1" u="sng" dirty="0">
                <a:solidFill>
                  <a:srgbClr val="0070C0"/>
                </a:solidFill>
              </a:rPr>
              <a:t>Go thither</a:t>
            </a:r>
            <a:r>
              <a:rPr lang="en-GB" dirty="0"/>
              <a:t>, and with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unattainted eye</a:t>
            </a:r>
          </a:p>
          <a:p>
            <a:r>
              <a:rPr lang="en-GB" dirty="0"/>
              <a:t>Compare her face with some that I </a:t>
            </a:r>
            <a:r>
              <a:rPr lang="en-GB" b="1" u="sng" dirty="0">
                <a:solidFill>
                  <a:srgbClr val="00B050"/>
                </a:solidFill>
              </a:rPr>
              <a:t>shall</a:t>
            </a:r>
            <a:r>
              <a:rPr lang="en-GB" dirty="0"/>
              <a:t> show,</a:t>
            </a:r>
          </a:p>
          <a:p>
            <a:r>
              <a:rPr lang="en-GB" dirty="0"/>
              <a:t>And I </a:t>
            </a:r>
            <a:r>
              <a:rPr lang="en-GB" b="1" u="sng" dirty="0">
                <a:solidFill>
                  <a:srgbClr val="CC0099"/>
                </a:solidFill>
              </a:rPr>
              <a:t>will</a:t>
            </a:r>
            <a:r>
              <a:rPr lang="en-GB" b="1" dirty="0">
                <a:solidFill>
                  <a:srgbClr val="CC0099"/>
                </a:solidFill>
              </a:rPr>
              <a:t> </a:t>
            </a:r>
            <a:r>
              <a:rPr lang="en-GB" dirty="0"/>
              <a:t>make thee think thy </a:t>
            </a:r>
            <a:r>
              <a:rPr lang="en-GB" b="1" u="sng" dirty="0">
                <a:solidFill>
                  <a:srgbClr val="FF3300"/>
                </a:solidFill>
              </a:rPr>
              <a:t>swan a crow</a:t>
            </a:r>
            <a:r>
              <a:rPr lang="en-GB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0B8AA66-DE0E-446F-BF25-0F1E41917CBF}"/>
              </a:ext>
            </a:extLst>
          </p:cNvPr>
          <p:cNvSpPr txBox="1"/>
          <p:nvPr/>
        </p:nvSpPr>
        <p:spPr>
          <a:xfrm>
            <a:off x="1043608" y="1340768"/>
            <a:ext cx="69127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Look at the colour-coded, underlined words or phrases spoken by Benvolio.</a:t>
            </a:r>
          </a:p>
          <a:p>
            <a:r>
              <a:rPr lang="en-GB" b="1" dirty="0">
                <a:solidFill>
                  <a:srgbClr val="7030A0"/>
                </a:solidFill>
              </a:rPr>
              <a:t>What do these references tell us about Benvolio’s methods of getting Romeo to go to the Capulet ball?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9CEF6E3-65CD-4BD2-9B27-5E6157EE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96953"/>
            <a:ext cx="2195735" cy="2031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64B07CD-9F74-45BF-8C4C-D35415D4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2996950"/>
            <a:ext cx="2286000" cy="2031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A56D42A-6167-465E-9232-80B0DACC93C1}"/>
              </a:ext>
            </a:extLst>
          </p:cNvPr>
          <p:cNvSpPr txBox="1"/>
          <p:nvPr/>
        </p:nvSpPr>
        <p:spPr>
          <a:xfrm>
            <a:off x="827584" y="5157192"/>
            <a:ext cx="3168352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u="sng" dirty="0"/>
              <a:t>Explain the following words</a:t>
            </a:r>
            <a:r>
              <a:rPr lang="en-GB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i="1" dirty="0"/>
              <a:t>ancient</a:t>
            </a:r>
            <a:r>
              <a:rPr lang="en-GB" dirty="0"/>
              <a:t>:                              </a:t>
            </a:r>
          </a:p>
          <a:p>
            <a:pPr marL="285750" indent="-285750">
              <a:buFontTx/>
              <a:buChar char="-"/>
            </a:pPr>
            <a:r>
              <a:rPr lang="en-GB" i="1" dirty="0"/>
              <a:t>Sups</a:t>
            </a:r>
            <a:r>
              <a:rPr lang="en-GB" dirty="0"/>
              <a:t>:                                   </a:t>
            </a:r>
          </a:p>
          <a:p>
            <a:pPr marL="285750" indent="-285750">
              <a:buFontTx/>
              <a:buChar char="-"/>
            </a:pPr>
            <a:r>
              <a:rPr lang="en-GB" i="1" dirty="0"/>
              <a:t>Go thither</a:t>
            </a:r>
            <a:r>
              <a:rPr lang="en-GB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i="1" dirty="0"/>
              <a:t>Unattainted: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B24D799-F4E8-4B45-BD43-8B3CE8407D15}"/>
              </a:ext>
            </a:extLst>
          </p:cNvPr>
          <p:cNvSpPr txBox="1"/>
          <p:nvPr/>
        </p:nvSpPr>
        <p:spPr>
          <a:xfrm>
            <a:off x="4211960" y="5157192"/>
            <a:ext cx="352839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u="sng" dirty="0"/>
              <a:t>Social/Historical Context</a:t>
            </a:r>
            <a:r>
              <a:rPr lang="en-GB" dirty="0"/>
              <a:t>:</a:t>
            </a:r>
          </a:p>
          <a:p>
            <a:r>
              <a:rPr lang="en-GB" b="1" dirty="0"/>
              <a:t>What are swans traditionally associated with?</a:t>
            </a:r>
          </a:p>
          <a:p>
            <a:r>
              <a:rPr lang="en-GB" b="1" dirty="0"/>
              <a:t>What are crows traditionally associated with?</a:t>
            </a:r>
          </a:p>
        </p:txBody>
      </p:sp>
    </p:spTree>
    <p:extLst>
      <p:ext uri="{BB962C8B-B14F-4D97-AF65-F5344CB8AC3E}">
        <p14:creationId xmlns="" xmlns:p14="http://schemas.microsoft.com/office/powerpoint/2010/main" val="332884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979B9A-AB2D-47B0-92AC-3BA070D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6419056" cy="580925"/>
          </a:xfr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FF0000"/>
                </a:solidFill>
              </a:rPr>
              <a:t>Act One Synopsis</a:t>
            </a:r>
            <a:r>
              <a:rPr lang="en-GB" sz="3200" dirty="0"/>
              <a:t>: ‘Romeo and Juliet’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D3BE57-435F-4981-98E4-02648F0FD04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In the town of _________, in northern _________, two noble families, The __________ and the __________, have been deadly _________ for centuries. A fresh _________ of their ancient ________ forces Prince __________ to order all _________ to cease on pain of _______. _________, the heir of the Montague household, fools himself that he is in love with the disrespectful __________. To cure him of his sadness, his friend __________ persuades him to attend a _________ ball put on by the Capulets. Romeo, after seeing many other beauties, will think his ‘swan a ______.’ Having smuggled himself into the ball, he is attracted by _________, daughter of the Capulets. She learns the identity of her admirer, and then confesses that her only _______ has sprung from her only ______. Romeo’s presence has been discovered by fiery ________ who wishes to slay him there and then. However, old Capulet _________ him to harm any of the guests, including gate crashers. Tybalt ________ to settle with Romeo at a later date.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F12A3C-E14E-417F-A21E-79E21FAA61C0}"/>
              </a:ext>
            </a:extLst>
          </p:cNvPr>
          <p:cNvSpPr txBox="1"/>
          <p:nvPr/>
        </p:nvSpPr>
        <p:spPr>
          <a:xfrm>
            <a:off x="107504" y="6237312"/>
            <a:ext cx="88569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990033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Can you find the 20 missing words? Write the synopsis out, underlining the words as well.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BED79D3-149B-42BA-A072-8C7636BD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97" y="33598"/>
            <a:ext cx="1809403" cy="15110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82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979B9A-AB2D-47B0-92AC-3BA070D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6419056" cy="580925"/>
          </a:xfr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GB" sz="3600" b="1" dirty="0">
                <a:solidFill>
                  <a:schemeClr val="accent3">
                    <a:lumMod val="50000"/>
                  </a:schemeClr>
                </a:solidFill>
              </a:rPr>
              <a:t>Act Three Synopsis</a:t>
            </a:r>
            <a:r>
              <a:rPr lang="en-GB" sz="3200" dirty="0"/>
              <a:t>: ‘Romeo and Juliet’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D3BE57-435F-4981-98E4-02648F0FD04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In the meantime, _______ has been carrying out his _______ to seek out Romeo for his intrusion at the Capulet ____. He encounters him returning from Lawrence’s cell, having already _______ Juliet. Romeo makes every effort to _______ Tybalt’s hurtful comments, realising that Tybalt is, by marriage, his __________. However, failing to understand his friend’s apparent apathy and inaction, __________ fights on Romeo’s behalf but is _____ in the process. Romeo reacts with ______ and in his uncontrollable state of mind ______ Tybalt. Realising his imprudent action, Romeo seeks _______ in the friar’s cell. On hearing of the killings, the ______ of Verona _______ Romeo. Before this is carried out, Romeo is determined to sleep with his _____. That evening, he climbs up a ________ to Juliet’s _______ to _____ with her and bid her farewell before fleeing to _______. Juliet’s parents seek to alleviate their daughter’s sorrow, which they believe is as a result of _______’s death, by arranging her immediate marriage to _______.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F12A3C-E14E-417F-A21E-79E21FAA61C0}"/>
              </a:ext>
            </a:extLst>
          </p:cNvPr>
          <p:cNvSpPr txBox="1"/>
          <p:nvPr/>
        </p:nvSpPr>
        <p:spPr>
          <a:xfrm>
            <a:off x="107504" y="6237312"/>
            <a:ext cx="88569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990033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Can you find the 20 missing words? Write the synopsis out, underlining the words as well.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BED79D3-149B-42BA-A072-8C7636BD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97" y="33598"/>
            <a:ext cx="1809403" cy="15110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5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979B9A-AB2D-47B0-92AC-3BA070D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6419056" cy="580925"/>
          </a:xfr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rgbClr val="D60093"/>
                </a:solidFill>
              </a:rPr>
              <a:t>Act Four Synopsis</a:t>
            </a:r>
            <a:r>
              <a:rPr lang="en-GB" sz="3200" dirty="0"/>
              <a:t>: ‘Romeo and Juliet’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D3BE57-435F-4981-98E4-02648F0FD04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Juliet is now in a state of total __________. She seeks out the advice of the ______, being the person who joined them together secretly. Because he is an accomplished ____________, he gives her a special _______ potion made from a combination of herbs which will for a time cause her to appear _____. Her demise will solve the problem of having to marry Paris and therefore commit the crime of ________. She will then be carried to the family ______ for burial. The plan is, that by the time Juliet _______, Romeo will have had the ___________ to return to Verona and whisk her off to _________, where he has been banished.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F12A3C-E14E-417F-A21E-79E21FAA61C0}"/>
              </a:ext>
            </a:extLst>
          </p:cNvPr>
          <p:cNvSpPr txBox="1"/>
          <p:nvPr/>
        </p:nvSpPr>
        <p:spPr>
          <a:xfrm>
            <a:off x="107504" y="6237312"/>
            <a:ext cx="88569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990033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Can you find the 10 missing words? Write the synopsis out, underlining the words as well.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BED79D3-149B-42BA-A072-8C7636BD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97" y="33598"/>
            <a:ext cx="1809403" cy="15110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757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979B9A-AB2D-47B0-92AC-3BA070D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6419056" cy="580925"/>
          </a:xfr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GB" sz="3600" b="1" dirty="0">
                <a:solidFill>
                  <a:srgbClr val="6600CC"/>
                </a:solidFill>
              </a:rPr>
              <a:t>Act Five Synopsis</a:t>
            </a:r>
            <a:r>
              <a:rPr lang="en-GB" sz="3200" dirty="0"/>
              <a:t>: ‘Romeo and Juliet’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D3BE57-435F-4981-98E4-02648F0FD04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Tragically, the friar’s _______ explaining to Romeo the plan concerning Juliet’s swallowing of the sleeping _______ fails to reach Romeo. When he is wrongly informed of Juliet’s death by ___________, he procures a deadly ________ from an ____________ in Mantua. He secretly returns to Verona in order to say his final _________ to his wife, planning to die by her ______.</a:t>
            </a:r>
          </a:p>
          <a:p>
            <a:pPr marL="0" indent="0">
              <a:buNone/>
            </a:pPr>
            <a:r>
              <a:rPr lang="en-GB" sz="2000" dirty="0"/>
              <a:t>     Unexpectedly, Romeo encounters ________ in the tomb. He has arrived to pay his last respects by strewing her grave with _______. Predictably, there is a _____ and Paris is killed. Directly after this violent action, Romeo, at Juliet’s side, ______ the poison and dies ________. Juliet awakens from her deep sleep and realises Romeo’s terrible _______. She immediately commits _______ using Romeo’s _______. Summoned to the tomb by the disturbed _________, Capulet and Montague ______ hands and the two families are _________ as they listen to the friar’s tale of the unhappy ______ which has befallen the __________ lovers, Romeo and Juliet.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F12A3C-E14E-417F-A21E-79E21FAA61C0}"/>
              </a:ext>
            </a:extLst>
          </p:cNvPr>
          <p:cNvSpPr txBox="1"/>
          <p:nvPr/>
        </p:nvSpPr>
        <p:spPr>
          <a:xfrm>
            <a:off x="107504" y="6237312"/>
            <a:ext cx="88569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990033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Can you find the 20 missing words? Write the synopsis out, underlining the words as well.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BED79D3-149B-42BA-A072-8C7636BD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97" y="33598"/>
            <a:ext cx="1809403" cy="15110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22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979B9A-AB2D-47B0-92AC-3BA070D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6419056" cy="580925"/>
          </a:xfr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GB" sz="3600" b="1" dirty="0">
                <a:solidFill>
                  <a:srgbClr val="6600CC"/>
                </a:solidFill>
              </a:rPr>
              <a:t>Act Five Synopsis</a:t>
            </a:r>
            <a:r>
              <a:rPr lang="en-GB" sz="3200" dirty="0"/>
              <a:t>: ‘Romeo and Juliet’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D3BE57-435F-4981-98E4-02648F0FD04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Tragically, the friar’s </a:t>
            </a:r>
            <a:r>
              <a:rPr lang="en-GB" sz="2000" b="1" u="sng" dirty="0">
                <a:solidFill>
                  <a:srgbClr val="6600CC"/>
                </a:solidFill>
              </a:rPr>
              <a:t>letter</a:t>
            </a:r>
            <a:r>
              <a:rPr lang="en-GB" sz="2000" dirty="0"/>
              <a:t> explaining to Romeo the plan concerning Juliet’s swallowing of the sleeping </a:t>
            </a:r>
            <a:r>
              <a:rPr lang="en-GB" sz="2000" b="1" u="sng" dirty="0">
                <a:solidFill>
                  <a:srgbClr val="6600CC"/>
                </a:solidFill>
              </a:rPr>
              <a:t>potion</a:t>
            </a:r>
            <a:r>
              <a:rPr lang="en-GB" sz="2000" dirty="0"/>
              <a:t> fails to reach Romeo. When he is wrongly informed of Juliet’s death by </a:t>
            </a:r>
            <a:r>
              <a:rPr lang="en-GB" sz="2000" b="1" u="sng" dirty="0">
                <a:solidFill>
                  <a:srgbClr val="6600CC"/>
                </a:solidFill>
              </a:rPr>
              <a:t>Balthasar</a:t>
            </a:r>
            <a:r>
              <a:rPr lang="en-GB" sz="2000" dirty="0"/>
              <a:t>, he procures a deadly </a:t>
            </a:r>
            <a:r>
              <a:rPr lang="en-GB" sz="2000" b="1" u="sng" dirty="0">
                <a:solidFill>
                  <a:srgbClr val="6600CC"/>
                </a:solidFill>
              </a:rPr>
              <a:t>poison</a:t>
            </a:r>
            <a:r>
              <a:rPr lang="en-GB" sz="2000" dirty="0"/>
              <a:t> from an </a:t>
            </a:r>
            <a:r>
              <a:rPr lang="en-GB" sz="2000" b="1" u="sng" dirty="0">
                <a:solidFill>
                  <a:srgbClr val="6600CC"/>
                </a:solidFill>
              </a:rPr>
              <a:t>apothecary</a:t>
            </a:r>
            <a:r>
              <a:rPr lang="en-GB" sz="2000" dirty="0"/>
              <a:t> in Mantua. He secretly returns to Verona in order to say his final </a:t>
            </a:r>
            <a:r>
              <a:rPr lang="en-GB" sz="2000" b="1" u="sng" dirty="0">
                <a:solidFill>
                  <a:srgbClr val="6600CC"/>
                </a:solidFill>
              </a:rPr>
              <a:t>farewells</a:t>
            </a:r>
            <a:r>
              <a:rPr lang="en-GB" sz="2000" dirty="0"/>
              <a:t> to his wife, planning to die by her </a:t>
            </a:r>
            <a:r>
              <a:rPr lang="en-GB" sz="2000" b="1" u="sng" dirty="0">
                <a:solidFill>
                  <a:srgbClr val="6600CC"/>
                </a:solidFill>
              </a:rPr>
              <a:t>side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2000" dirty="0"/>
              <a:t>     Unexpectedly, Romeo encounters </a:t>
            </a:r>
            <a:r>
              <a:rPr lang="en-GB" sz="2000" b="1" u="sng" dirty="0">
                <a:solidFill>
                  <a:srgbClr val="6600CC"/>
                </a:solidFill>
              </a:rPr>
              <a:t>Paris</a:t>
            </a:r>
            <a:r>
              <a:rPr lang="en-GB" sz="2000" dirty="0"/>
              <a:t> in the tomb. He has arrived to pay his last respects by strewing her grave with </a:t>
            </a:r>
            <a:r>
              <a:rPr lang="en-GB" sz="2000" b="1" u="sng" dirty="0">
                <a:solidFill>
                  <a:srgbClr val="6600CC"/>
                </a:solidFill>
              </a:rPr>
              <a:t>flowers</a:t>
            </a:r>
            <a:r>
              <a:rPr lang="en-GB" sz="2000" dirty="0"/>
              <a:t>. Predictably, there is a </a:t>
            </a:r>
            <a:r>
              <a:rPr lang="en-GB" sz="2000" b="1" u="sng" dirty="0">
                <a:solidFill>
                  <a:srgbClr val="6600CC"/>
                </a:solidFill>
              </a:rPr>
              <a:t>fight</a:t>
            </a:r>
            <a:r>
              <a:rPr lang="en-GB" sz="2000" dirty="0"/>
              <a:t> and Paris is killed. Directly after this violent action, Romeo, at Juliet’s side, </a:t>
            </a:r>
            <a:r>
              <a:rPr lang="en-GB" sz="2000" b="1" u="sng" dirty="0">
                <a:solidFill>
                  <a:srgbClr val="6600CC"/>
                </a:solidFill>
              </a:rPr>
              <a:t>gulps</a:t>
            </a:r>
            <a:r>
              <a:rPr lang="en-GB" sz="2000" dirty="0"/>
              <a:t> the poison and dies </a:t>
            </a:r>
            <a:r>
              <a:rPr lang="en-GB" sz="2000" b="1" u="sng" dirty="0">
                <a:solidFill>
                  <a:srgbClr val="6600CC"/>
                </a:solidFill>
              </a:rPr>
              <a:t>instantly</a:t>
            </a:r>
            <a:r>
              <a:rPr lang="en-GB" sz="2000" dirty="0"/>
              <a:t>. Juliet awakens from her deep sleep and realises Romeo’s terrible </a:t>
            </a:r>
            <a:r>
              <a:rPr lang="en-GB" sz="2000" b="1" u="sng" dirty="0">
                <a:solidFill>
                  <a:srgbClr val="6600CC"/>
                </a:solidFill>
              </a:rPr>
              <a:t>error</a:t>
            </a:r>
            <a:r>
              <a:rPr lang="en-GB" sz="2000" dirty="0"/>
              <a:t>. She immediately commits </a:t>
            </a:r>
            <a:r>
              <a:rPr lang="en-GB" sz="2000" b="1" u="sng" dirty="0">
                <a:solidFill>
                  <a:srgbClr val="6600CC"/>
                </a:solidFill>
              </a:rPr>
              <a:t>suicide</a:t>
            </a:r>
            <a:r>
              <a:rPr lang="en-GB" sz="2000" dirty="0"/>
              <a:t> using Romeo’s </a:t>
            </a:r>
            <a:r>
              <a:rPr lang="en-GB" sz="2000" b="1" u="sng" dirty="0">
                <a:solidFill>
                  <a:srgbClr val="6600CC"/>
                </a:solidFill>
              </a:rPr>
              <a:t>dagger</a:t>
            </a:r>
            <a:r>
              <a:rPr lang="en-GB" sz="2000" dirty="0"/>
              <a:t>. Summoned to the tomb by the disturbed </a:t>
            </a:r>
            <a:r>
              <a:rPr lang="en-GB" sz="2000" b="1" u="sng" dirty="0">
                <a:solidFill>
                  <a:srgbClr val="6600CC"/>
                </a:solidFill>
              </a:rPr>
              <a:t>watchmen</a:t>
            </a:r>
            <a:r>
              <a:rPr lang="en-GB" sz="2000" dirty="0"/>
              <a:t>, Capulet and Montague </a:t>
            </a:r>
            <a:r>
              <a:rPr lang="en-GB" sz="2000" b="1" u="sng" dirty="0">
                <a:solidFill>
                  <a:srgbClr val="6600CC"/>
                </a:solidFill>
              </a:rPr>
              <a:t>clasp</a:t>
            </a:r>
            <a:r>
              <a:rPr lang="en-GB" sz="2000" b="1" dirty="0">
                <a:solidFill>
                  <a:srgbClr val="6600CC"/>
                </a:solidFill>
              </a:rPr>
              <a:t> </a:t>
            </a:r>
            <a:r>
              <a:rPr lang="en-GB" sz="2000" dirty="0"/>
              <a:t>hands and the two families are </a:t>
            </a:r>
            <a:r>
              <a:rPr lang="en-GB" sz="2000" b="1" u="sng" dirty="0">
                <a:solidFill>
                  <a:srgbClr val="6600CC"/>
                </a:solidFill>
              </a:rPr>
              <a:t>reconciled</a:t>
            </a:r>
            <a:r>
              <a:rPr lang="en-GB" sz="2000" dirty="0"/>
              <a:t> as they listen to the friar’s tale of the unhappy </a:t>
            </a:r>
            <a:r>
              <a:rPr lang="en-GB" sz="2000" b="1" u="sng" dirty="0">
                <a:solidFill>
                  <a:srgbClr val="6600CC"/>
                </a:solidFill>
              </a:rPr>
              <a:t>fate</a:t>
            </a:r>
            <a:r>
              <a:rPr lang="en-GB" sz="2000" dirty="0"/>
              <a:t> which has befallen the </a:t>
            </a:r>
            <a:r>
              <a:rPr lang="en-GB" sz="2000" b="1" u="sng" dirty="0">
                <a:solidFill>
                  <a:srgbClr val="6600CC"/>
                </a:solidFill>
              </a:rPr>
              <a:t>star-crossed</a:t>
            </a:r>
            <a:r>
              <a:rPr lang="en-GB" sz="2000" dirty="0"/>
              <a:t> lovers, Romeo and Juliet.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F12A3C-E14E-417F-A21E-79E21FAA61C0}"/>
              </a:ext>
            </a:extLst>
          </p:cNvPr>
          <p:cNvSpPr txBox="1"/>
          <p:nvPr/>
        </p:nvSpPr>
        <p:spPr>
          <a:xfrm>
            <a:off x="2483768" y="6237312"/>
            <a:ext cx="40427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990033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Did you find the 20 missing words?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BED79D3-149B-42BA-A072-8C7636BD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97" y="33598"/>
            <a:ext cx="1809403" cy="15110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555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96BDBA7-82D8-43DF-8BF8-0E5C89EA7BAE}"/>
              </a:ext>
            </a:extLst>
          </p:cNvPr>
          <p:cNvSpPr txBox="1"/>
          <p:nvPr/>
        </p:nvSpPr>
        <p:spPr>
          <a:xfrm>
            <a:off x="395536" y="3214686"/>
            <a:ext cx="8208912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rgbClr val="7030A0"/>
                </a:solidFill>
              </a:rPr>
              <a:t>‘Romeo and Juliet’</a:t>
            </a:r>
            <a:r>
              <a:rPr lang="en-GB" sz="4400" b="1" dirty="0"/>
              <a:t>-</a:t>
            </a:r>
          </a:p>
          <a:p>
            <a:pPr algn="ctr"/>
            <a:r>
              <a:rPr lang="en-GB" sz="4400" i="1" dirty="0" smtClean="0"/>
              <a:t>Social/Historical Background</a:t>
            </a:r>
            <a:endParaRPr lang="en-GB" sz="4400" i="1" dirty="0"/>
          </a:p>
        </p:txBody>
      </p:sp>
    </p:spTree>
    <p:extLst>
      <p:ext uri="{BB962C8B-B14F-4D97-AF65-F5344CB8AC3E}">
        <p14:creationId xmlns="" xmlns:p14="http://schemas.microsoft.com/office/powerpoint/2010/main" val="27087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BED79D3-149B-42BA-A072-8C7636BD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6632"/>
            <a:ext cx="1809403" cy="1511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BA102A1-CC10-4878-B9F7-EACA32344963}"/>
              </a:ext>
            </a:extLst>
          </p:cNvPr>
          <p:cNvSpPr txBox="1"/>
          <p:nvPr/>
        </p:nvSpPr>
        <p:spPr>
          <a:xfrm>
            <a:off x="6732240" y="188640"/>
            <a:ext cx="230425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L.O.</a:t>
            </a:r>
          </a:p>
          <a:p>
            <a:r>
              <a:rPr lang="en-GB" b="1" dirty="0">
                <a:solidFill>
                  <a:srgbClr val="002060"/>
                </a:solidFill>
              </a:rPr>
              <a:t>To revise background context to ‘Romeo and Juliet’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F32533-8F6B-42E7-A908-CFD29002DCC2}"/>
              </a:ext>
            </a:extLst>
          </p:cNvPr>
          <p:cNvSpPr txBox="1"/>
          <p:nvPr/>
        </p:nvSpPr>
        <p:spPr>
          <a:xfrm>
            <a:off x="2524373" y="731788"/>
            <a:ext cx="381642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Look at the following images. What do they tell you about the background to Shakespeare’s story? </a:t>
            </a:r>
            <a:r>
              <a:rPr lang="en-GB" b="1" dirty="0">
                <a:solidFill>
                  <a:srgbClr val="D60093"/>
                </a:solidFill>
              </a:rPr>
              <a:t>IMAGE 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6ED67C2-5ECD-418C-822A-008944AA260E}"/>
              </a:ext>
            </a:extLst>
          </p:cNvPr>
          <p:cNvSpPr txBox="1"/>
          <p:nvPr/>
        </p:nvSpPr>
        <p:spPr>
          <a:xfrm>
            <a:off x="2132931" y="200497"/>
            <a:ext cx="44552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‘Romeo and Juliet’ – Background Context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1198841-3435-4E67-A8D6-5DD4ECA09E72}"/>
              </a:ext>
            </a:extLst>
          </p:cNvPr>
          <p:cNvSpPr txBox="1"/>
          <p:nvPr/>
        </p:nvSpPr>
        <p:spPr>
          <a:xfrm>
            <a:off x="-13395" y="4740210"/>
            <a:ext cx="8928992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D60093"/>
                </a:solidFill>
              </a:rPr>
              <a:t>(14) </a:t>
            </a:r>
            <a:r>
              <a:rPr lang="en-GB" b="1" u="sng" dirty="0">
                <a:solidFill>
                  <a:srgbClr val="D60093"/>
                </a:solidFill>
              </a:rPr>
              <a:t>Queen Mab</a:t>
            </a:r>
          </a:p>
          <a:p>
            <a:r>
              <a:rPr lang="en-GB" b="1" dirty="0"/>
              <a:t>Sh introduces folklore in many of his lyrical speeches in his plays. </a:t>
            </a:r>
            <a:r>
              <a:rPr lang="en-GB" b="1" dirty="0">
                <a:solidFill>
                  <a:srgbClr val="7030A0"/>
                </a:solidFill>
              </a:rPr>
              <a:t>The Queen Mab speech given by Mercutio (Act1, Sc4) is a prime example</a:t>
            </a:r>
            <a:r>
              <a:rPr lang="en-GB" b="1" dirty="0"/>
              <a:t>. </a:t>
            </a:r>
            <a:r>
              <a:rPr lang="en-GB" b="1" dirty="0">
                <a:solidFill>
                  <a:srgbClr val="D60093"/>
                </a:solidFill>
              </a:rPr>
              <a:t>Queen Mab is a well-known fairy in Celtic Irish mythology who appeared in literature centuries before Sh</a:t>
            </a:r>
            <a:r>
              <a:rPr lang="en-GB" b="1" dirty="0"/>
              <a:t>. </a:t>
            </a:r>
            <a:r>
              <a:rPr lang="en-GB" b="1" dirty="0">
                <a:solidFill>
                  <a:srgbClr val="990033"/>
                </a:solidFill>
              </a:rPr>
              <a:t>After her appearance in R&amp;J, she became a much loved figure</a:t>
            </a:r>
            <a:r>
              <a:rPr lang="en-GB" b="1" dirty="0"/>
              <a:t>. </a:t>
            </a:r>
            <a:r>
              <a:rPr lang="en-GB" b="1" dirty="0">
                <a:solidFill>
                  <a:srgbClr val="0070C0"/>
                </a:solidFill>
              </a:rPr>
              <a:t>She is a miniature creature who plays midnight pranks on sleepers</a:t>
            </a:r>
            <a:r>
              <a:rPr lang="en-GB" b="1" dirty="0"/>
              <a:t>.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She is described as a ‘mid-wife’ because she gives birth to the dreams of sleeping men!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7606552-70A5-41F8-A076-D2111F86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760143"/>
            <a:ext cx="2952328" cy="28929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478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96BDBA7-82D8-43DF-8BF8-0E5C89EA7BAE}"/>
              </a:ext>
            </a:extLst>
          </p:cNvPr>
          <p:cNvSpPr txBox="1"/>
          <p:nvPr/>
        </p:nvSpPr>
        <p:spPr>
          <a:xfrm>
            <a:off x="395536" y="3214686"/>
            <a:ext cx="8208912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rgbClr val="7030A0"/>
                </a:solidFill>
              </a:rPr>
              <a:t>‘Romeo and Juliet’</a:t>
            </a:r>
            <a:r>
              <a:rPr lang="en-GB" sz="4400" b="1" dirty="0"/>
              <a:t>-</a:t>
            </a:r>
          </a:p>
          <a:p>
            <a:pPr algn="ctr"/>
            <a:r>
              <a:rPr lang="en-GB" sz="4400" i="1" dirty="0" smtClean="0"/>
              <a:t>Examples of AQA Lit Exam Questions</a:t>
            </a:r>
            <a:endParaRPr lang="en-GB" sz="4400" i="1" dirty="0"/>
          </a:p>
        </p:txBody>
      </p:sp>
    </p:spTree>
    <p:extLst>
      <p:ext uri="{BB962C8B-B14F-4D97-AF65-F5344CB8AC3E}">
        <p14:creationId xmlns="" xmlns:p14="http://schemas.microsoft.com/office/powerpoint/2010/main" val="27087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</TotalTime>
  <Words>1476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Slide 1</vt:lpstr>
      <vt:lpstr>Act One Synopsis: ‘Romeo and Juliet’</vt:lpstr>
      <vt:lpstr>Act Three Synopsis: ‘Romeo and Juliet’</vt:lpstr>
      <vt:lpstr>Act Four Synopsis: ‘Romeo and Juliet’</vt:lpstr>
      <vt:lpstr>Act Five Synopsis: ‘Romeo and Juliet’</vt:lpstr>
      <vt:lpstr>Act Five Synopsis: ‘Romeo and Juliet’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GCSE Literature Revision</dc:title>
  <dc:creator>Colin</dc:creator>
  <cp:lastModifiedBy>Colin</cp:lastModifiedBy>
  <cp:revision>415</cp:revision>
  <cp:lastPrinted>2020-01-05T22:47:41Z</cp:lastPrinted>
  <dcterms:created xsi:type="dcterms:W3CDTF">2017-04-11T08:07:09Z</dcterms:created>
  <dcterms:modified xsi:type="dcterms:W3CDTF">2021-07-22T17:39:11Z</dcterms:modified>
</cp:coreProperties>
</file>