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56" r:id="rId3"/>
    <p:sldId id="257" r:id="rId4"/>
    <p:sldId id="258" r:id="rId5"/>
    <p:sldId id="259" r:id="rId6"/>
    <p:sldId id="260" r:id="rId7"/>
    <p:sldId id="261" r:id="rId8"/>
    <p:sldId id="262" r:id="rId9"/>
    <p:sldId id="263" r:id="rId10"/>
    <p:sldId id="270" r:id="rId11"/>
    <p:sldId id="271" r:id="rId12"/>
    <p:sldId id="272" r:id="rId13"/>
    <p:sldId id="273" r:id="rId14"/>
    <p:sldId id="265" r:id="rId15"/>
    <p:sldId id="269" r:id="rId16"/>
    <p:sldId id="274" r:id="rId17"/>
    <p:sldId id="266" r:id="rId18"/>
    <p:sldId id="267" r:id="rId19"/>
    <p:sldId id="268" r:id="rId20"/>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BB246696-2228-480E-8E23-FDEE9145E13A}" type="datetimeFigureOut">
              <a:rPr lang="en-GB" smtClean="0"/>
              <a:t>11/05/2017</a:t>
            </a:fld>
            <a:endParaRPr lang="en-GB"/>
          </a:p>
        </p:txBody>
      </p:sp>
      <p:sp>
        <p:nvSpPr>
          <p:cNvPr id="4" name="Slide Image Placeholder 3"/>
          <p:cNvSpPr>
            <a:spLocks noGrp="1" noRot="1" noChangeAspect="1"/>
          </p:cNvSpPr>
          <p:nvPr>
            <p:ph type="sldImg" idx="2"/>
          </p:nvPr>
        </p:nvSpPr>
        <p:spPr>
          <a:xfrm>
            <a:off x="1177925" y="1233488"/>
            <a:ext cx="4441825"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008EBCA2-2374-491C-B0C0-DAB83C3346EC}" type="slidenum">
              <a:rPr lang="en-GB" smtClean="0"/>
              <a:t>‹#›</a:t>
            </a:fld>
            <a:endParaRPr lang="en-GB"/>
          </a:p>
        </p:txBody>
      </p:sp>
    </p:spTree>
    <p:extLst>
      <p:ext uri="{BB962C8B-B14F-4D97-AF65-F5344CB8AC3E}">
        <p14:creationId xmlns:p14="http://schemas.microsoft.com/office/powerpoint/2010/main" val="147678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08EBCA2-2374-491C-B0C0-DAB83C3346EC}" type="slidenum">
              <a:rPr lang="en-GB" smtClean="0"/>
              <a:t>6</a:t>
            </a:fld>
            <a:endParaRPr lang="en-GB"/>
          </a:p>
        </p:txBody>
      </p:sp>
    </p:spTree>
    <p:extLst>
      <p:ext uri="{BB962C8B-B14F-4D97-AF65-F5344CB8AC3E}">
        <p14:creationId xmlns:p14="http://schemas.microsoft.com/office/powerpoint/2010/main" val="196169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346A5F-620D-422C-8C2F-ABC4A0B045C0}" type="datetimeFigureOut">
              <a:rPr lang="en-GB" smtClean="0"/>
              <a:t>11/05/2017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3498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346A5F-620D-422C-8C2F-ABC4A0B045C0}" type="datetimeFigureOut">
              <a:rPr lang="en-GB" smtClean="0"/>
              <a:t>11/05/2017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38441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346A5F-620D-422C-8C2F-ABC4A0B045C0}" type="datetimeFigureOut">
              <a:rPr lang="en-GB" smtClean="0"/>
              <a:t>11/05/2017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88317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346A5F-620D-422C-8C2F-ABC4A0B045C0}" type="datetimeFigureOut">
              <a:rPr lang="en-GB" smtClean="0"/>
              <a:t>11/05/2017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42625054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346A5F-620D-422C-8C2F-ABC4A0B045C0}" type="datetimeFigureOut">
              <a:rPr lang="en-GB" smtClean="0"/>
              <a:t>11/05/2017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16793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346A5F-620D-422C-8C2F-ABC4A0B045C0}" type="datetimeFigureOut">
              <a:rPr lang="en-GB" smtClean="0"/>
              <a:t>11/05/2017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317946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346A5F-620D-422C-8C2F-ABC4A0B045C0}" type="datetimeFigureOut">
              <a:rPr lang="en-GB" smtClean="0"/>
              <a:t>11/05/2017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239290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346A5F-620D-422C-8C2F-ABC4A0B045C0}" type="datetimeFigureOut">
              <a:rPr lang="en-GB" smtClean="0"/>
              <a:t>11/05/2017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295825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46A5F-620D-422C-8C2F-ABC4A0B045C0}" type="datetimeFigureOut">
              <a:rPr lang="en-GB" smtClean="0"/>
              <a:t>11/05/2017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188521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46A5F-620D-422C-8C2F-ABC4A0B045C0}" type="datetimeFigureOut">
              <a:rPr lang="en-GB" smtClean="0"/>
              <a:t>11/05/2017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343543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46A5F-620D-422C-8C2F-ABC4A0B045C0}" type="datetimeFigureOut">
              <a:rPr lang="en-GB" smtClean="0"/>
              <a:t>11/05/2017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822E4B-5D6B-42D2-8B8F-7A18E0C48418}" type="slidenum">
              <a:rPr lang="en-GB" smtClean="0"/>
              <a:t>‹#›</a:t>
            </a:fld>
            <a:endParaRPr lang="en-GB"/>
          </a:p>
        </p:txBody>
      </p:sp>
    </p:spTree>
    <p:extLst>
      <p:ext uri="{BB962C8B-B14F-4D97-AF65-F5344CB8AC3E}">
        <p14:creationId xmlns:p14="http://schemas.microsoft.com/office/powerpoint/2010/main" val="28457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46A5F-620D-422C-8C2F-ABC4A0B045C0}" type="datetimeFigureOut">
              <a:rPr lang="en-GB" smtClean="0"/>
              <a:t>11/05/2017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22E4B-5D6B-42D2-8B8F-7A18E0C48418}" type="slidenum">
              <a:rPr lang="en-GB" smtClean="0"/>
              <a:t>‹#›</a:t>
            </a:fld>
            <a:endParaRPr lang="en-GB"/>
          </a:p>
        </p:txBody>
      </p:sp>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userDrawn="1"/>
        </p:nvSpPr>
        <p:spPr>
          <a:xfrm>
            <a:off x="179512" y="188640"/>
            <a:ext cx="8784976" cy="6480720"/>
          </a:xfrm>
          <a:prstGeom prst="rect">
            <a:avLst/>
          </a:prstGeom>
          <a:solidFill>
            <a:schemeClr val="lt1">
              <a:alpha val="63000"/>
            </a:schemeClr>
          </a:solidFill>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userDrawn="1"/>
        </p:nvSpPr>
        <p:spPr>
          <a:xfrm>
            <a:off x="0" y="332656"/>
            <a:ext cx="9144000" cy="792088"/>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5868144" y="188640"/>
            <a:ext cx="3096344" cy="1224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798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144" y="260648"/>
            <a:ext cx="3096344" cy="1200329"/>
          </a:xfrm>
          <a:prstGeom prst="rect">
            <a:avLst/>
          </a:prstGeom>
          <a:solidFill>
            <a:srgbClr val="FFFF00"/>
          </a:solidFill>
          <a:ln w="38100">
            <a:solidFill>
              <a:srgbClr val="FF0000"/>
            </a:solidFill>
          </a:ln>
        </p:spPr>
        <p:txBody>
          <a:bodyPr wrap="square">
            <a:spAutoFit/>
          </a:bodyPr>
          <a:lstStyle/>
          <a:p>
            <a:r>
              <a:rPr lang="en-US" b="1" u="sng" dirty="0">
                <a:solidFill>
                  <a:srgbClr val="FF0000"/>
                </a:solidFill>
              </a:rPr>
              <a:t>Lesson objective</a:t>
            </a:r>
            <a:r>
              <a:rPr lang="en-US" dirty="0"/>
              <a:t>:  </a:t>
            </a:r>
            <a:r>
              <a:rPr lang="en-US" b="1" dirty="0">
                <a:solidFill>
                  <a:srgbClr val="002060"/>
                </a:solidFill>
              </a:rPr>
              <a:t>to explore the poem Harmonium through questioning and analysing imagery.  </a:t>
            </a:r>
          </a:p>
        </p:txBody>
      </p:sp>
      <p:sp>
        <p:nvSpPr>
          <p:cNvPr id="3" name="TextBox 2"/>
          <p:cNvSpPr txBox="1"/>
          <p:nvPr/>
        </p:nvSpPr>
        <p:spPr>
          <a:xfrm>
            <a:off x="251520" y="620688"/>
            <a:ext cx="5400600" cy="584775"/>
          </a:xfrm>
          <a:prstGeom prst="rect">
            <a:avLst/>
          </a:prstGeom>
          <a:noFill/>
        </p:spPr>
        <p:txBody>
          <a:bodyPr wrap="square" rtlCol="0">
            <a:spAutoFit/>
          </a:bodyPr>
          <a:lstStyle/>
          <a:p>
            <a:r>
              <a:rPr lang="en-GB" sz="3200" b="1" dirty="0" smtClean="0"/>
              <a:t>Year 9 Unit: Poetry of Conflict</a:t>
            </a:r>
            <a:endParaRPr lang="en-GB" sz="3200" b="1" dirty="0"/>
          </a:p>
        </p:txBody>
      </p:sp>
      <p:sp>
        <p:nvSpPr>
          <p:cNvPr id="4" name="TextBox 3"/>
          <p:cNvSpPr txBox="1"/>
          <p:nvPr/>
        </p:nvSpPr>
        <p:spPr>
          <a:xfrm>
            <a:off x="1907704" y="2348880"/>
            <a:ext cx="5472608" cy="2308324"/>
          </a:xfrm>
          <a:prstGeom prst="rect">
            <a:avLst/>
          </a:prstGeom>
          <a:noFill/>
          <a:ln w="57150">
            <a:solidFill>
              <a:srgbClr val="FF0000"/>
            </a:solidFill>
          </a:ln>
        </p:spPr>
        <p:txBody>
          <a:bodyPr wrap="square" rtlCol="0">
            <a:spAutoFit/>
          </a:bodyPr>
          <a:lstStyle/>
          <a:p>
            <a:r>
              <a:rPr lang="en-GB" sz="3600" b="1" dirty="0" smtClean="0">
                <a:solidFill>
                  <a:srgbClr val="002060"/>
                </a:solidFill>
              </a:rPr>
              <a:t>Looking at the conflict within family relationships in the poem ‘Harmonium’ by Simon Armitage</a:t>
            </a:r>
            <a:endParaRPr lang="en-GB" sz="3600" b="1" dirty="0">
              <a:solidFill>
                <a:srgbClr val="002060"/>
              </a:solidFill>
            </a:endParaRPr>
          </a:p>
        </p:txBody>
      </p:sp>
    </p:spTree>
    <p:extLst>
      <p:ext uri="{BB962C8B-B14F-4D97-AF65-F5344CB8AC3E}">
        <p14:creationId xmlns:p14="http://schemas.microsoft.com/office/powerpoint/2010/main" val="298683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042" y="2924944"/>
            <a:ext cx="517812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poetic devices in the poem </a:t>
            </a:r>
            <a:r>
              <a:rPr lang="en-GB" b="1" i="1" dirty="0" smtClean="0">
                <a:solidFill>
                  <a:srgbClr val="002060"/>
                </a:solidFill>
              </a:rPr>
              <a:t>Harmonium </a:t>
            </a:r>
            <a:r>
              <a:rPr lang="en-GB" b="1" dirty="0" smtClean="0">
                <a:solidFill>
                  <a:srgbClr val="002060"/>
                </a:solidFill>
              </a:rPr>
              <a:t>and respond to an </a:t>
            </a:r>
            <a:r>
              <a:rPr lang="en-GB" b="1" dirty="0" smtClean="0">
                <a:solidFill>
                  <a:srgbClr val="002060"/>
                </a:solidFill>
              </a:rPr>
              <a:t>unseen poem </a:t>
            </a:r>
            <a:r>
              <a:rPr lang="en-GB" b="1" dirty="0" smtClean="0">
                <a:solidFill>
                  <a:srgbClr val="002060"/>
                </a:solidFill>
              </a:rPr>
              <a:t>question</a:t>
            </a:r>
            <a:r>
              <a:rPr lang="en-GB" b="1" dirty="0" smtClean="0">
                <a:solidFill>
                  <a:srgbClr val="002060"/>
                </a:solidFill>
              </a:rPr>
              <a:t>.</a:t>
            </a:r>
            <a:endParaRPr lang="en-GB" b="1" dirty="0">
              <a:solidFill>
                <a:srgbClr val="002060"/>
              </a:solidFill>
            </a:endParaRPr>
          </a:p>
        </p:txBody>
      </p:sp>
      <p:sp>
        <p:nvSpPr>
          <p:cNvPr id="6" name="TextBox 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Poetic Devices </a:t>
            </a:r>
            <a:r>
              <a:rPr lang="en-GB" dirty="0" smtClean="0"/>
              <a:t> </a:t>
            </a:r>
            <a:endParaRPr lang="en-GB" dirty="0"/>
          </a:p>
        </p:txBody>
      </p:sp>
      <p:sp>
        <p:nvSpPr>
          <p:cNvPr id="7" name="Rounded Rectangle 6"/>
          <p:cNvSpPr/>
          <p:nvPr/>
        </p:nvSpPr>
        <p:spPr>
          <a:xfrm>
            <a:off x="2771800" y="3140968"/>
            <a:ext cx="1788306"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7" idx="0"/>
            <a:endCxn id="11" idx="2"/>
          </p:cNvCxnSpPr>
          <p:nvPr/>
        </p:nvCxnSpPr>
        <p:spPr>
          <a:xfrm flipH="1" flipV="1">
            <a:off x="2934072" y="2279117"/>
            <a:ext cx="731881" cy="86185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776" y="1355787"/>
            <a:ext cx="5328592" cy="923330"/>
          </a:xfrm>
          <a:prstGeom prst="rect">
            <a:avLst/>
          </a:prstGeom>
          <a:solidFill>
            <a:schemeClr val="bg2">
              <a:lumMod val="75000"/>
            </a:schemeClr>
          </a:solidFill>
        </p:spPr>
        <p:txBody>
          <a:bodyPr wrap="square" rtlCol="0">
            <a:spAutoFit/>
          </a:bodyPr>
          <a:lstStyle/>
          <a:p>
            <a:r>
              <a:rPr lang="en-GB" dirty="0" smtClean="0"/>
              <a:t>The make of the harmonium and the location of the church make clear this is an event the poet wants us to believe actually happened. </a:t>
            </a:r>
            <a:endParaRPr lang="en-GB" dirty="0"/>
          </a:p>
        </p:txBody>
      </p:sp>
      <p:sp>
        <p:nvSpPr>
          <p:cNvPr id="13" name="Rounded Rectangle 12"/>
          <p:cNvSpPr/>
          <p:nvPr/>
        </p:nvSpPr>
        <p:spPr>
          <a:xfrm>
            <a:off x="5004048" y="3166971"/>
            <a:ext cx="129614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stCxn id="13" idx="0"/>
            <a:endCxn id="15" idx="2"/>
          </p:cNvCxnSpPr>
          <p:nvPr/>
        </p:nvCxnSpPr>
        <p:spPr>
          <a:xfrm flipV="1">
            <a:off x="5652120" y="2182048"/>
            <a:ext cx="1982555" cy="984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8346" y="1535717"/>
            <a:ext cx="2292657" cy="646331"/>
          </a:xfrm>
          <a:prstGeom prst="rect">
            <a:avLst/>
          </a:prstGeom>
          <a:solidFill>
            <a:schemeClr val="bg2">
              <a:lumMod val="75000"/>
            </a:schemeClr>
          </a:solidFill>
        </p:spPr>
        <p:txBody>
          <a:bodyPr wrap="square" rtlCol="0">
            <a:spAutoFit/>
          </a:bodyPr>
          <a:lstStyle/>
          <a:p>
            <a:r>
              <a:rPr lang="en-GB" b="1" u="sng" dirty="0" smtClean="0"/>
              <a:t>Imagery:</a:t>
            </a:r>
            <a:r>
              <a:rPr lang="en-GB" dirty="0" smtClean="0"/>
              <a:t> unused and neglected. </a:t>
            </a:r>
            <a:endParaRPr lang="en-GB" b="1" u="sng" dirty="0"/>
          </a:p>
        </p:txBody>
      </p:sp>
      <p:sp>
        <p:nvSpPr>
          <p:cNvPr id="19" name="Rounded Rectangle 18"/>
          <p:cNvSpPr/>
          <p:nvPr/>
        </p:nvSpPr>
        <p:spPr>
          <a:xfrm>
            <a:off x="4571999" y="3456879"/>
            <a:ext cx="1512169"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a:stCxn id="19" idx="0"/>
            <a:endCxn id="11" idx="2"/>
          </p:cNvCxnSpPr>
          <p:nvPr/>
        </p:nvCxnSpPr>
        <p:spPr>
          <a:xfrm flipH="1" flipV="1">
            <a:off x="2934072" y="2279117"/>
            <a:ext cx="2394012" cy="11777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120674" y="3744796"/>
            <a:ext cx="1027390"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a:stCxn id="22" idx="2"/>
            <a:endCxn id="24" idx="0"/>
          </p:cNvCxnSpPr>
          <p:nvPr/>
        </p:nvCxnSpPr>
        <p:spPr>
          <a:xfrm>
            <a:off x="4634369" y="3960820"/>
            <a:ext cx="2404365" cy="6971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96465" y="4657932"/>
            <a:ext cx="3484538" cy="923330"/>
          </a:xfrm>
          <a:prstGeom prst="rect">
            <a:avLst/>
          </a:prstGeom>
          <a:solidFill>
            <a:schemeClr val="bg2">
              <a:lumMod val="75000"/>
            </a:schemeClr>
          </a:solidFill>
        </p:spPr>
        <p:txBody>
          <a:bodyPr wrap="square" rtlCol="0">
            <a:spAutoFit/>
          </a:bodyPr>
          <a:lstStyle/>
          <a:p>
            <a:r>
              <a:rPr lang="en-GB" b="1" u="sng" dirty="0" smtClean="0"/>
              <a:t>Unromantic language:</a:t>
            </a:r>
            <a:r>
              <a:rPr lang="en-GB" dirty="0" smtClean="0"/>
              <a:t> suggests being treated like any other rubbish.</a:t>
            </a:r>
            <a:endParaRPr lang="en-GB" b="1" u="sng" dirty="0"/>
          </a:p>
        </p:txBody>
      </p:sp>
      <p:sp>
        <p:nvSpPr>
          <p:cNvPr id="31" name="Rounded Rectangle 30"/>
          <p:cNvSpPr/>
          <p:nvPr/>
        </p:nvSpPr>
        <p:spPr>
          <a:xfrm>
            <a:off x="3577465" y="4078604"/>
            <a:ext cx="99453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p:cNvCxnSpPr>
            <a:stCxn id="31" idx="2"/>
            <a:endCxn id="33" idx="0"/>
          </p:cNvCxnSpPr>
          <p:nvPr/>
        </p:nvCxnSpPr>
        <p:spPr>
          <a:xfrm flipH="1">
            <a:off x="1767834" y="4294628"/>
            <a:ext cx="2306898" cy="6403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1505" y="4934931"/>
            <a:ext cx="2292657" cy="923330"/>
          </a:xfrm>
          <a:prstGeom prst="rect">
            <a:avLst/>
          </a:prstGeom>
          <a:solidFill>
            <a:schemeClr val="bg2">
              <a:lumMod val="75000"/>
            </a:schemeClr>
          </a:solidFill>
        </p:spPr>
        <p:txBody>
          <a:bodyPr wrap="square" rtlCol="0">
            <a:spAutoFit/>
          </a:bodyPr>
          <a:lstStyle/>
          <a:p>
            <a:r>
              <a:rPr lang="en-GB" b="1" u="sng" dirty="0" smtClean="0"/>
              <a:t>Pun:</a:t>
            </a:r>
            <a:r>
              <a:rPr lang="en-GB" dirty="0" smtClean="0"/>
              <a:t> both that he got it cheaply and that he can use it for singing.</a:t>
            </a:r>
            <a:endParaRPr lang="en-GB" b="1" u="sng" dirty="0"/>
          </a:p>
        </p:txBody>
      </p:sp>
    </p:spTree>
    <p:extLst>
      <p:ext uri="{BB962C8B-B14F-4D97-AF65-F5344CB8AC3E}">
        <p14:creationId xmlns:p14="http://schemas.microsoft.com/office/powerpoint/2010/main" val="285108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5" grpId="0" animBg="1"/>
      <p:bldP spid="19" grpId="0" animBg="1"/>
      <p:bldP spid="22" grpId="0" animBg="1"/>
      <p:bldP spid="24" grpId="0" animBg="1"/>
      <p:bldP spid="31"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dirty="0" smtClean="0">
                <a:solidFill>
                  <a:srgbClr val="FF0000"/>
                </a:solidFill>
              </a:rPr>
              <a:t>Lesson </a:t>
            </a:r>
            <a:r>
              <a:rPr lang="en-GB" b="1" dirty="0" smtClean="0">
                <a:solidFill>
                  <a:srgbClr val="FF0000"/>
                </a:solidFill>
              </a:rPr>
              <a:t>objective</a:t>
            </a:r>
            <a:r>
              <a:rPr lang="en-GB" b="1" dirty="0" smtClean="0">
                <a:solidFill>
                  <a:srgbClr val="002060"/>
                </a:solidFill>
              </a:rPr>
              <a:t>:  </a:t>
            </a:r>
            <a:r>
              <a:rPr lang="en-GB" b="1" dirty="0" smtClean="0">
                <a:solidFill>
                  <a:srgbClr val="002060"/>
                </a:solidFill>
              </a:rPr>
              <a:t>to explore the poetic devices in the poem </a:t>
            </a:r>
            <a:r>
              <a:rPr lang="en-GB" b="1" i="1" dirty="0" smtClean="0">
                <a:solidFill>
                  <a:srgbClr val="002060"/>
                </a:solidFill>
              </a:rPr>
              <a:t>Harmonium </a:t>
            </a:r>
            <a:r>
              <a:rPr lang="en-GB" b="1" dirty="0" smtClean="0">
                <a:solidFill>
                  <a:srgbClr val="002060"/>
                </a:solidFill>
              </a:rPr>
              <a:t>and respond to an </a:t>
            </a:r>
            <a:r>
              <a:rPr lang="en-GB" b="1" dirty="0" smtClean="0">
                <a:solidFill>
                  <a:srgbClr val="002060"/>
                </a:solidFill>
              </a:rPr>
              <a:t>unseen poem style</a:t>
            </a:r>
            <a:r>
              <a:rPr lang="en-GB" b="1" dirty="0" smtClean="0">
                <a:solidFill>
                  <a:srgbClr val="002060"/>
                </a:solidFill>
              </a:rPr>
              <a:t> </a:t>
            </a:r>
            <a:r>
              <a:rPr lang="en-GB" b="1" dirty="0" smtClean="0">
                <a:solidFill>
                  <a:srgbClr val="002060"/>
                </a:solidFill>
              </a:rPr>
              <a:t>question.</a:t>
            </a:r>
            <a:endParaRPr lang="en-GB" b="1" dirty="0">
              <a:solidFill>
                <a:srgbClr val="002060"/>
              </a:solidFill>
            </a:endParaRPr>
          </a:p>
        </p:txBody>
      </p:sp>
      <p:sp>
        <p:nvSpPr>
          <p:cNvPr id="6" name="TextBox 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Poetic Devices </a:t>
            </a:r>
            <a:r>
              <a:rPr lang="en-GB" dirty="0" smtClean="0"/>
              <a:t> </a:t>
            </a:r>
            <a:endParaRPr lang="en-GB"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653" y="2564904"/>
            <a:ext cx="5643663" cy="271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2185868" y="2680490"/>
            <a:ext cx="2890187"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0"/>
            <a:endCxn id="10" idx="2"/>
          </p:cNvCxnSpPr>
          <p:nvPr/>
        </p:nvCxnSpPr>
        <p:spPr>
          <a:xfrm flipH="1" flipV="1">
            <a:off x="1979712" y="2312299"/>
            <a:ext cx="1651250" cy="3681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1388969"/>
            <a:ext cx="3024336" cy="923330"/>
          </a:xfrm>
          <a:prstGeom prst="rect">
            <a:avLst/>
          </a:prstGeom>
          <a:solidFill>
            <a:schemeClr val="bg2">
              <a:lumMod val="75000"/>
            </a:schemeClr>
          </a:solidFill>
        </p:spPr>
        <p:txBody>
          <a:bodyPr wrap="square" rtlCol="0">
            <a:spAutoFit/>
          </a:bodyPr>
          <a:lstStyle/>
          <a:p>
            <a:r>
              <a:rPr lang="en-GB" dirty="0" smtClean="0"/>
              <a:t>Suggests atmosphere of the church, perhaps also the pictures in the windows.</a:t>
            </a:r>
            <a:endParaRPr lang="en-GB" dirty="0"/>
          </a:p>
        </p:txBody>
      </p:sp>
      <p:sp>
        <p:nvSpPr>
          <p:cNvPr id="12" name="Rounded Rectangle 11"/>
          <p:cNvSpPr/>
          <p:nvPr/>
        </p:nvSpPr>
        <p:spPr>
          <a:xfrm>
            <a:off x="2214509" y="2999083"/>
            <a:ext cx="1781428"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stCxn id="12" idx="0"/>
            <a:endCxn id="10" idx="2"/>
          </p:cNvCxnSpPr>
          <p:nvPr/>
        </p:nvCxnSpPr>
        <p:spPr>
          <a:xfrm flipH="1" flipV="1">
            <a:off x="1979712" y="2312299"/>
            <a:ext cx="1125511" cy="6867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807677" y="3648999"/>
            <a:ext cx="980348"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p:cNvCxnSpPr>
            <a:stCxn id="17" idx="0"/>
            <a:endCxn id="19" idx="2"/>
          </p:cNvCxnSpPr>
          <p:nvPr/>
        </p:nvCxnSpPr>
        <p:spPr>
          <a:xfrm flipV="1">
            <a:off x="4297851" y="2219395"/>
            <a:ext cx="2074349" cy="14296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95936" y="1573064"/>
            <a:ext cx="4752527" cy="646331"/>
          </a:xfrm>
          <a:prstGeom prst="rect">
            <a:avLst/>
          </a:prstGeom>
          <a:solidFill>
            <a:schemeClr val="bg2">
              <a:lumMod val="75000"/>
            </a:schemeClr>
          </a:solidFill>
        </p:spPr>
        <p:txBody>
          <a:bodyPr wrap="square" rtlCol="0">
            <a:spAutoFit/>
          </a:bodyPr>
          <a:lstStyle/>
          <a:p>
            <a:r>
              <a:rPr lang="en-GB" b="1" u="sng" dirty="0" smtClean="0"/>
              <a:t>Personification:</a:t>
            </a:r>
            <a:r>
              <a:rPr lang="en-GB" b="1" dirty="0" smtClean="0"/>
              <a:t> </a:t>
            </a:r>
            <a:r>
              <a:rPr lang="en-GB" dirty="0" smtClean="0"/>
              <a:t>personifies the harmonium – it’s described as an aged person.</a:t>
            </a:r>
            <a:endParaRPr lang="en-GB" dirty="0"/>
          </a:p>
        </p:txBody>
      </p:sp>
      <p:sp>
        <p:nvSpPr>
          <p:cNvPr id="23" name="Rounded Rectangle 22"/>
          <p:cNvSpPr/>
          <p:nvPr/>
        </p:nvSpPr>
        <p:spPr>
          <a:xfrm>
            <a:off x="3149390" y="4581128"/>
            <a:ext cx="351084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23" idx="2"/>
            <a:endCxn id="25" idx="0"/>
          </p:cNvCxnSpPr>
          <p:nvPr/>
        </p:nvCxnSpPr>
        <p:spPr>
          <a:xfrm flipH="1">
            <a:off x="1950195" y="4797152"/>
            <a:ext cx="295461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027" y="5517232"/>
            <a:ext cx="3024336" cy="646331"/>
          </a:xfrm>
          <a:prstGeom prst="rect">
            <a:avLst/>
          </a:prstGeom>
          <a:solidFill>
            <a:schemeClr val="bg2">
              <a:lumMod val="75000"/>
            </a:schemeClr>
          </a:solidFill>
        </p:spPr>
        <p:txBody>
          <a:bodyPr wrap="square" rtlCol="0">
            <a:spAutoFit/>
          </a:bodyPr>
          <a:lstStyle/>
          <a:p>
            <a:r>
              <a:rPr lang="en-GB" dirty="0" smtClean="0"/>
              <a:t>Ordinary, everyday description.</a:t>
            </a:r>
            <a:endParaRPr lang="en-GB" dirty="0"/>
          </a:p>
        </p:txBody>
      </p:sp>
      <p:sp>
        <p:nvSpPr>
          <p:cNvPr id="29" name="Rounded Rectangle 28"/>
          <p:cNvSpPr/>
          <p:nvPr/>
        </p:nvSpPr>
        <p:spPr>
          <a:xfrm>
            <a:off x="5101911" y="3943118"/>
            <a:ext cx="766233"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a:stCxn id="29" idx="0"/>
            <a:endCxn id="19" idx="2"/>
          </p:cNvCxnSpPr>
          <p:nvPr/>
        </p:nvCxnSpPr>
        <p:spPr>
          <a:xfrm flipV="1">
            <a:off x="5485028" y="2219395"/>
            <a:ext cx="887172" cy="17237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2182207" y="4930114"/>
            <a:ext cx="2245777" cy="2270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Arrow Connector 41"/>
          <p:cNvCxnSpPr>
            <a:stCxn id="41" idx="2"/>
            <a:endCxn id="25" idx="0"/>
          </p:cNvCxnSpPr>
          <p:nvPr/>
        </p:nvCxnSpPr>
        <p:spPr>
          <a:xfrm flipH="1">
            <a:off x="1950195" y="5157192"/>
            <a:ext cx="1354901"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927107" y="4935641"/>
            <a:ext cx="216517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p:cNvCxnSpPr>
            <a:stCxn id="48" idx="2"/>
            <a:endCxn id="50" idx="0"/>
          </p:cNvCxnSpPr>
          <p:nvPr/>
        </p:nvCxnSpPr>
        <p:spPr>
          <a:xfrm>
            <a:off x="6009694" y="5151665"/>
            <a:ext cx="702792" cy="369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11216" y="5520849"/>
            <a:ext cx="3802540" cy="923330"/>
          </a:xfrm>
          <a:prstGeom prst="rect">
            <a:avLst/>
          </a:prstGeom>
          <a:solidFill>
            <a:schemeClr val="bg2">
              <a:lumMod val="75000"/>
            </a:schemeClr>
          </a:solidFill>
        </p:spPr>
        <p:txBody>
          <a:bodyPr wrap="square" rtlCol="0">
            <a:spAutoFit/>
          </a:bodyPr>
          <a:lstStyle/>
          <a:p>
            <a:r>
              <a:rPr lang="en-GB" b="1" u="sng" dirty="0" smtClean="0"/>
              <a:t>Repetition:</a:t>
            </a:r>
            <a:r>
              <a:rPr lang="en-GB" dirty="0" smtClean="0"/>
              <a:t> emphasises the passing of time – the age of the harmonium and the fate of the father later on.</a:t>
            </a:r>
            <a:endParaRPr lang="en-GB" b="1" u="sng" dirty="0"/>
          </a:p>
        </p:txBody>
      </p:sp>
    </p:spTree>
    <p:extLst>
      <p:ext uri="{BB962C8B-B14F-4D97-AF65-F5344CB8AC3E}">
        <p14:creationId xmlns:p14="http://schemas.microsoft.com/office/powerpoint/2010/main" val="149891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7" grpId="0" animBg="1"/>
      <p:bldP spid="19" grpId="0" animBg="1"/>
      <p:bldP spid="23" grpId="0" animBg="1"/>
      <p:bldP spid="25" grpId="0" animBg="1"/>
      <p:bldP spid="29" grpId="0" animBg="1"/>
      <p:bldP spid="41" grpId="0" animBg="1"/>
      <p:bldP spid="48"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poetic devices in the poem </a:t>
            </a:r>
            <a:r>
              <a:rPr lang="en-GB" b="1" i="1" dirty="0" smtClean="0">
                <a:solidFill>
                  <a:srgbClr val="002060"/>
                </a:solidFill>
              </a:rPr>
              <a:t>Harmonium </a:t>
            </a:r>
            <a:r>
              <a:rPr lang="en-GB" b="1" dirty="0" smtClean="0">
                <a:solidFill>
                  <a:srgbClr val="002060"/>
                </a:solidFill>
              </a:rPr>
              <a:t>and respond to </a:t>
            </a:r>
            <a:r>
              <a:rPr lang="en-GB" b="1" dirty="0" smtClean="0">
                <a:solidFill>
                  <a:srgbClr val="002060"/>
                </a:solidFill>
              </a:rPr>
              <a:t>unseen poem</a:t>
            </a:r>
            <a:r>
              <a:rPr lang="en-GB" b="1" dirty="0" smtClean="0">
                <a:solidFill>
                  <a:srgbClr val="002060"/>
                </a:solidFill>
              </a:rPr>
              <a:t> </a:t>
            </a:r>
            <a:r>
              <a:rPr lang="en-GB" b="1" dirty="0" smtClean="0">
                <a:solidFill>
                  <a:srgbClr val="002060"/>
                </a:solidFill>
              </a:rPr>
              <a:t>style question.</a:t>
            </a:r>
            <a:endParaRPr lang="en-GB" b="1" dirty="0">
              <a:solidFill>
                <a:srgbClr val="002060"/>
              </a:solidFill>
            </a:endParaRPr>
          </a:p>
        </p:txBody>
      </p:sp>
      <p:sp>
        <p:nvSpPr>
          <p:cNvPr id="6" name="TextBox 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Poetic Devices </a:t>
            </a:r>
            <a:r>
              <a:rPr lang="en-GB" dirty="0" smtClean="0"/>
              <a:t> </a:t>
            </a:r>
            <a:endParaRPr lang="en-GB"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7" y="2895448"/>
            <a:ext cx="626469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2685045" y="3163113"/>
            <a:ext cx="1980220"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9" idx="0"/>
            <a:endCxn id="11" idx="2"/>
          </p:cNvCxnSpPr>
          <p:nvPr/>
        </p:nvCxnSpPr>
        <p:spPr>
          <a:xfrm flipH="1" flipV="1">
            <a:off x="2303748" y="2471151"/>
            <a:ext cx="1371407" cy="6919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1547821"/>
            <a:ext cx="3960440" cy="923330"/>
          </a:xfrm>
          <a:prstGeom prst="rect">
            <a:avLst/>
          </a:prstGeom>
          <a:solidFill>
            <a:schemeClr val="bg2">
              <a:lumMod val="75000"/>
            </a:schemeClr>
          </a:solidFill>
        </p:spPr>
        <p:txBody>
          <a:bodyPr wrap="square" rtlCol="0">
            <a:spAutoFit/>
          </a:bodyPr>
          <a:lstStyle/>
          <a:p>
            <a:r>
              <a:rPr lang="en-GB" b="1" u="sng" dirty="0" smtClean="0"/>
              <a:t>Onomatopoeia:</a:t>
            </a:r>
            <a:r>
              <a:rPr lang="en-GB" dirty="0" smtClean="0"/>
              <a:t> mimicking the sound of the harmonium emphasised by the </a:t>
            </a:r>
            <a:r>
              <a:rPr lang="en-GB" b="1" u="sng" dirty="0" smtClean="0"/>
              <a:t>alliteration</a:t>
            </a:r>
            <a:r>
              <a:rPr lang="en-GB" dirty="0" smtClean="0"/>
              <a:t>.</a:t>
            </a:r>
            <a:endParaRPr lang="en-GB" b="1" u="sng" dirty="0"/>
          </a:p>
        </p:txBody>
      </p:sp>
      <p:sp>
        <p:nvSpPr>
          <p:cNvPr id="13" name="Rounded Rectangle 12"/>
          <p:cNvSpPr/>
          <p:nvPr/>
        </p:nvSpPr>
        <p:spPr>
          <a:xfrm>
            <a:off x="4688095" y="3157410"/>
            <a:ext cx="1828121" cy="2217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stCxn id="13" idx="0"/>
            <a:endCxn id="15" idx="2"/>
          </p:cNvCxnSpPr>
          <p:nvPr/>
        </p:nvCxnSpPr>
        <p:spPr>
          <a:xfrm flipV="1">
            <a:off x="5602156" y="2748150"/>
            <a:ext cx="1148086" cy="4092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012" y="1547821"/>
            <a:ext cx="4140459" cy="1200329"/>
          </a:xfrm>
          <a:prstGeom prst="rect">
            <a:avLst/>
          </a:prstGeom>
          <a:solidFill>
            <a:schemeClr val="bg2">
              <a:lumMod val="75000"/>
            </a:schemeClr>
          </a:solidFill>
        </p:spPr>
        <p:txBody>
          <a:bodyPr wrap="square" rtlCol="0">
            <a:spAutoFit/>
          </a:bodyPr>
          <a:lstStyle/>
          <a:p>
            <a:r>
              <a:rPr lang="en-GB" b="1" u="sng" dirty="0" smtClean="0"/>
              <a:t>Pun:</a:t>
            </a:r>
            <a:r>
              <a:rPr lang="en-GB" dirty="0" smtClean="0"/>
              <a:t> can play a chord and still appeals – narrator uses a number of puns (humorous language) yet doesn’t respond well to his father’s joke at the end.</a:t>
            </a:r>
            <a:endParaRPr lang="en-GB" b="1" u="sng" dirty="0"/>
          </a:p>
        </p:txBody>
      </p:sp>
      <p:sp>
        <p:nvSpPr>
          <p:cNvPr id="21" name="Rounded Rectangle 20"/>
          <p:cNvSpPr/>
          <p:nvPr/>
        </p:nvSpPr>
        <p:spPr>
          <a:xfrm>
            <a:off x="5012131" y="3836042"/>
            <a:ext cx="144509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p:cNvCxnSpPr>
            <a:stCxn id="21" idx="2"/>
            <a:endCxn id="23" idx="0"/>
          </p:cNvCxnSpPr>
          <p:nvPr/>
        </p:nvCxnSpPr>
        <p:spPr>
          <a:xfrm>
            <a:off x="5734678" y="4052066"/>
            <a:ext cx="1573625" cy="133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96135" y="5382572"/>
            <a:ext cx="3024336" cy="923330"/>
          </a:xfrm>
          <a:prstGeom prst="rect">
            <a:avLst/>
          </a:prstGeom>
          <a:solidFill>
            <a:schemeClr val="bg2">
              <a:lumMod val="75000"/>
            </a:schemeClr>
          </a:solidFill>
        </p:spPr>
        <p:txBody>
          <a:bodyPr wrap="square" rtlCol="0">
            <a:spAutoFit/>
          </a:bodyPr>
          <a:lstStyle/>
          <a:p>
            <a:r>
              <a:rPr lang="en-GB" dirty="0" smtClean="0"/>
              <a:t>Thinking of all the generations who’ve sung here leads him to think of his own relationship. </a:t>
            </a:r>
            <a:endParaRPr lang="en-GB" dirty="0"/>
          </a:p>
        </p:txBody>
      </p:sp>
      <p:sp>
        <p:nvSpPr>
          <p:cNvPr id="28" name="Rounded Rectangle 27"/>
          <p:cNvSpPr/>
          <p:nvPr/>
        </p:nvSpPr>
        <p:spPr>
          <a:xfrm>
            <a:off x="2450844" y="4509106"/>
            <a:ext cx="497679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a:stCxn id="28" idx="2"/>
            <a:endCxn id="30" idx="0"/>
          </p:cNvCxnSpPr>
          <p:nvPr/>
        </p:nvCxnSpPr>
        <p:spPr>
          <a:xfrm flipH="1">
            <a:off x="2816750" y="4725130"/>
            <a:ext cx="2122490" cy="6574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1419" y="5382572"/>
            <a:ext cx="4950661" cy="1200329"/>
          </a:xfrm>
          <a:prstGeom prst="rect">
            <a:avLst/>
          </a:prstGeom>
          <a:solidFill>
            <a:schemeClr val="bg2">
              <a:lumMod val="75000"/>
            </a:schemeClr>
          </a:solidFill>
        </p:spPr>
        <p:txBody>
          <a:bodyPr wrap="square" rtlCol="0">
            <a:spAutoFit/>
          </a:bodyPr>
          <a:lstStyle/>
          <a:p>
            <a:r>
              <a:rPr lang="en-GB" b="1" u="sng" dirty="0" smtClean="0"/>
              <a:t>Lively image:</a:t>
            </a:r>
            <a:r>
              <a:rPr lang="en-GB" dirty="0" smtClean="0"/>
              <a:t> stands out from the ordinariness of the rest of the poem. Interestingly, it reverses the usual order of the </a:t>
            </a:r>
            <a:r>
              <a:rPr lang="en-GB" b="1" u="sng" dirty="0" smtClean="0"/>
              <a:t>simile</a:t>
            </a:r>
            <a:r>
              <a:rPr lang="en-GB" dirty="0" smtClean="0"/>
              <a:t> – does this reflect the relationship?</a:t>
            </a:r>
            <a:endParaRPr lang="en-GB" b="1" u="sng" dirty="0"/>
          </a:p>
        </p:txBody>
      </p:sp>
    </p:spTree>
    <p:extLst>
      <p:ext uri="{BB962C8B-B14F-4D97-AF65-F5344CB8AC3E}">
        <p14:creationId xmlns:p14="http://schemas.microsoft.com/office/powerpoint/2010/main" val="166302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21" grpId="0" animBg="1"/>
      <p:bldP spid="23"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68144" y="188640"/>
            <a:ext cx="3096344" cy="1200329"/>
          </a:xfrm>
          <a:prstGeom prst="rect">
            <a:avLst/>
          </a:prstGeom>
          <a:noFill/>
        </p:spPr>
        <p:txBody>
          <a:bodyPr wrap="square" rtlCol="0">
            <a:spAutoFit/>
          </a:bodyPr>
          <a:lstStyle/>
          <a:p>
            <a:r>
              <a:rPr lang="en-GB" b="1" dirty="0" smtClean="0"/>
              <a:t>Lesson objectives: </a:t>
            </a:r>
            <a:r>
              <a:rPr lang="en-GB" dirty="0" smtClean="0"/>
              <a:t> to explore the poetic devices in the poem </a:t>
            </a:r>
            <a:r>
              <a:rPr lang="en-GB" i="1" dirty="0" smtClean="0"/>
              <a:t>Harmonium </a:t>
            </a:r>
            <a:r>
              <a:rPr lang="en-GB" dirty="0" smtClean="0"/>
              <a:t>and respond to an exam style question.</a:t>
            </a:r>
            <a:endParaRPr lang="en-GB" b="1" dirty="0"/>
          </a:p>
        </p:txBody>
      </p:sp>
      <p:sp>
        <p:nvSpPr>
          <p:cNvPr id="6" name="TextBox 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Poetic Devices </a:t>
            </a:r>
            <a:r>
              <a:rPr lang="en-GB" dirty="0" smtClean="0"/>
              <a:t> </a:t>
            </a:r>
            <a:endParaRPr lang="en-GB"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2276872"/>
            <a:ext cx="6048672" cy="3386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2258747" y="2715817"/>
            <a:ext cx="346538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9" idx="0"/>
            <a:endCxn id="11" idx="2"/>
          </p:cNvCxnSpPr>
          <p:nvPr/>
        </p:nvCxnSpPr>
        <p:spPr>
          <a:xfrm flipH="1" flipV="1">
            <a:off x="3095836" y="2035300"/>
            <a:ext cx="895602" cy="6805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7543" y="1388969"/>
            <a:ext cx="5256585" cy="646331"/>
          </a:xfrm>
          <a:prstGeom prst="rect">
            <a:avLst/>
          </a:prstGeom>
          <a:solidFill>
            <a:schemeClr val="bg2">
              <a:lumMod val="75000"/>
            </a:schemeClr>
          </a:solidFill>
        </p:spPr>
        <p:txBody>
          <a:bodyPr wrap="square" rtlCol="0">
            <a:spAutoFit/>
          </a:bodyPr>
          <a:lstStyle/>
          <a:p>
            <a:r>
              <a:rPr lang="en-GB" dirty="0" smtClean="0"/>
              <a:t>Suggests age and ill-health – links his tobacco stained fingers to the yellowed keys of the Harmonium.</a:t>
            </a:r>
            <a:endParaRPr lang="en-GB" dirty="0"/>
          </a:p>
        </p:txBody>
      </p:sp>
      <p:sp>
        <p:nvSpPr>
          <p:cNvPr id="13" name="Rounded Rectangle 12"/>
          <p:cNvSpPr/>
          <p:nvPr/>
        </p:nvSpPr>
        <p:spPr>
          <a:xfrm>
            <a:off x="3681615" y="3356992"/>
            <a:ext cx="144509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stCxn id="13" idx="0"/>
            <a:endCxn id="15" idx="1"/>
          </p:cNvCxnSpPr>
          <p:nvPr/>
        </p:nvCxnSpPr>
        <p:spPr>
          <a:xfrm flipV="1">
            <a:off x="4404162" y="2308081"/>
            <a:ext cx="2112054" cy="10489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16216" y="1707916"/>
            <a:ext cx="2160240" cy="1200329"/>
          </a:xfrm>
          <a:prstGeom prst="rect">
            <a:avLst/>
          </a:prstGeom>
          <a:solidFill>
            <a:schemeClr val="bg2">
              <a:lumMod val="75000"/>
            </a:schemeClr>
          </a:solidFill>
        </p:spPr>
        <p:txBody>
          <a:bodyPr wrap="square" rtlCol="0">
            <a:spAutoFit/>
          </a:bodyPr>
          <a:lstStyle/>
          <a:p>
            <a:r>
              <a:rPr lang="en-GB" dirty="0" smtClean="0"/>
              <a:t>A reference to the way a body is carried in a coffin for a funeral.</a:t>
            </a:r>
            <a:endParaRPr lang="en-GB" dirty="0"/>
          </a:p>
        </p:txBody>
      </p:sp>
      <p:sp>
        <p:nvSpPr>
          <p:cNvPr id="24" name="Rounded Rectangle 23"/>
          <p:cNvSpPr/>
          <p:nvPr/>
        </p:nvSpPr>
        <p:spPr>
          <a:xfrm>
            <a:off x="2959228" y="4293096"/>
            <a:ext cx="722387"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p:cNvCxnSpPr>
            <a:stCxn id="24" idx="3"/>
            <a:endCxn id="26" idx="1"/>
          </p:cNvCxnSpPr>
          <p:nvPr/>
        </p:nvCxnSpPr>
        <p:spPr>
          <a:xfrm flipV="1">
            <a:off x="3681615" y="3818657"/>
            <a:ext cx="2834601" cy="58245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16216" y="3356992"/>
            <a:ext cx="2160240" cy="923330"/>
          </a:xfrm>
          <a:prstGeom prst="rect">
            <a:avLst/>
          </a:prstGeom>
          <a:solidFill>
            <a:schemeClr val="bg2">
              <a:lumMod val="75000"/>
            </a:schemeClr>
          </a:solidFill>
        </p:spPr>
        <p:txBody>
          <a:bodyPr wrap="square" rtlCol="0">
            <a:spAutoFit/>
          </a:bodyPr>
          <a:lstStyle/>
          <a:p>
            <a:r>
              <a:rPr lang="en-GB" dirty="0" smtClean="0"/>
              <a:t>Internal rhyme suggests father’s dark humour.</a:t>
            </a:r>
            <a:endParaRPr lang="en-GB" dirty="0"/>
          </a:p>
        </p:txBody>
      </p:sp>
      <p:sp>
        <p:nvSpPr>
          <p:cNvPr id="31" name="Rounded Rectangle 30"/>
          <p:cNvSpPr/>
          <p:nvPr/>
        </p:nvSpPr>
        <p:spPr>
          <a:xfrm>
            <a:off x="5158231" y="4294126"/>
            <a:ext cx="722387"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p:cNvCxnSpPr>
            <a:stCxn id="31" idx="3"/>
            <a:endCxn id="26" idx="1"/>
          </p:cNvCxnSpPr>
          <p:nvPr/>
        </p:nvCxnSpPr>
        <p:spPr>
          <a:xfrm flipV="1">
            <a:off x="5880618" y="3818657"/>
            <a:ext cx="635598" cy="5834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860032" y="4977172"/>
            <a:ext cx="864096" cy="4680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p:cNvCxnSpPr>
            <a:stCxn id="34" idx="2"/>
            <a:endCxn id="36" idx="0"/>
          </p:cNvCxnSpPr>
          <p:nvPr/>
        </p:nvCxnSpPr>
        <p:spPr>
          <a:xfrm flipH="1">
            <a:off x="4491118" y="5445224"/>
            <a:ext cx="800962"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5779" y="5877272"/>
            <a:ext cx="8370677" cy="646331"/>
          </a:xfrm>
          <a:prstGeom prst="rect">
            <a:avLst/>
          </a:prstGeom>
          <a:solidFill>
            <a:schemeClr val="bg2">
              <a:lumMod val="75000"/>
            </a:schemeClr>
          </a:solidFill>
        </p:spPr>
        <p:txBody>
          <a:bodyPr wrap="square" rtlCol="0">
            <a:spAutoFit/>
          </a:bodyPr>
          <a:lstStyle/>
          <a:p>
            <a:r>
              <a:rPr lang="en-GB" dirty="0" smtClean="0"/>
              <a:t>Last two lines rhyme – adding extra emphasis.  For all that age and time have done to the harmonium and his father, it is the narrator left speechless and breathless.</a:t>
            </a:r>
            <a:endParaRPr lang="en-GB" dirty="0"/>
          </a:p>
        </p:txBody>
      </p:sp>
    </p:spTree>
    <p:extLst>
      <p:ext uri="{BB962C8B-B14F-4D97-AF65-F5344CB8AC3E}">
        <p14:creationId xmlns:p14="http://schemas.microsoft.com/office/powerpoint/2010/main" val="16348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24" grpId="0" animBg="1"/>
      <p:bldP spid="26" grpId="0" animBg="1"/>
      <p:bldP spid="31" grpId="0" animBg="1"/>
      <p:bldP spid="34"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sp>
        <p:nvSpPr>
          <p:cNvPr id="13" name="TextBox 12"/>
          <p:cNvSpPr txBox="1"/>
          <p:nvPr/>
        </p:nvSpPr>
        <p:spPr>
          <a:xfrm>
            <a:off x="395536" y="1602666"/>
            <a:ext cx="8352928" cy="2246769"/>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b="1" dirty="0" smtClean="0"/>
              <a:t>Exploring relationships in </a:t>
            </a:r>
            <a:r>
              <a:rPr lang="en-GB" sz="4000" b="1" i="1" dirty="0" smtClean="0"/>
              <a:t>Harmonium</a:t>
            </a:r>
            <a:r>
              <a:rPr lang="en-GB" sz="4000" b="1" dirty="0" smtClean="0"/>
              <a:t>:</a:t>
            </a:r>
          </a:p>
          <a:p>
            <a:endParaRPr lang="en-GB" sz="2400" b="1" dirty="0"/>
          </a:p>
          <a:p>
            <a:r>
              <a:rPr lang="en-GB" sz="2400" dirty="0" smtClean="0"/>
              <a:t>On the second image given to you, label what we learn about the father and son.  Make sure that you support your </a:t>
            </a:r>
            <a:r>
              <a:rPr lang="en-GB" sz="2400" b="1" dirty="0" smtClean="0"/>
              <a:t>INFERENCES</a:t>
            </a:r>
            <a:r>
              <a:rPr lang="en-GB" sz="2400" dirty="0" smtClean="0"/>
              <a:t> with quotations from the poem:</a:t>
            </a:r>
            <a:endParaRPr lang="en-GB" sz="4000" dirty="0"/>
          </a:p>
        </p:txBody>
      </p:sp>
      <p:sp>
        <p:nvSpPr>
          <p:cNvPr id="16" name="TextBox 15"/>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077072"/>
            <a:ext cx="16764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60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500"/>
                                        <p:tgtEl>
                                          <p:spTgt spid="1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fade">
                                      <p:cBhvr>
                                        <p:cTn id="2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4580579" y="2054336"/>
            <a:ext cx="5403" cy="4621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0049" y="5683895"/>
            <a:ext cx="8623371"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200" dirty="0" smtClean="0"/>
              <a:t>What </a:t>
            </a:r>
            <a:r>
              <a:rPr lang="en-GB" sz="2200" b="1" dirty="0" smtClean="0"/>
              <a:t>IMPRESSIONS</a:t>
            </a:r>
            <a:r>
              <a:rPr lang="en-GB" sz="2200" dirty="0" smtClean="0"/>
              <a:t> do you get of the father from these quotations?  Evaluate how strong the bond is between father and son?  </a:t>
            </a:r>
            <a:endParaRPr lang="en-GB" sz="2200" dirty="0"/>
          </a:p>
        </p:txBody>
      </p:sp>
      <p:sp>
        <p:nvSpPr>
          <p:cNvPr id="34" name="TextBox 33"/>
          <p:cNvSpPr txBox="1"/>
          <p:nvPr/>
        </p:nvSpPr>
        <p:spPr>
          <a:xfrm>
            <a:off x="260051" y="1484784"/>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42" name="TextBox 41"/>
          <p:cNvSpPr txBox="1"/>
          <p:nvPr/>
        </p:nvSpPr>
        <p:spPr>
          <a:xfrm>
            <a:off x="3315103" y="1983643"/>
            <a:ext cx="1132743" cy="646331"/>
          </a:xfrm>
          <a:prstGeom prst="rect">
            <a:avLst/>
          </a:prstGeom>
          <a:solidFill>
            <a:schemeClr val="bg1">
              <a:alpha val="60000"/>
            </a:schemeClr>
          </a:solidFill>
          <a:ln>
            <a:solidFill>
              <a:schemeClr val="tx1">
                <a:lumMod val="95000"/>
                <a:lumOff val="5000"/>
              </a:schemeClr>
            </a:solidFill>
          </a:ln>
        </p:spPr>
        <p:txBody>
          <a:bodyPr wrap="square" rtlCol="0">
            <a:spAutoFit/>
          </a:bodyPr>
          <a:lstStyle/>
          <a:p>
            <a:pPr algn="ctr"/>
            <a:r>
              <a:rPr lang="en-GB" b="1" dirty="0" smtClean="0">
                <a:latin typeface="Lucida Calligraphy" panose="03010101010101010101" pitchFamily="66" charset="0"/>
              </a:rPr>
              <a:t>The Father</a:t>
            </a:r>
          </a:p>
        </p:txBody>
      </p:sp>
      <p:pic>
        <p:nvPicPr>
          <p:cNvPr id="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836" y="2737954"/>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4729094" y="1983643"/>
            <a:ext cx="1103497" cy="646331"/>
          </a:xfrm>
          <a:prstGeom prst="rect">
            <a:avLst/>
          </a:prstGeom>
          <a:solidFill>
            <a:schemeClr val="bg1">
              <a:alpha val="60000"/>
            </a:schemeClr>
          </a:solidFill>
          <a:ln>
            <a:solidFill>
              <a:schemeClr val="tx1">
                <a:lumMod val="95000"/>
                <a:lumOff val="5000"/>
              </a:schemeClr>
            </a:solidFill>
          </a:ln>
        </p:spPr>
        <p:txBody>
          <a:bodyPr wrap="square" rtlCol="0">
            <a:spAutoFit/>
          </a:bodyPr>
          <a:lstStyle/>
          <a:p>
            <a:pPr algn="ctr"/>
            <a:r>
              <a:rPr lang="en-GB" b="1" dirty="0" smtClean="0">
                <a:latin typeface="Lucida Calligraphy" panose="03010101010101010101" pitchFamily="66" charset="0"/>
              </a:rPr>
              <a:t>The Son</a:t>
            </a:r>
          </a:p>
        </p:txBody>
      </p:sp>
      <p:sp>
        <p:nvSpPr>
          <p:cNvPr id="32" name="TextBox 31"/>
          <p:cNvSpPr txBox="1"/>
          <p:nvPr/>
        </p:nvSpPr>
        <p:spPr>
          <a:xfrm>
            <a:off x="260051" y="2867121"/>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35" name="TextBox 34"/>
          <p:cNvSpPr txBox="1"/>
          <p:nvPr/>
        </p:nvSpPr>
        <p:spPr>
          <a:xfrm>
            <a:off x="260050" y="4254768"/>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36" name="TextBox 35"/>
          <p:cNvSpPr txBox="1"/>
          <p:nvPr/>
        </p:nvSpPr>
        <p:spPr>
          <a:xfrm>
            <a:off x="5940153" y="1484784"/>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37" name="TextBox 36"/>
          <p:cNvSpPr txBox="1"/>
          <p:nvPr/>
        </p:nvSpPr>
        <p:spPr>
          <a:xfrm>
            <a:off x="5940153" y="2867121"/>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39" name="TextBox 38"/>
          <p:cNvSpPr txBox="1"/>
          <p:nvPr/>
        </p:nvSpPr>
        <p:spPr>
          <a:xfrm>
            <a:off x="5940152" y="4254768"/>
            <a:ext cx="2943269" cy="1231106"/>
          </a:xfrm>
          <a:prstGeom prst="rect">
            <a:avLst/>
          </a:prstGeom>
          <a:solidFill>
            <a:schemeClr val="bg1">
              <a:alpha val="60000"/>
            </a:schemeClr>
          </a:solidFill>
          <a:ln>
            <a:solidFill>
              <a:schemeClr val="tx1"/>
            </a:solidFill>
          </a:ln>
        </p:spPr>
        <p:txBody>
          <a:bodyPr wrap="square" rtlCol="0">
            <a:spAutoFit/>
          </a:bodyPr>
          <a:lstStyle/>
          <a:p>
            <a:r>
              <a:rPr lang="en-GB" sz="1400" b="1" dirty="0" smtClean="0"/>
              <a:t>Quotation:</a:t>
            </a:r>
          </a:p>
          <a:p>
            <a:endParaRPr lang="en-GB" sz="1400" b="1" dirty="0"/>
          </a:p>
          <a:p>
            <a:r>
              <a:rPr lang="en-GB" sz="1400" b="1" dirty="0" smtClean="0"/>
              <a:t>Inference:</a:t>
            </a:r>
          </a:p>
          <a:p>
            <a:endParaRPr lang="en-GB" sz="1400" b="1" dirty="0"/>
          </a:p>
          <a:p>
            <a:endParaRPr lang="en-GB" b="1" dirty="0" smtClean="0"/>
          </a:p>
        </p:txBody>
      </p:sp>
      <p:sp>
        <p:nvSpPr>
          <p:cNvPr id="15" name="TextBox 14"/>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poetic devices in the poem </a:t>
            </a:r>
            <a:r>
              <a:rPr lang="en-GB" b="1" i="1" dirty="0" smtClean="0">
                <a:solidFill>
                  <a:srgbClr val="002060"/>
                </a:solidFill>
              </a:rPr>
              <a:t>Harmonium </a:t>
            </a:r>
            <a:r>
              <a:rPr lang="en-GB" b="1" dirty="0" smtClean="0">
                <a:solidFill>
                  <a:srgbClr val="002060"/>
                </a:solidFill>
              </a:rPr>
              <a:t>and respond to an </a:t>
            </a:r>
            <a:r>
              <a:rPr lang="en-GB" b="1" dirty="0" smtClean="0">
                <a:solidFill>
                  <a:srgbClr val="002060"/>
                </a:solidFill>
              </a:rPr>
              <a:t>unseen poem </a:t>
            </a:r>
            <a:r>
              <a:rPr lang="en-GB" b="1" dirty="0" smtClean="0">
                <a:solidFill>
                  <a:srgbClr val="002060"/>
                </a:solidFill>
              </a:rPr>
              <a:t>style </a:t>
            </a:r>
            <a:r>
              <a:rPr lang="en-GB" b="1" dirty="0" smtClean="0">
                <a:solidFill>
                  <a:srgbClr val="002060"/>
                </a:solidFill>
              </a:rPr>
              <a:t>question.</a:t>
            </a:r>
            <a:endParaRPr lang="en-GB" b="1" dirty="0">
              <a:solidFill>
                <a:srgbClr val="002060"/>
              </a:solidFill>
            </a:endParaRPr>
          </a:p>
        </p:txBody>
      </p:sp>
      <p:sp>
        <p:nvSpPr>
          <p:cNvPr id="16" name="TextBox 1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Impressions</a:t>
            </a:r>
            <a:endParaRPr lang="en-GB" dirty="0"/>
          </a:p>
        </p:txBody>
      </p:sp>
    </p:spTree>
    <p:extLst>
      <p:ext uri="{BB962C8B-B14F-4D97-AF65-F5344CB8AC3E}">
        <p14:creationId xmlns:p14="http://schemas.microsoft.com/office/powerpoint/2010/main" val="38207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4" grpId="0" animBg="1"/>
      <p:bldP spid="42" grpId="0" animBg="1"/>
      <p:bldP spid="31" grpId="0" animBg="1"/>
      <p:bldP spid="32" grpId="0" animBg="1"/>
      <p:bldP spid="35" grpId="0" animBg="1"/>
      <p:bldP spid="36" grpId="0" animBg="1"/>
      <p:bldP spid="37"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868144" y="188640"/>
            <a:ext cx="3096344" cy="1200329"/>
          </a:xfrm>
          <a:prstGeom prst="rect">
            <a:avLst/>
          </a:prstGeom>
          <a:noFill/>
        </p:spPr>
        <p:txBody>
          <a:bodyPr wrap="square" rtlCol="0">
            <a:spAutoFit/>
          </a:bodyPr>
          <a:lstStyle/>
          <a:p>
            <a:r>
              <a:rPr lang="en-GB" b="1" dirty="0" smtClean="0"/>
              <a:t>Lesson objectives: </a:t>
            </a:r>
            <a:r>
              <a:rPr lang="en-GB" dirty="0" smtClean="0"/>
              <a:t> to explore the poetic devices in the poem </a:t>
            </a:r>
            <a:r>
              <a:rPr lang="en-GB" i="1" dirty="0" smtClean="0"/>
              <a:t>Harmonium </a:t>
            </a:r>
            <a:r>
              <a:rPr lang="en-GB" dirty="0" smtClean="0"/>
              <a:t>and respond to an exam style question.</a:t>
            </a:r>
            <a:endParaRPr lang="en-GB" b="1" dirty="0"/>
          </a:p>
        </p:txBody>
      </p:sp>
      <p:sp>
        <p:nvSpPr>
          <p:cNvPr id="16" name="TextBox 15"/>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Impressions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1740"/>
            <a:ext cx="8856984" cy="133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377" y="1503460"/>
            <a:ext cx="7273237" cy="497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67" y="174310"/>
            <a:ext cx="7999455" cy="6517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97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 calcmode="lin" valueType="num">
                                      <p:cBhvr additive="base">
                                        <p:cTn id="17" dur="500" fill="hold"/>
                                        <p:tgtEl>
                                          <p:spTgt spid="1029"/>
                                        </p:tgtEl>
                                        <p:attrNameLst>
                                          <p:attrName>ppt_x</p:attrName>
                                        </p:attrNameLst>
                                      </p:cBhvr>
                                      <p:tavLst>
                                        <p:tav tm="0">
                                          <p:val>
                                            <p:strVal val="#ppt_x"/>
                                          </p:val>
                                        </p:tav>
                                        <p:tav tm="100000">
                                          <p:val>
                                            <p:strVal val="#ppt_x"/>
                                          </p:val>
                                        </p:tav>
                                      </p:tavLst>
                                    </p:anim>
                                    <p:anim calcmode="lin" valueType="num">
                                      <p:cBhvr additive="base">
                                        <p:cTn id="1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547615432"/>
              </p:ext>
            </p:extLst>
          </p:nvPr>
        </p:nvGraphicFramePr>
        <p:xfrm>
          <a:off x="467544" y="476672"/>
          <a:ext cx="8136904" cy="5904655"/>
        </p:xfrm>
        <a:graphic>
          <a:graphicData uri="http://schemas.openxmlformats.org/drawingml/2006/table">
            <a:tbl>
              <a:tblPr firstRow="1" bandRow="1">
                <a:tableStyleId>{5940675A-B579-460E-94D1-54222C63F5DA}</a:tableStyleId>
              </a:tblPr>
              <a:tblGrid>
                <a:gridCol w="4068452">
                  <a:extLst>
                    <a:ext uri="{9D8B030D-6E8A-4147-A177-3AD203B41FA5}">
                      <a16:colId xmlns:a16="http://schemas.microsoft.com/office/drawing/2014/main" val="20000"/>
                    </a:ext>
                  </a:extLst>
                </a:gridCol>
                <a:gridCol w="4068452">
                  <a:extLst>
                    <a:ext uri="{9D8B030D-6E8A-4147-A177-3AD203B41FA5}">
                      <a16:colId xmlns:a16="http://schemas.microsoft.com/office/drawing/2014/main" val="20001"/>
                    </a:ext>
                  </a:extLst>
                </a:gridCol>
              </a:tblGrid>
              <a:tr h="1180931">
                <a:tc>
                  <a:txBody>
                    <a:bodyPr/>
                    <a:lstStyle/>
                    <a:p>
                      <a:pPr algn="ctr"/>
                      <a:r>
                        <a:rPr lang="en-GB" sz="6600" b="1" dirty="0" smtClean="0"/>
                        <a:t>BUT…</a:t>
                      </a:r>
                      <a:endParaRPr lang="en-GB" sz="6600" b="1" dirty="0"/>
                    </a:p>
                  </a:txBody>
                  <a:tcPr anchor="ctr"/>
                </a:tc>
                <a:tc>
                  <a:txBody>
                    <a:bodyPr/>
                    <a:lstStyle/>
                    <a:p>
                      <a:pPr algn="ctr"/>
                      <a:r>
                        <a:rPr lang="en-GB" sz="6600" b="1" dirty="0" smtClean="0"/>
                        <a:t>BECAUSE…</a:t>
                      </a:r>
                      <a:endParaRPr lang="en-GB" sz="6600" b="1" dirty="0"/>
                    </a:p>
                  </a:txBody>
                  <a:tcPr anchor="ctr"/>
                </a:tc>
                <a:extLst>
                  <a:ext uri="{0D108BD9-81ED-4DB2-BD59-A6C34878D82A}">
                    <a16:rowId xmlns:a16="http://schemas.microsoft.com/office/drawing/2014/main" val="10000"/>
                  </a:ext>
                </a:extLst>
              </a:tr>
              <a:tr h="1180931">
                <a:tc>
                  <a:txBody>
                    <a:bodyPr/>
                    <a:lstStyle/>
                    <a:p>
                      <a:pPr algn="ctr"/>
                      <a:r>
                        <a:rPr lang="en-GB" sz="6600" b="1" dirty="0" smtClean="0"/>
                        <a:t>BUT…</a:t>
                      </a:r>
                      <a:endParaRPr lang="en-GB" sz="6600" b="1" dirty="0"/>
                    </a:p>
                  </a:txBody>
                  <a:tcPr anchor="ctr"/>
                </a:tc>
                <a:tc>
                  <a:txBody>
                    <a:bodyPr/>
                    <a:lstStyle/>
                    <a:p>
                      <a:pPr algn="ctr"/>
                      <a:r>
                        <a:rPr lang="en-GB" sz="6600" b="1" dirty="0" smtClean="0"/>
                        <a:t>BECAUSE…</a:t>
                      </a:r>
                      <a:endParaRPr lang="en-GB" sz="6600" b="1" dirty="0"/>
                    </a:p>
                  </a:txBody>
                  <a:tcPr anchor="ctr"/>
                </a:tc>
                <a:extLst>
                  <a:ext uri="{0D108BD9-81ED-4DB2-BD59-A6C34878D82A}">
                    <a16:rowId xmlns:a16="http://schemas.microsoft.com/office/drawing/2014/main" val="10001"/>
                  </a:ext>
                </a:extLst>
              </a:tr>
              <a:tr h="1180931">
                <a:tc>
                  <a:txBody>
                    <a:bodyPr/>
                    <a:lstStyle/>
                    <a:p>
                      <a:pPr algn="ctr"/>
                      <a:r>
                        <a:rPr lang="en-GB" sz="6600" b="1" dirty="0" smtClean="0"/>
                        <a:t>BUT…</a:t>
                      </a:r>
                      <a:endParaRPr lang="en-GB" sz="6600" b="1" dirty="0"/>
                    </a:p>
                  </a:txBody>
                  <a:tcPr anchor="ctr"/>
                </a:tc>
                <a:tc>
                  <a:txBody>
                    <a:bodyPr/>
                    <a:lstStyle/>
                    <a:p>
                      <a:pPr algn="ctr"/>
                      <a:r>
                        <a:rPr lang="en-GB" sz="6600" b="1" dirty="0" smtClean="0"/>
                        <a:t>BECAUSE…</a:t>
                      </a:r>
                      <a:endParaRPr lang="en-GB" sz="6600" b="1" dirty="0"/>
                    </a:p>
                  </a:txBody>
                  <a:tcPr anchor="ctr"/>
                </a:tc>
                <a:extLst>
                  <a:ext uri="{0D108BD9-81ED-4DB2-BD59-A6C34878D82A}">
                    <a16:rowId xmlns:a16="http://schemas.microsoft.com/office/drawing/2014/main" val="10002"/>
                  </a:ext>
                </a:extLst>
              </a:tr>
              <a:tr h="1180931">
                <a:tc>
                  <a:txBody>
                    <a:bodyPr/>
                    <a:lstStyle/>
                    <a:p>
                      <a:pPr algn="ctr"/>
                      <a:r>
                        <a:rPr lang="en-GB" sz="6600" b="1" dirty="0" smtClean="0"/>
                        <a:t>BUT…</a:t>
                      </a:r>
                      <a:endParaRPr lang="en-GB" sz="6600" b="1" dirty="0"/>
                    </a:p>
                  </a:txBody>
                  <a:tcPr anchor="ctr"/>
                </a:tc>
                <a:tc>
                  <a:txBody>
                    <a:bodyPr/>
                    <a:lstStyle/>
                    <a:p>
                      <a:pPr algn="ctr"/>
                      <a:r>
                        <a:rPr lang="en-GB" sz="6600" b="1" dirty="0" smtClean="0"/>
                        <a:t>BECAUSE…</a:t>
                      </a:r>
                      <a:endParaRPr lang="en-GB" sz="6600" b="1" dirty="0"/>
                    </a:p>
                  </a:txBody>
                  <a:tcPr anchor="ctr"/>
                </a:tc>
                <a:extLst>
                  <a:ext uri="{0D108BD9-81ED-4DB2-BD59-A6C34878D82A}">
                    <a16:rowId xmlns:a16="http://schemas.microsoft.com/office/drawing/2014/main" val="10003"/>
                  </a:ext>
                </a:extLst>
              </a:tr>
              <a:tr h="1180931">
                <a:tc>
                  <a:txBody>
                    <a:bodyPr/>
                    <a:lstStyle/>
                    <a:p>
                      <a:pPr algn="ctr"/>
                      <a:r>
                        <a:rPr lang="en-GB" sz="6600" b="1" dirty="0" smtClean="0"/>
                        <a:t>BUT…</a:t>
                      </a:r>
                      <a:endParaRPr lang="en-GB" sz="6600" b="1" dirty="0"/>
                    </a:p>
                  </a:txBody>
                  <a:tcPr anchor="ctr"/>
                </a:tc>
                <a:tc>
                  <a:txBody>
                    <a:bodyPr/>
                    <a:lstStyle/>
                    <a:p>
                      <a:pPr algn="ctr"/>
                      <a:r>
                        <a:rPr lang="en-GB" sz="6600" b="1" dirty="0" smtClean="0"/>
                        <a:t>BECAUSE…</a:t>
                      </a:r>
                      <a:endParaRPr lang="en-GB" sz="6600" b="1"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220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792" y="404664"/>
            <a:ext cx="3870176" cy="290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418" y="3560618"/>
            <a:ext cx="3870176" cy="290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792" y="3560618"/>
            <a:ext cx="3870176" cy="290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418" y="404664"/>
            <a:ext cx="3870176" cy="290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257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54" y="476672"/>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94" y="3681845"/>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854" y="3651930"/>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651930"/>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854" y="476672"/>
            <a:ext cx="227629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57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05" y="1340768"/>
            <a:ext cx="517812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43663" cy="271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636912"/>
            <a:ext cx="626469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3140968"/>
            <a:ext cx="6048672" cy="3386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dirty="0" smtClean="0"/>
              <a:t>to explore the poem </a:t>
            </a:r>
            <a:r>
              <a:rPr lang="en-GB" i="1" dirty="0" smtClean="0"/>
              <a:t>Harmonium </a:t>
            </a:r>
            <a:r>
              <a:rPr lang="en-GB" dirty="0" smtClean="0"/>
              <a:t>through questioning and analysing imagery.  </a:t>
            </a:r>
            <a:endParaRPr lang="en-GB" b="1" dirty="0"/>
          </a:p>
        </p:txBody>
      </p:sp>
      <p:sp>
        <p:nvSpPr>
          <p:cNvPr id="6" name="TextBox 5"/>
          <p:cNvSpPr txBox="1"/>
          <p:nvPr/>
        </p:nvSpPr>
        <p:spPr>
          <a:xfrm>
            <a:off x="294201" y="5092260"/>
            <a:ext cx="2376095"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b="1" dirty="0" smtClean="0"/>
              <a:t>As we read the poem, think about what you learn about the relationship presented by the poet.</a:t>
            </a:r>
            <a:endParaRPr lang="en-GB" b="1" dirty="0"/>
          </a:p>
        </p:txBody>
      </p:sp>
    </p:spTree>
    <p:extLst>
      <p:ext uri="{BB962C8B-B14F-4D97-AF65-F5344CB8AC3E}">
        <p14:creationId xmlns:p14="http://schemas.microsoft.com/office/powerpoint/2010/main" val="381216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2050"/>
                                        </p:tgtEl>
                                      </p:cBhvr>
                                    </p:animEffect>
                                    <p:anim calcmode="lin" valueType="num">
                                      <p:cBhvr>
                                        <p:cTn id="12" dur="1000"/>
                                        <p:tgtEl>
                                          <p:spTgt spid="2050"/>
                                        </p:tgtEl>
                                        <p:attrNameLst>
                                          <p:attrName>ppt_x</p:attrName>
                                        </p:attrNameLst>
                                      </p:cBhvr>
                                      <p:tavLst>
                                        <p:tav tm="0">
                                          <p:val>
                                            <p:strVal val="ppt_x"/>
                                          </p:val>
                                        </p:tav>
                                        <p:tav tm="100000">
                                          <p:val>
                                            <p:strVal val="ppt_x"/>
                                          </p:val>
                                        </p:tav>
                                      </p:tavLst>
                                    </p:anim>
                                    <p:anim calcmode="lin" valueType="num">
                                      <p:cBhvr>
                                        <p:cTn id="13" dur="1000"/>
                                        <p:tgtEl>
                                          <p:spTgt spid="2050"/>
                                        </p:tgtEl>
                                        <p:attrNameLst>
                                          <p:attrName>ppt_y</p:attrName>
                                        </p:attrNameLst>
                                      </p:cBhvr>
                                      <p:tavLst>
                                        <p:tav tm="0">
                                          <p:val>
                                            <p:strVal val="ppt_y"/>
                                          </p:val>
                                        </p:tav>
                                        <p:tav tm="100000">
                                          <p:val>
                                            <p:strVal val="ppt_y+.1"/>
                                          </p:val>
                                        </p:tav>
                                      </p:tavLst>
                                    </p:anim>
                                    <p:set>
                                      <p:cBhvr>
                                        <p:cTn id="14" dur="1" fill="hold">
                                          <p:stCondLst>
                                            <p:cond delay="999"/>
                                          </p:stCondLst>
                                        </p:cTn>
                                        <p:tgtEl>
                                          <p:spTgt spid="20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500"/>
                                        <p:tgtEl>
                                          <p:spTgt spid="205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2051"/>
                                        </p:tgtEl>
                                      </p:cBhvr>
                                    </p:animEffect>
                                    <p:anim calcmode="lin" valueType="num">
                                      <p:cBhvr>
                                        <p:cTn id="24" dur="1000"/>
                                        <p:tgtEl>
                                          <p:spTgt spid="2051"/>
                                        </p:tgtEl>
                                        <p:attrNameLst>
                                          <p:attrName>ppt_x</p:attrName>
                                        </p:attrNameLst>
                                      </p:cBhvr>
                                      <p:tavLst>
                                        <p:tav tm="0">
                                          <p:val>
                                            <p:strVal val="ppt_x"/>
                                          </p:val>
                                        </p:tav>
                                        <p:tav tm="100000">
                                          <p:val>
                                            <p:strVal val="ppt_x"/>
                                          </p:val>
                                        </p:tav>
                                      </p:tavLst>
                                    </p:anim>
                                    <p:anim calcmode="lin" valueType="num">
                                      <p:cBhvr>
                                        <p:cTn id="25" dur="1000"/>
                                        <p:tgtEl>
                                          <p:spTgt spid="2051"/>
                                        </p:tgtEl>
                                        <p:attrNameLst>
                                          <p:attrName>ppt_y</p:attrName>
                                        </p:attrNameLst>
                                      </p:cBhvr>
                                      <p:tavLst>
                                        <p:tav tm="0">
                                          <p:val>
                                            <p:strVal val="ppt_y"/>
                                          </p:val>
                                        </p:tav>
                                        <p:tav tm="100000">
                                          <p:val>
                                            <p:strVal val="ppt_y+.1"/>
                                          </p:val>
                                        </p:tav>
                                      </p:tavLst>
                                    </p:anim>
                                    <p:set>
                                      <p:cBhvr>
                                        <p:cTn id="26" dur="1" fill="hold">
                                          <p:stCondLst>
                                            <p:cond delay="999"/>
                                          </p:stCondLst>
                                        </p:cTn>
                                        <p:tgtEl>
                                          <p:spTgt spid="205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500"/>
                                        <p:tgtEl>
                                          <p:spTgt spid="205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2052"/>
                                        </p:tgtEl>
                                      </p:cBhvr>
                                    </p:animEffect>
                                    <p:anim calcmode="lin" valueType="num">
                                      <p:cBhvr>
                                        <p:cTn id="36" dur="1000"/>
                                        <p:tgtEl>
                                          <p:spTgt spid="2052"/>
                                        </p:tgtEl>
                                        <p:attrNameLst>
                                          <p:attrName>ppt_x</p:attrName>
                                        </p:attrNameLst>
                                      </p:cBhvr>
                                      <p:tavLst>
                                        <p:tav tm="0">
                                          <p:val>
                                            <p:strVal val="ppt_x"/>
                                          </p:val>
                                        </p:tav>
                                        <p:tav tm="100000">
                                          <p:val>
                                            <p:strVal val="ppt_x"/>
                                          </p:val>
                                        </p:tav>
                                      </p:tavLst>
                                    </p:anim>
                                    <p:anim calcmode="lin" valueType="num">
                                      <p:cBhvr>
                                        <p:cTn id="37" dur="1000"/>
                                        <p:tgtEl>
                                          <p:spTgt spid="2052"/>
                                        </p:tgtEl>
                                        <p:attrNameLst>
                                          <p:attrName>ppt_y</p:attrName>
                                        </p:attrNameLst>
                                      </p:cBhvr>
                                      <p:tavLst>
                                        <p:tav tm="0">
                                          <p:val>
                                            <p:strVal val="ppt_y"/>
                                          </p:val>
                                        </p:tav>
                                        <p:tav tm="100000">
                                          <p:val>
                                            <p:strVal val="ppt_y+.1"/>
                                          </p:val>
                                        </p:tav>
                                      </p:tavLst>
                                    </p:anim>
                                    <p:set>
                                      <p:cBhvr>
                                        <p:cTn id="38" dur="1" fill="hold">
                                          <p:stCondLst>
                                            <p:cond delay="999"/>
                                          </p:stCondLst>
                                        </p:cTn>
                                        <p:tgtEl>
                                          <p:spTgt spid="20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53"/>
                                        </p:tgtEl>
                                        <p:attrNameLst>
                                          <p:attrName>style.visibility</p:attrName>
                                        </p:attrNameLst>
                                      </p:cBhvr>
                                      <p:to>
                                        <p:strVal val="visible"/>
                                      </p:to>
                                    </p:set>
                                    <p:animEffect transition="in" filter="fade">
                                      <p:cBhvr>
                                        <p:cTn id="43" dur="500"/>
                                        <p:tgtEl>
                                          <p:spTgt spid="205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nodeType="clickEffect">
                                  <p:stCondLst>
                                    <p:cond delay="0"/>
                                  </p:stCondLst>
                                  <p:childTnLst>
                                    <p:animEffect transition="out" filter="fade">
                                      <p:cBhvr>
                                        <p:cTn id="47" dur="1000"/>
                                        <p:tgtEl>
                                          <p:spTgt spid="2053"/>
                                        </p:tgtEl>
                                      </p:cBhvr>
                                    </p:animEffect>
                                    <p:anim calcmode="lin" valueType="num">
                                      <p:cBhvr>
                                        <p:cTn id="48" dur="1000"/>
                                        <p:tgtEl>
                                          <p:spTgt spid="2053"/>
                                        </p:tgtEl>
                                        <p:attrNameLst>
                                          <p:attrName>ppt_x</p:attrName>
                                        </p:attrNameLst>
                                      </p:cBhvr>
                                      <p:tavLst>
                                        <p:tav tm="0">
                                          <p:val>
                                            <p:strVal val="ppt_x"/>
                                          </p:val>
                                        </p:tav>
                                        <p:tav tm="100000">
                                          <p:val>
                                            <p:strVal val="ppt_x"/>
                                          </p:val>
                                        </p:tav>
                                      </p:tavLst>
                                    </p:anim>
                                    <p:anim calcmode="lin" valueType="num">
                                      <p:cBhvr>
                                        <p:cTn id="49" dur="1000"/>
                                        <p:tgtEl>
                                          <p:spTgt spid="2053"/>
                                        </p:tgtEl>
                                        <p:attrNameLst>
                                          <p:attrName>ppt_y</p:attrName>
                                        </p:attrNameLst>
                                      </p:cBhvr>
                                      <p:tavLst>
                                        <p:tav tm="0">
                                          <p:val>
                                            <p:strVal val="ppt_y"/>
                                          </p:val>
                                        </p:tav>
                                        <p:tav tm="100000">
                                          <p:val>
                                            <p:strVal val="ppt_y+.1"/>
                                          </p:val>
                                        </p:tav>
                                      </p:tavLst>
                                    </p:anim>
                                    <p:set>
                                      <p:cBhvr>
                                        <p:cTn id="50" dur="1" fill="hold">
                                          <p:stCondLst>
                                            <p:cond delay="999"/>
                                          </p:stCondLst>
                                        </p:cTn>
                                        <p:tgtEl>
                                          <p:spTgt spid="20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sp>
        <p:nvSpPr>
          <p:cNvPr id="6" name="TextBox 5"/>
          <p:cNvSpPr txBox="1"/>
          <p:nvPr/>
        </p:nvSpPr>
        <p:spPr>
          <a:xfrm>
            <a:off x="395536" y="1602666"/>
            <a:ext cx="8352928" cy="4801314"/>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b="1" dirty="0" smtClean="0"/>
              <a:t>Memory recall:</a:t>
            </a:r>
          </a:p>
          <a:p>
            <a:endParaRPr lang="en-GB" sz="1400" b="1" dirty="0"/>
          </a:p>
          <a:p>
            <a:r>
              <a:rPr lang="en-GB" sz="2800" dirty="0" smtClean="0"/>
              <a:t>What impressions did you get as we read the poem.  Write one statement each about: </a:t>
            </a:r>
          </a:p>
          <a:p>
            <a:endParaRPr lang="en-GB" sz="2800" dirty="0" smtClean="0"/>
          </a:p>
          <a:p>
            <a:pPr marL="457200" indent="-457200">
              <a:buFont typeface="Arial" panose="020B0604020202020204" pitchFamily="34" charset="0"/>
              <a:buChar char="•"/>
            </a:pPr>
            <a:r>
              <a:rPr lang="en-GB" sz="2800" dirty="0" smtClean="0"/>
              <a:t>The narrator;</a:t>
            </a:r>
          </a:p>
          <a:p>
            <a:pPr marL="457200" indent="-457200">
              <a:buFont typeface="Arial" panose="020B0604020202020204" pitchFamily="34" charset="0"/>
              <a:buChar char="•"/>
            </a:pPr>
            <a:r>
              <a:rPr lang="en-GB" sz="2800" dirty="0" smtClean="0"/>
              <a:t>The setting;</a:t>
            </a:r>
          </a:p>
          <a:p>
            <a:pPr marL="457200" indent="-457200">
              <a:buFont typeface="Arial" panose="020B0604020202020204" pitchFamily="34" charset="0"/>
              <a:buChar char="•"/>
            </a:pPr>
            <a:r>
              <a:rPr lang="en-GB" sz="2800" dirty="0" smtClean="0"/>
              <a:t>The father;</a:t>
            </a:r>
          </a:p>
          <a:p>
            <a:pPr marL="457200" indent="-457200">
              <a:buFont typeface="Arial" panose="020B0604020202020204" pitchFamily="34" charset="0"/>
              <a:buChar char="•"/>
            </a:pPr>
            <a:r>
              <a:rPr lang="en-GB" sz="2800" dirty="0" smtClean="0"/>
              <a:t>The instrument;</a:t>
            </a:r>
          </a:p>
          <a:p>
            <a:pPr marL="457200" indent="-457200">
              <a:buFont typeface="Arial" panose="020B0604020202020204" pitchFamily="34" charset="0"/>
              <a:buChar char="•"/>
            </a:pPr>
            <a:r>
              <a:rPr lang="en-GB" sz="2800" dirty="0" smtClean="0"/>
              <a:t>Any relationship;</a:t>
            </a:r>
          </a:p>
          <a:p>
            <a:r>
              <a:rPr lang="en-GB" sz="2800" dirty="0" smtClean="0"/>
              <a:t> </a:t>
            </a:r>
            <a:endParaRPr lang="en-GB" sz="4000" dirty="0"/>
          </a:p>
        </p:txBody>
      </p:sp>
      <p:sp>
        <p:nvSpPr>
          <p:cNvPr id="7" name="TextBox 6"/>
          <p:cNvSpPr txBox="1"/>
          <p:nvPr/>
        </p:nvSpPr>
        <p:spPr>
          <a:xfrm>
            <a:off x="3491880" y="3603213"/>
            <a:ext cx="3600400" cy="400110"/>
          </a:xfrm>
          <a:prstGeom prst="rect">
            <a:avLst/>
          </a:prstGeom>
          <a:solidFill>
            <a:schemeClr val="bg1">
              <a:alpha val="60000"/>
            </a:schemeClr>
          </a:solidFill>
        </p:spPr>
        <p:txBody>
          <a:bodyPr wrap="square" rtlCol="0">
            <a:spAutoFit/>
          </a:bodyPr>
          <a:lstStyle/>
          <a:p>
            <a:r>
              <a:rPr lang="en-GB" sz="2000" dirty="0" smtClean="0">
                <a:solidFill>
                  <a:srgbClr val="FF0000"/>
                </a:solidFill>
                <a:latin typeface="Lucida Calligraphy" panose="03010101010101010101" pitchFamily="66" charset="0"/>
              </a:rPr>
              <a:t>He seems to be quite sad</a:t>
            </a:r>
            <a:r>
              <a:rPr lang="en-GB" sz="2000" dirty="0" smtClean="0">
                <a:solidFill>
                  <a:srgbClr val="FF0000"/>
                </a:solidFill>
              </a:rPr>
              <a:t>.</a:t>
            </a:r>
            <a:endParaRPr lang="en-GB" sz="2000" dirty="0">
              <a:solidFill>
                <a:srgbClr val="FF0000"/>
              </a:solidFill>
            </a:endParaRPr>
          </a:p>
        </p:txBody>
      </p:sp>
      <p:sp>
        <p:nvSpPr>
          <p:cNvPr id="8" name="TextBox 7"/>
          <p:cNvSpPr txBox="1"/>
          <p:nvPr/>
        </p:nvSpPr>
        <p:spPr>
          <a:xfrm>
            <a:off x="4860032" y="4155723"/>
            <a:ext cx="3600400" cy="707886"/>
          </a:xfrm>
          <a:prstGeom prst="rect">
            <a:avLst/>
          </a:prstGeom>
          <a:solidFill>
            <a:schemeClr val="bg1">
              <a:alpha val="60000"/>
            </a:schemeClr>
          </a:solidFill>
        </p:spPr>
        <p:txBody>
          <a:bodyPr wrap="square" rtlCol="0">
            <a:spAutoFit/>
          </a:bodyPr>
          <a:lstStyle/>
          <a:p>
            <a:r>
              <a:rPr lang="en-GB" sz="2000" dirty="0" smtClean="0">
                <a:solidFill>
                  <a:srgbClr val="FF0000"/>
                </a:solidFill>
                <a:latin typeface="Lucida Calligraphy" panose="03010101010101010101" pitchFamily="66" charset="0"/>
              </a:rPr>
              <a:t>They do not seem very close</a:t>
            </a:r>
            <a:r>
              <a:rPr lang="en-GB" sz="2000" dirty="0" smtClean="0">
                <a:solidFill>
                  <a:srgbClr val="FF0000"/>
                </a:solidFill>
              </a:rPr>
              <a:t>.</a:t>
            </a:r>
            <a:endParaRPr lang="en-GB" sz="2000" dirty="0">
              <a:solidFill>
                <a:srgbClr val="FF0000"/>
              </a:solidFill>
            </a:endParaRPr>
          </a:p>
        </p:txBody>
      </p:sp>
      <p:sp>
        <p:nvSpPr>
          <p:cNvPr id="9" name="TextBox 8"/>
          <p:cNvSpPr txBox="1"/>
          <p:nvPr/>
        </p:nvSpPr>
        <p:spPr>
          <a:xfrm>
            <a:off x="3644280" y="5085184"/>
            <a:ext cx="3600400" cy="1015663"/>
          </a:xfrm>
          <a:prstGeom prst="rect">
            <a:avLst/>
          </a:prstGeom>
          <a:solidFill>
            <a:schemeClr val="bg1">
              <a:alpha val="60000"/>
            </a:schemeClr>
          </a:solidFill>
        </p:spPr>
        <p:txBody>
          <a:bodyPr wrap="square" rtlCol="0">
            <a:spAutoFit/>
          </a:bodyPr>
          <a:lstStyle/>
          <a:p>
            <a:r>
              <a:rPr lang="en-GB" sz="2000" dirty="0" smtClean="0">
                <a:solidFill>
                  <a:srgbClr val="FF0000"/>
                </a:solidFill>
                <a:latin typeface="Lucida Calligraphy" panose="03010101010101010101" pitchFamily="66" charset="0"/>
              </a:rPr>
              <a:t>It is brand new and the narrator is excited about playing it. </a:t>
            </a:r>
            <a:endParaRPr lang="en-GB" sz="2000" dirty="0">
              <a:solidFill>
                <a:srgbClr val="FF0000"/>
              </a:solidFill>
            </a:endParaRPr>
          </a:p>
        </p:txBody>
      </p:sp>
      <p:sp>
        <p:nvSpPr>
          <p:cNvPr id="10" name="TextBox 9"/>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solidFill>
                  <a:srgbClr val="002060"/>
                </a:solidFill>
              </a:rPr>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335287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sp>
        <p:nvSpPr>
          <p:cNvPr id="6" name="TextBox 5"/>
          <p:cNvSpPr txBox="1"/>
          <p:nvPr/>
        </p:nvSpPr>
        <p:spPr>
          <a:xfrm>
            <a:off x="395536" y="1509166"/>
            <a:ext cx="8352928" cy="4924425"/>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b="1" dirty="0" smtClean="0"/>
              <a:t>But or Because:</a:t>
            </a:r>
          </a:p>
          <a:p>
            <a:endParaRPr lang="en-GB" sz="1400" b="1" dirty="0"/>
          </a:p>
          <a:p>
            <a:r>
              <a:rPr lang="en-GB" sz="2600" dirty="0" smtClean="0"/>
              <a:t>Now swap your statements with a partner.  For each statement decide whether you agree with the statement or not.  </a:t>
            </a:r>
            <a:endParaRPr lang="en-GB" sz="2600" dirty="0"/>
          </a:p>
          <a:p>
            <a:endParaRPr lang="en-GB" sz="2600" dirty="0" smtClean="0"/>
          </a:p>
          <a:p>
            <a:r>
              <a:rPr lang="en-GB" sz="2600" dirty="0" smtClean="0"/>
              <a:t>If you agree, write ‘because’ after it.  </a:t>
            </a:r>
            <a:endParaRPr lang="en-GB" sz="2600" dirty="0"/>
          </a:p>
          <a:p>
            <a:r>
              <a:rPr lang="en-GB" sz="2600" dirty="0" smtClean="0"/>
              <a:t>If you disagree, write ‘but’ after it.</a:t>
            </a:r>
          </a:p>
          <a:p>
            <a:r>
              <a:rPr lang="en-GB" sz="2600" dirty="0" smtClean="0"/>
              <a:t> </a:t>
            </a:r>
          </a:p>
          <a:p>
            <a:r>
              <a:rPr lang="en-GB" sz="2600" dirty="0" smtClean="0"/>
              <a:t>Now give your reason why you agree or disagree.  To give a strong answer try to include a quotation with your explanation.</a:t>
            </a:r>
            <a:endParaRPr lang="en-GB" sz="2600" dirty="0"/>
          </a:p>
        </p:txBody>
      </p:sp>
      <p:sp>
        <p:nvSpPr>
          <p:cNvPr id="10" name="TextBox 9"/>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407366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sp>
        <p:nvSpPr>
          <p:cNvPr id="7" name="TextBox 6"/>
          <p:cNvSpPr txBox="1"/>
          <p:nvPr/>
        </p:nvSpPr>
        <p:spPr>
          <a:xfrm>
            <a:off x="683568" y="1700808"/>
            <a:ext cx="7776866" cy="523220"/>
          </a:xfrm>
          <a:prstGeom prst="rect">
            <a:avLst/>
          </a:prstGeom>
          <a:solidFill>
            <a:schemeClr val="bg1">
              <a:alpha val="60000"/>
            </a:schemeClr>
          </a:solidFill>
        </p:spPr>
        <p:txBody>
          <a:bodyPr wrap="square" rtlCol="0">
            <a:spAutoFit/>
          </a:bodyPr>
          <a:lstStyle/>
          <a:p>
            <a:r>
              <a:rPr lang="en-GB" sz="2800" dirty="0" smtClean="0">
                <a:solidFill>
                  <a:srgbClr val="FF0000"/>
                </a:solidFill>
                <a:latin typeface="Lucida Calligraphy" panose="03010101010101010101" pitchFamily="66" charset="0"/>
              </a:rPr>
              <a:t>He seems to be quite sad</a:t>
            </a:r>
            <a:r>
              <a:rPr lang="en-GB" sz="2800" dirty="0" smtClean="0">
                <a:solidFill>
                  <a:srgbClr val="FF0000"/>
                </a:solidFill>
              </a:rPr>
              <a:t>.</a:t>
            </a:r>
            <a:endParaRPr lang="en-GB" sz="2800" dirty="0">
              <a:solidFill>
                <a:srgbClr val="FF0000"/>
              </a:solidFill>
            </a:endParaRPr>
          </a:p>
        </p:txBody>
      </p:sp>
      <p:sp>
        <p:nvSpPr>
          <p:cNvPr id="9" name="TextBox 8"/>
          <p:cNvSpPr txBox="1"/>
          <p:nvPr/>
        </p:nvSpPr>
        <p:spPr>
          <a:xfrm>
            <a:off x="714819" y="4047715"/>
            <a:ext cx="7745614" cy="830997"/>
          </a:xfrm>
          <a:prstGeom prst="rect">
            <a:avLst/>
          </a:prstGeom>
          <a:solidFill>
            <a:schemeClr val="bg1">
              <a:alpha val="60000"/>
            </a:schemeClr>
          </a:solidFill>
        </p:spPr>
        <p:txBody>
          <a:bodyPr wrap="square" rtlCol="0">
            <a:spAutoFit/>
          </a:bodyPr>
          <a:lstStyle/>
          <a:p>
            <a:r>
              <a:rPr lang="en-GB" sz="2400" dirty="0" smtClean="0">
                <a:solidFill>
                  <a:srgbClr val="FF0000"/>
                </a:solidFill>
                <a:latin typeface="Lucida Calligraphy" panose="03010101010101010101" pitchFamily="66" charset="0"/>
              </a:rPr>
              <a:t>It is brand new and the narrator is excited about playing it. </a:t>
            </a:r>
            <a:endParaRPr lang="en-GB" sz="2400" dirty="0">
              <a:solidFill>
                <a:srgbClr val="FF0000"/>
              </a:solidFill>
            </a:endParaRPr>
          </a:p>
        </p:txBody>
      </p:sp>
      <p:sp>
        <p:nvSpPr>
          <p:cNvPr id="3" name="TextBox 2"/>
          <p:cNvSpPr txBox="1"/>
          <p:nvPr/>
        </p:nvSpPr>
        <p:spPr>
          <a:xfrm>
            <a:off x="3991591" y="2305678"/>
            <a:ext cx="1152129" cy="369332"/>
          </a:xfrm>
          <a:prstGeom prst="rect">
            <a:avLst/>
          </a:prstGeom>
          <a:solidFill>
            <a:schemeClr val="tx2">
              <a:lumMod val="5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smtClean="0">
                <a:solidFill>
                  <a:schemeClr val="bg1"/>
                </a:solidFill>
              </a:rPr>
              <a:t>BECAUSE</a:t>
            </a:r>
            <a:endParaRPr lang="en-GB" b="1" dirty="0">
              <a:solidFill>
                <a:schemeClr val="bg1"/>
              </a:solidFill>
            </a:endParaRPr>
          </a:p>
        </p:txBody>
      </p:sp>
      <p:sp>
        <p:nvSpPr>
          <p:cNvPr id="10" name="TextBox 9"/>
          <p:cNvSpPr txBox="1"/>
          <p:nvPr/>
        </p:nvSpPr>
        <p:spPr>
          <a:xfrm>
            <a:off x="714820" y="2747968"/>
            <a:ext cx="7745614" cy="1200329"/>
          </a:xfrm>
          <a:prstGeom prst="rect">
            <a:avLst/>
          </a:prstGeom>
          <a:solidFill>
            <a:schemeClr val="bg1">
              <a:alpha val="60000"/>
            </a:schemeClr>
          </a:solidFill>
        </p:spPr>
        <p:txBody>
          <a:bodyPr wrap="square" rtlCol="0">
            <a:spAutoFit/>
          </a:bodyPr>
          <a:lstStyle/>
          <a:p>
            <a:r>
              <a:rPr lang="en-GB" dirty="0" smtClean="0">
                <a:latin typeface="Lucida Calligraphy" panose="03010101010101010101" pitchFamily="66" charset="0"/>
              </a:rPr>
              <a:t>The poet makes the narrator describe all the things that are wrong with the harmonium.  For example ‘gathering dust’ and ‘shadowy porch’ suggest that the instrument is not looked after which is a sad thing. </a:t>
            </a:r>
            <a:endParaRPr lang="en-GB" dirty="0"/>
          </a:p>
        </p:txBody>
      </p:sp>
      <p:sp>
        <p:nvSpPr>
          <p:cNvPr id="11" name="TextBox 10"/>
          <p:cNvSpPr txBox="1"/>
          <p:nvPr/>
        </p:nvSpPr>
        <p:spPr>
          <a:xfrm>
            <a:off x="3991590" y="4941168"/>
            <a:ext cx="1152129" cy="369332"/>
          </a:xfrm>
          <a:prstGeom prst="rect">
            <a:avLst/>
          </a:prstGeom>
          <a:solidFill>
            <a:schemeClr val="tx2">
              <a:lumMod val="5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smtClean="0">
                <a:solidFill>
                  <a:schemeClr val="bg1"/>
                </a:solidFill>
              </a:rPr>
              <a:t>BUT</a:t>
            </a:r>
            <a:endParaRPr lang="en-GB" b="1" dirty="0">
              <a:solidFill>
                <a:schemeClr val="bg1"/>
              </a:solidFill>
            </a:endParaRPr>
          </a:p>
        </p:txBody>
      </p:sp>
      <p:sp>
        <p:nvSpPr>
          <p:cNvPr id="12" name="TextBox 11"/>
          <p:cNvSpPr txBox="1"/>
          <p:nvPr/>
        </p:nvSpPr>
        <p:spPr>
          <a:xfrm>
            <a:off x="714820" y="5398988"/>
            <a:ext cx="7745614" cy="923330"/>
          </a:xfrm>
          <a:prstGeom prst="rect">
            <a:avLst/>
          </a:prstGeom>
          <a:solidFill>
            <a:schemeClr val="bg1">
              <a:alpha val="60000"/>
            </a:schemeClr>
          </a:solidFill>
        </p:spPr>
        <p:txBody>
          <a:bodyPr wrap="square" rtlCol="0">
            <a:spAutoFit/>
          </a:bodyPr>
          <a:lstStyle/>
          <a:p>
            <a:r>
              <a:rPr lang="en-GB" dirty="0" smtClean="0">
                <a:latin typeface="Lucida Calligraphy" panose="03010101010101010101" pitchFamily="66" charset="0"/>
              </a:rPr>
              <a:t>When the poet says ‘He helped me to cart it away’ we feel as though he just wants to get it out of the church as ‘cart’ seems like a negative verb and sounds quite harsh.  </a:t>
            </a:r>
            <a:endParaRPr lang="en-GB" dirty="0"/>
          </a:p>
        </p:txBody>
      </p:sp>
      <p:sp>
        <p:nvSpPr>
          <p:cNvPr id="13" name="TextBox 12"/>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1808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Harmonium</a:t>
            </a:r>
            <a:r>
              <a:rPr lang="en-GB" dirty="0" smtClean="0"/>
              <a:t> </a:t>
            </a:r>
            <a:endParaRPr lang="en-GB" dirty="0"/>
          </a:p>
        </p:txBody>
      </p:sp>
      <p:sp>
        <p:nvSpPr>
          <p:cNvPr id="13" name="TextBox 12"/>
          <p:cNvSpPr txBox="1"/>
          <p:nvPr/>
        </p:nvSpPr>
        <p:spPr>
          <a:xfrm>
            <a:off x="395536" y="1602666"/>
            <a:ext cx="8352928" cy="4832092"/>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b="1" dirty="0" smtClean="0"/>
              <a:t>Exploring IMAGERY in </a:t>
            </a:r>
            <a:r>
              <a:rPr lang="en-GB" sz="4000" b="1" i="1" dirty="0" smtClean="0"/>
              <a:t>Harmonium</a:t>
            </a:r>
            <a:r>
              <a:rPr lang="en-GB" sz="4000" b="1" dirty="0" smtClean="0"/>
              <a:t>:</a:t>
            </a:r>
          </a:p>
          <a:p>
            <a:endParaRPr lang="en-GB" sz="2400" b="1" dirty="0"/>
          </a:p>
          <a:p>
            <a:r>
              <a:rPr lang="en-GB" sz="2400" dirty="0" smtClean="0"/>
              <a:t>On your image of the Harmonium, label what we learn about what the instrument looks like.  </a:t>
            </a:r>
          </a:p>
          <a:p>
            <a:endParaRPr lang="en-GB" sz="2400" dirty="0"/>
          </a:p>
          <a:p>
            <a:r>
              <a:rPr lang="en-GB" sz="2400" dirty="0" smtClean="0"/>
              <a:t>Draw a line to link the quotation with the correct part of the harmonium. </a:t>
            </a:r>
          </a:p>
          <a:p>
            <a:endParaRPr lang="en-GB" sz="2400" dirty="0"/>
          </a:p>
          <a:p>
            <a:endParaRPr lang="en-GB" sz="2400" dirty="0" smtClean="0"/>
          </a:p>
          <a:p>
            <a:endParaRPr lang="en-GB" sz="2400" dirty="0"/>
          </a:p>
          <a:p>
            <a:endParaRPr lang="en-GB" sz="2400" dirty="0" smtClean="0"/>
          </a:p>
          <a:p>
            <a:r>
              <a:rPr lang="en-GB" sz="2800" dirty="0" smtClean="0"/>
              <a:t> </a:t>
            </a:r>
            <a:endParaRPr lang="en-GB" sz="4000" dirty="0"/>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4362406"/>
            <a:ext cx="2646040" cy="198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113397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500"/>
                                        <p:tgtEl>
                                          <p:spTgt spid="1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animEffect transition="in" filter="fade">
                                      <p:cBhvr>
                                        <p:cTn id="27" dur="500"/>
                                        <p:tgtEl>
                                          <p:spTgt spid="1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Imagery</a:t>
            </a:r>
            <a:r>
              <a:rPr lang="en-GB" dirty="0" smtClean="0"/>
              <a:t> </a:t>
            </a:r>
            <a:endParaRPr lang="en-GB"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089844"/>
            <a:ext cx="4176464" cy="3132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endCxn id="33" idx="1"/>
          </p:cNvCxnSpPr>
          <p:nvPr/>
        </p:nvCxnSpPr>
        <p:spPr>
          <a:xfrm flipV="1">
            <a:off x="5220072" y="2198767"/>
            <a:ext cx="1695227" cy="2941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20072" y="4221088"/>
            <a:ext cx="1584176" cy="39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34" idx="1"/>
          </p:cNvCxnSpPr>
          <p:nvPr/>
        </p:nvCxnSpPr>
        <p:spPr>
          <a:xfrm>
            <a:off x="5076056" y="3309698"/>
            <a:ext cx="183924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2" idx="3"/>
          </p:cNvCxnSpPr>
          <p:nvPr/>
        </p:nvCxnSpPr>
        <p:spPr>
          <a:xfrm flipH="1" flipV="1">
            <a:off x="2195736" y="4204591"/>
            <a:ext cx="2232248" cy="4625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1" idx="3"/>
          </p:cNvCxnSpPr>
          <p:nvPr/>
        </p:nvCxnSpPr>
        <p:spPr>
          <a:xfrm flipH="1">
            <a:off x="2191351" y="2708920"/>
            <a:ext cx="1588562" cy="2776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4820" y="5398988"/>
            <a:ext cx="7745614" cy="1015663"/>
          </a:xfrm>
          <a:prstGeom prst="rect">
            <a:avLst/>
          </a:prstGeom>
          <a:solidFill>
            <a:schemeClr val="bg1">
              <a:alpha val="60000"/>
            </a:schemeClr>
          </a:solidFill>
        </p:spPr>
        <p:txBody>
          <a:bodyPr wrap="square" rtlCol="0">
            <a:spAutoFit/>
          </a:bodyPr>
          <a:lstStyle/>
          <a:p>
            <a:r>
              <a:rPr lang="en-GB" sz="2000" dirty="0" smtClean="0"/>
              <a:t>What </a:t>
            </a:r>
            <a:r>
              <a:rPr lang="en-GB" sz="2000" b="1" dirty="0" smtClean="0"/>
              <a:t>IMPRESSIONS</a:t>
            </a:r>
            <a:r>
              <a:rPr lang="en-GB" sz="2000" dirty="0" smtClean="0"/>
              <a:t> do you get of the harmonium from these quotations?  Why do you think the poet has created this impression?  Write your answer in full sentences using </a:t>
            </a:r>
            <a:r>
              <a:rPr lang="en-GB" sz="2000" b="1" dirty="0" smtClean="0"/>
              <a:t>quotations </a:t>
            </a:r>
            <a:r>
              <a:rPr lang="en-GB" sz="2000" dirty="0" smtClean="0"/>
              <a:t>to help you explain.</a:t>
            </a:r>
            <a:endParaRPr lang="en-GB" sz="2000" dirty="0"/>
          </a:p>
        </p:txBody>
      </p:sp>
      <p:sp>
        <p:nvSpPr>
          <p:cNvPr id="33" name="TextBox 32"/>
          <p:cNvSpPr txBox="1"/>
          <p:nvPr/>
        </p:nvSpPr>
        <p:spPr>
          <a:xfrm>
            <a:off x="6915299" y="1844824"/>
            <a:ext cx="1800200" cy="707886"/>
          </a:xfrm>
          <a:prstGeom prst="rect">
            <a:avLst/>
          </a:prstGeom>
          <a:solidFill>
            <a:schemeClr val="bg1">
              <a:alpha val="60000"/>
            </a:schemeClr>
          </a:solidFill>
        </p:spPr>
        <p:txBody>
          <a:bodyPr wrap="square" rtlCol="0">
            <a:spAutoFit/>
          </a:bodyPr>
          <a:lstStyle/>
          <a:p>
            <a:r>
              <a:rPr lang="en-GB" sz="2000" dirty="0" smtClean="0">
                <a:solidFill>
                  <a:srgbClr val="FF0000"/>
                </a:solidFill>
                <a:latin typeface="Lucida Calligraphy" panose="03010101010101010101" pitchFamily="66" charset="0"/>
              </a:rPr>
              <a:t>‘gathering dust’</a:t>
            </a:r>
            <a:endParaRPr lang="en-GB" sz="2000" dirty="0">
              <a:solidFill>
                <a:srgbClr val="FF0000"/>
              </a:solidFill>
            </a:endParaRPr>
          </a:p>
        </p:txBody>
      </p:sp>
      <p:sp>
        <p:nvSpPr>
          <p:cNvPr id="34" name="TextBox 33"/>
          <p:cNvSpPr txBox="1"/>
          <p:nvPr/>
        </p:nvSpPr>
        <p:spPr>
          <a:xfrm>
            <a:off x="6915299" y="2848033"/>
            <a:ext cx="1800200" cy="923330"/>
          </a:xfrm>
          <a:prstGeom prst="rect">
            <a:avLst/>
          </a:prstGeom>
          <a:solidFill>
            <a:schemeClr val="bg1">
              <a:alpha val="60000"/>
            </a:schemeClr>
          </a:solidFill>
        </p:spPr>
        <p:txBody>
          <a:bodyPr wrap="square" rtlCol="0">
            <a:spAutoFit/>
          </a:bodyPr>
          <a:lstStyle/>
          <a:p>
            <a:r>
              <a:rPr lang="en-GB" dirty="0" smtClean="0">
                <a:solidFill>
                  <a:srgbClr val="FF0000"/>
                </a:solidFill>
                <a:latin typeface="Lucida Calligraphy" panose="03010101010101010101" pitchFamily="66" charset="0"/>
              </a:rPr>
              <a:t>‘Yellowed the  fingernails of its keys’</a:t>
            </a:r>
            <a:endParaRPr lang="en-GB" dirty="0">
              <a:solidFill>
                <a:srgbClr val="FF0000"/>
              </a:solidFill>
            </a:endParaRPr>
          </a:p>
        </p:txBody>
      </p:sp>
      <p:sp>
        <p:nvSpPr>
          <p:cNvPr id="38" name="TextBox 37"/>
          <p:cNvSpPr txBox="1"/>
          <p:nvPr/>
        </p:nvSpPr>
        <p:spPr>
          <a:xfrm>
            <a:off x="6917950" y="4066979"/>
            <a:ext cx="1800200" cy="1200329"/>
          </a:xfrm>
          <a:prstGeom prst="rect">
            <a:avLst/>
          </a:prstGeom>
          <a:solidFill>
            <a:schemeClr val="bg1">
              <a:alpha val="60000"/>
            </a:schemeClr>
          </a:solidFill>
        </p:spPr>
        <p:txBody>
          <a:bodyPr wrap="square" rtlCol="0">
            <a:spAutoFit/>
          </a:bodyPr>
          <a:lstStyle/>
          <a:p>
            <a:r>
              <a:rPr lang="en-GB" dirty="0" smtClean="0">
                <a:solidFill>
                  <a:srgbClr val="FF0000"/>
                </a:solidFill>
                <a:latin typeface="Lucida Calligraphy" panose="03010101010101010101" pitchFamily="66" charset="0"/>
              </a:rPr>
              <a:t>‘aged the harmonium’s soft wood case’</a:t>
            </a:r>
            <a:endParaRPr lang="en-GB" dirty="0">
              <a:solidFill>
                <a:srgbClr val="FF0000"/>
              </a:solidFill>
            </a:endParaRPr>
          </a:p>
        </p:txBody>
      </p:sp>
      <p:sp>
        <p:nvSpPr>
          <p:cNvPr id="41" name="TextBox 40"/>
          <p:cNvSpPr txBox="1"/>
          <p:nvPr/>
        </p:nvSpPr>
        <p:spPr>
          <a:xfrm>
            <a:off x="391151" y="2386368"/>
            <a:ext cx="1800200" cy="1200329"/>
          </a:xfrm>
          <a:prstGeom prst="rect">
            <a:avLst/>
          </a:prstGeom>
          <a:solidFill>
            <a:schemeClr val="bg1">
              <a:alpha val="60000"/>
            </a:schemeClr>
          </a:solidFill>
        </p:spPr>
        <p:txBody>
          <a:bodyPr wrap="square" rtlCol="0">
            <a:spAutoFit/>
          </a:bodyPr>
          <a:lstStyle/>
          <a:p>
            <a:r>
              <a:rPr lang="en-GB" dirty="0" smtClean="0">
                <a:solidFill>
                  <a:srgbClr val="FF0000"/>
                </a:solidFill>
                <a:latin typeface="Lucida Calligraphy" panose="03010101010101010101" pitchFamily="66" charset="0"/>
              </a:rPr>
              <a:t>‘one of its notes had lost its tongue’</a:t>
            </a:r>
            <a:endParaRPr lang="en-GB" dirty="0">
              <a:solidFill>
                <a:srgbClr val="FF0000"/>
              </a:solidFill>
            </a:endParaRPr>
          </a:p>
        </p:txBody>
      </p:sp>
      <p:sp>
        <p:nvSpPr>
          <p:cNvPr id="42" name="TextBox 41"/>
          <p:cNvSpPr txBox="1"/>
          <p:nvPr/>
        </p:nvSpPr>
        <p:spPr>
          <a:xfrm>
            <a:off x="395536" y="3742926"/>
            <a:ext cx="1800200" cy="923330"/>
          </a:xfrm>
          <a:prstGeom prst="rect">
            <a:avLst/>
          </a:prstGeom>
          <a:solidFill>
            <a:schemeClr val="bg1">
              <a:alpha val="60000"/>
            </a:schemeClr>
          </a:solidFill>
        </p:spPr>
        <p:txBody>
          <a:bodyPr wrap="square" rtlCol="0">
            <a:spAutoFit/>
          </a:bodyPr>
          <a:lstStyle/>
          <a:p>
            <a:r>
              <a:rPr lang="en-GB" dirty="0" smtClean="0">
                <a:solidFill>
                  <a:srgbClr val="FF0000"/>
                </a:solidFill>
                <a:latin typeface="Lucida Calligraphy" panose="03010101010101010101" pitchFamily="66" charset="0"/>
              </a:rPr>
              <a:t>‘holes were worn in both the treadles’</a:t>
            </a:r>
            <a:endParaRPr lang="en-GB" dirty="0">
              <a:solidFill>
                <a:srgbClr val="FF0000"/>
              </a:solidFill>
            </a:endParaRPr>
          </a:p>
        </p:txBody>
      </p:sp>
      <p:sp>
        <p:nvSpPr>
          <p:cNvPr id="49" name="TextBox 48"/>
          <p:cNvSpPr txBox="1"/>
          <p:nvPr/>
        </p:nvSpPr>
        <p:spPr>
          <a:xfrm>
            <a:off x="391151" y="1298256"/>
            <a:ext cx="5332977" cy="646331"/>
          </a:xfrm>
          <a:prstGeom prst="rect">
            <a:avLst/>
          </a:prstGeom>
          <a:solidFill>
            <a:srgbClr val="00B050">
              <a:alpha val="38000"/>
            </a:srgbClr>
          </a:solidFill>
        </p:spPr>
        <p:txBody>
          <a:bodyPr wrap="square" rtlCol="0">
            <a:spAutoFit/>
          </a:bodyPr>
          <a:lstStyle/>
          <a:p>
            <a:r>
              <a:rPr lang="en-GB" dirty="0" smtClean="0"/>
              <a:t>CAN YOU SPOT ANY </a:t>
            </a:r>
            <a:r>
              <a:rPr lang="en-GB" b="1" dirty="0" smtClean="0"/>
              <a:t>POETIC DEVICES</a:t>
            </a:r>
            <a:r>
              <a:rPr lang="en-GB" dirty="0" smtClean="0"/>
              <a:t> IN THESE QUOTATIONS?  </a:t>
            </a:r>
            <a:endParaRPr lang="en-GB" dirty="0"/>
          </a:p>
        </p:txBody>
      </p:sp>
      <p:sp>
        <p:nvSpPr>
          <p:cNvPr id="51" name="TextBox 50"/>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23888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8"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Imagery</a:t>
            </a:r>
            <a:r>
              <a:rPr lang="en-GB" dirty="0" smtClean="0"/>
              <a:t> </a:t>
            </a:r>
            <a:endParaRPr lang="en-GB"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089844"/>
            <a:ext cx="4176464" cy="3132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endCxn id="33" idx="1"/>
          </p:cNvCxnSpPr>
          <p:nvPr/>
        </p:nvCxnSpPr>
        <p:spPr>
          <a:xfrm flipV="1">
            <a:off x="5220072" y="2198767"/>
            <a:ext cx="1695227" cy="2941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20072" y="4221088"/>
            <a:ext cx="1584176" cy="39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34" idx="1"/>
          </p:cNvCxnSpPr>
          <p:nvPr/>
        </p:nvCxnSpPr>
        <p:spPr>
          <a:xfrm flipV="1">
            <a:off x="5076056" y="3309698"/>
            <a:ext cx="1839243" cy="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2" idx="3"/>
          </p:cNvCxnSpPr>
          <p:nvPr/>
        </p:nvCxnSpPr>
        <p:spPr>
          <a:xfrm flipH="1" flipV="1">
            <a:off x="2195736" y="4204591"/>
            <a:ext cx="2232248" cy="4625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1" idx="3"/>
          </p:cNvCxnSpPr>
          <p:nvPr/>
        </p:nvCxnSpPr>
        <p:spPr>
          <a:xfrm flipH="1">
            <a:off x="2191351" y="2708920"/>
            <a:ext cx="1588562" cy="2776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4820" y="5398988"/>
            <a:ext cx="7745614" cy="1015663"/>
          </a:xfrm>
          <a:prstGeom prst="rect">
            <a:avLst/>
          </a:prstGeom>
          <a:solidFill>
            <a:schemeClr val="bg1">
              <a:alpha val="60000"/>
            </a:schemeClr>
          </a:solidFill>
        </p:spPr>
        <p:txBody>
          <a:bodyPr wrap="square" rtlCol="0">
            <a:spAutoFit/>
          </a:bodyPr>
          <a:lstStyle/>
          <a:p>
            <a:r>
              <a:rPr lang="en-GB" sz="2000" dirty="0" smtClean="0"/>
              <a:t>What </a:t>
            </a:r>
            <a:r>
              <a:rPr lang="en-GB" sz="2000" b="1" dirty="0" smtClean="0"/>
              <a:t>IMPRESSIONS</a:t>
            </a:r>
            <a:r>
              <a:rPr lang="en-GB" sz="2000" dirty="0" smtClean="0"/>
              <a:t> do you get of the harmonium from these quotations?  Why do you think the poet has created this impression?  Write your answer in full sentences using </a:t>
            </a:r>
            <a:r>
              <a:rPr lang="en-GB" sz="2000" b="1" dirty="0" smtClean="0"/>
              <a:t>quotations </a:t>
            </a:r>
            <a:r>
              <a:rPr lang="en-GB" sz="2000" dirty="0" smtClean="0"/>
              <a:t>to help you explain.</a:t>
            </a:r>
            <a:endParaRPr lang="en-GB" sz="2000" dirty="0"/>
          </a:p>
        </p:txBody>
      </p:sp>
      <p:sp>
        <p:nvSpPr>
          <p:cNvPr id="33" name="TextBox 32"/>
          <p:cNvSpPr txBox="1"/>
          <p:nvPr/>
        </p:nvSpPr>
        <p:spPr>
          <a:xfrm>
            <a:off x="6915299" y="1844824"/>
            <a:ext cx="1800200" cy="707886"/>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sz="2000" dirty="0">
              <a:solidFill>
                <a:srgbClr val="FF0000"/>
              </a:solidFill>
              <a:latin typeface="Lucida Calligraphy" panose="03010101010101010101" pitchFamily="66" charset="0"/>
            </a:endParaRPr>
          </a:p>
          <a:p>
            <a:endParaRPr lang="en-GB" sz="2000" dirty="0" smtClean="0">
              <a:solidFill>
                <a:srgbClr val="FF0000"/>
              </a:solidFill>
              <a:latin typeface="Lucida Calligraphy" panose="03010101010101010101" pitchFamily="66" charset="0"/>
            </a:endParaRPr>
          </a:p>
        </p:txBody>
      </p:sp>
      <p:sp>
        <p:nvSpPr>
          <p:cNvPr id="34" name="TextBox 33"/>
          <p:cNvSpPr txBox="1"/>
          <p:nvPr/>
        </p:nvSpPr>
        <p:spPr>
          <a:xfrm>
            <a:off x="6915299" y="2848033"/>
            <a:ext cx="1800200" cy="923330"/>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a:solidFill>
                <a:srgbClr val="FF0000"/>
              </a:solidFill>
              <a:latin typeface="Lucida Calligraphy" panose="03010101010101010101" pitchFamily="66" charset="0"/>
            </a:endParaRPr>
          </a:p>
          <a:p>
            <a:endParaRPr lang="en-GB" dirty="0" smtClean="0">
              <a:solidFill>
                <a:srgbClr val="FF0000"/>
              </a:solidFill>
              <a:latin typeface="Lucida Calligraphy" panose="03010101010101010101" pitchFamily="66" charset="0"/>
            </a:endParaRPr>
          </a:p>
          <a:p>
            <a:endParaRPr lang="en-GB" dirty="0">
              <a:solidFill>
                <a:srgbClr val="FF0000"/>
              </a:solidFill>
              <a:latin typeface="Lucida Calligraphy" panose="03010101010101010101" pitchFamily="66" charset="0"/>
            </a:endParaRPr>
          </a:p>
        </p:txBody>
      </p:sp>
      <p:sp>
        <p:nvSpPr>
          <p:cNvPr id="38" name="TextBox 37"/>
          <p:cNvSpPr txBox="1"/>
          <p:nvPr/>
        </p:nvSpPr>
        <p:spPr>
          <a:xfrm>
            <a:off x="6917950" y="4066979"/>
            <a:ext cx="1800200" cy="1200329"/>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p:txBody>
      </p:sp>
      <p:sp>
        <p:nvSpPr>
          <p:cNvPr id="41" name="TextBox 40"/>
          <p:cNvSpPr txBox="1"/>
          <p:nvPr/>
        </p:nvSpPr>
        <p:spPr>
          <a:xfrm>
            <a:off x="391151" y="2386368"/>
            <a:ext cx="1800200" cy="1200329"/>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p:txBody>
      </p:sp>
      <p:sp>
        <p:nvSpPr>
          <p:cNvPr id="42" name="TextBox 41"/>
          <p:cNvSpPr txBox="1"/>
          <p:nvPr/>
        </p:nvSpPr>
        <p:spPr>
          <a:xfrm>
            <a:off x="395536" y="3742926"/>
            <a:ext cx="1800200" cy="923330"/>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a:solidFill>
                <a:srgbClr val="FF0000"/>
              </a:solidFill>
              <a:latin typeface="Lucida Calligraphy" panose="03010101010101010101" pitchFamily="66" charset="0"/>
            </a:endParaRPr>
          </a:p>
          <a:p>
            <a:endParaRPr lang="en-GB" dirty="0">
              <a:solidFill>
                <a:srgbClr val="FF0000"/>
              </a:solidFill>
              <a:latin typeface="Lucida Calligraphy" panose="03010101010101010101" pitchFamily="66" charset="0"/>
            </a:endParaRPr>
          </a:p>
          <a:p>
            <a:endParaRPr lang="en-GB" dirty="0" smtClean="0">
              <a:solidFill>
                <a:srgbClr val="FF0000"/>
              </a:solidFill>
              <a:latin typeface="Lucida Calligraphy" panose="03010101010101010101" pitchFamily="66" charset="0"/>
            </a:endParaRPr>
          </a:p>
        </p:txBody>
      </p:sp>
      <p:sp>
        <p:nvSpPr>
          <p:cNvPr id="49" name="TextBox 48"/>
          <p:cNvSpPr txBox="1"/>
          <p:nvPr/>
        </p:nvSpPr>
        <p:spPr>
          <a:xfrm>
            <a:off x="391151" y="1298256"/>
            <a:ext cx="5332977" cy="646331"/>
          </a:xfrm>
          <a:prstGeom prst="rect">
            <a:avLst/>
          </a:prstGeom>
          <a:solidFill>
            <a:srgbClr val="00B050">
              <a:alpha val="38000"/>
            </a:srgbClr>
          </a:solidFill>
        </p:spPr>
        <p:txBody>
          <a:bodyPr wrap="square" rtlCol="0">
            <a:spAutoFit/>
          </a:bodyPr>
          <a:lstStyle/>
          <a:p>
            <a:r>
              <a:rPr lang="en-GB" dirty="0" smtClean="0"/>
              <a:t>CAN YOU SPOT ANY </a:t>
            </a:r>
            <a:r>
              <a:rPr lang="en-GB" b="1" dirty="0" smtClean="0"/>
              <a:t>POETIC DEVICES</a:t>
            </a:r>
            <a:r>
              <a:rPr lang="en-GB" dirty="0" smtClean="0"/>
              <a:t> IN THESE QUOTATIONS?  </a:t>
            </a:r>
            <a:endParaRPr lang="en-GB" dirty="0"/>
          </a:p>
        </p:txBody>
      </p:sp>
      <p:sp>
        <p:nvSpPr>
          <p:cNvPr id="18" name="TextBox 17"/>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Tree>
    <p:extLst>
      <p:ext uri="{BB962C8B-B14F-4D97-AF65-F5344CB8AC3E}">
        <p14:creationId xmlns:p14="http://schemas.microsoft.com/office/powerpoint/2010/main" val="26108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8"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8144" y="188640"/>
            <a:ext cx="309634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Lesson </a:t>
            </a:r>
            <a:r>
              <a:rPr lang="en-GB" b="1" u="sng" dirty="0" smtClean="0">
                <a:solidFill>
                  <a:srgbClr val="FF0000"/>
                </a:solidFill>
              </a:rPr>
              <a:t>objective</a:t>
            </a:r>
            <a:r>
              <a:rPr lang="en-GB" b="1" dirty="0" smtClean="0"/>
              <a:t>: </a:t>
            </a:r>
            <a:r>
              <a:rPr lang="en-GB" dirty="0" smtClean="0"/>
              <a:t> </a:t>
            </a:r>
            <a:r>
              <a:rPr lang="en-GB" b="1" dirty="0" smtClean="0">
                <a:solidFill>
                  <a:srgbClr val="002060"/>
                </a:solidFill>
              </a:rPr>
              <a:t>to explore the poem </a:t>
            </a:r>
            <a:r>
              <a:rPr lang="en-GB" b="1" i="1" dirty="0" smtClean="0">
                <a:solidFill>
                  <a:srgbClr val="002060"/>
                </a:solidFill>
              </a:rPr>
              <a:t>Harmonium </a:t>
            </a:r>
            <a:r>
              <a:rPr lang="en-GB" b="1" dirty="0" smtClean="0">
                <a:solidFill>
                  <a:srgbClr val="002060"/>
                </a:solidFill>
              </a:rPr>
              <a:t>through questioning and analysing imagery.  </a:t>
            </a:r>
            <a:endParaRPr lang="en-GB" b="1" dirty="0">
              <a:solidFill>
                <a:srgbClr val="002060"/>
              </a:solidFill>
            </a:endParaRPr>
          </a:p>
        </p:txBody>
      </p:sp>
      <p:sp>
        <p:nvSpPr>
          <p:cNvPr id="5" name="TextBox 4"/>
          <p:cNvSpPr txBox="1"/>
          <p:nvPr/>
        </p:nvSpPr>
        <p:spPr>
          <a:xfrm>
            <a:off x="0" y="258674"/>
            <a:ext cx="5868144" cy="923330"/>
          </a:xfrm>
          <a:prstGeom prst="rect">
            <a:avLst/>
          </a:prstGeom>
          <a:noFill/>
        </p:spPr>
        <p:txBody>
          <a:bodyPr wrap="square" rtlCol="0">
            <a:spAutoFit/>
          </a:bodyPr>
          <a:lstStyle/>
          <a:p>
            <a:r>
              <a:rPr lang="en-GB" sz="5400" b="1" dirty="0" smtClean="0">
                <a:solidFill>
                  <a:schemeClr val="bg2">
                    <a:lumMod val="25000"/>
                  </a:schemeClr>
                </a:solidFill>
              </a:rPr>
              <a:t>Imagery</a:t>
            </a:r>
            <a:r>
              <a:rPr lang="en-GB" dirty="0" smtClean="0"/>
              <a:t> </a:t>
            </a:r>
            <a:endParaRPr lang="en-GB"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089844"/>
            <a:ext cx="4176464" cy="3132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714820" y="5398988"/>
            <a:ext cx="7745614" cy="1015663"/>
          </a:xfrm>
          <a:prstGeom prst="rect">
            <a:avLst/>
          </a:prstGeom>
          <a:solidFill>
            <a:schemeClr val="bg1">
              <a:alpha val="60000"/>
            </a:schemeClr>
          </a:solidFill>
        </p:spPr>
        <p:txBody>
          <a:bodyPr wrap="square" rtlCol="0">
            <a:spAutoFit/>
          </a:bodyPr>
          <a:lstStyle/>
          <a:p>
            <a:r>
              <a:rPr lang="en-GB" sz="2000" dirty="0" smtClean="0"/>
              <a:t>What </a:t>
            </a:r>
            <a:r>
              <a:rPr lang="en-GB" sz="2000" b="1" dirty="0" smtClean="0"/>
              <a:t>IMPRESSIONS</a:t>
            </a:r>
            <a:r>
              <a:rPr lang="en-GB" sz="2000" dirty="0" smtClean="0"/>
              <a:t> do you get of the harmonium from these quotations?  Why do you think the poet has created this impression?  Write your answer in full sentences using </a:t>
            </a:r>
            <a:r>
              <a:rPr lang="en-GB" sz="2000" b="1" dirty="0" smtClean="0"/>
              <a:t>quotations </a:t>
            </a:r>
            <a:r>
              <a:rPr lang="en-GB" sz="2000" dirty="0" smtClean="0"/>
              <a:t>to help you explain.</a:t>
            </a:r>
            <a:endParaRPr lang="en-GB" sz="2000" dirty="0"/>
          </a:p>
        </p:txBody>
      </p:sp>
      <p:sp>
        <p:nvSpPr>
          <p:cNvPr id="33" name="TextBox 32"/>
          <p:cNvSpPr txBox="1"/>
          <p:nvPr/>
        </p:nvSpPr>
        <p:spPr>
          <a:xfrm>
            <a:off x="6915299" y="1844824"/>
            <a:ext cx="1800200" cy="707886"/>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sz="2000" dirty="0">
              <a:solidFill>
                <a:srgbClr val="FF0000"/>
              </a:solidFill>
              <a:latin typeface="Lucida Calligraphy" panose="03010101010101010101" pitchFamily="66" charset="0"/>
            </a:endParaRPr>
          </a:p>
          <a:p>
            <a:endParaRPr lang="en-GB" sz="2000" dirty="0" smtClean="0">
              <a:solidFill>
                <a:srgbClr val="FF0000"/>
              </a:solidFill>
              <a:latin typeface="Lucida Calligraphy" panose="03010101010101010101" pitchFamily="66" charset="0"/>
            </a:endParaRPr>
          </a:p>
        </p:txBody>
      </p:sp>
      <p:sp>
        <p:nvSpPr>
          <p:cNvPr id="34" name="TextBox 33"/>
          <p:cNvSpPr txBox="1"/>
          <p:nvPr/>
        </p:nvSpPr>
        <p:spPr>
          <a:xfrm>
            <a:off x="6915299" y="2848033"/>
            <a:ext cx="1800200" cy="923330"/>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a:solidFill>
                <a:srgbClr val="FF0000"/>
              </a:solidFill>
              <a:latin typeface="Lucida Calligraphy" panose="03010101010101010101" pitchFamily="66" charset="0"/>
            </a:endParaRPr>
          </a:p>
          <a:p>
            <a:endParaRPr lang="en-GB" dirty="0" smtClean="0">
              <a:solidFill>
                <a:srgbClr val="FF0000"/>
              </a:solidFill>
              <a:latin typeface="Lucida Calligraphy" panose="03010101010101010101" pitchFamily="66" charset="0"/>
            </a:endParaRPr>
          </a:p>
          <a:p>
            <a:endParaRPr lang="en-GB" dirty="0">
              <a:solidFill>
                <a:srgbClr val="FF0000"/>
              </a:solidFill>
              <a:latin typeface="Lucida Calligraphy" panose="03010101010101010101" pitchFamily="66" charset="0"/>
            </a:endParaRPr>
          </a:p>
        </p:txBody>
      </p:sp>
      <p:sp>
        <p:nvSpPr>
          <p:cNvPr id="38" name="TextBox 37"/>
          <p:cNvSpPr txBox="1"/>
          <p:nvPr/>
        </p:nvSpPr>
        <p:spPr>
          <a:xfrm>
            <a:off x="6917950" y="4066979"/>
            <a:ext cx="1800200" cy="1200329"/>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p:txBody>
      </p:sp>
      <p:sp>
        <p:nvSpPr>
          <p:cNvPr id="41" name="TextBox 40"/>
          <p:cNvSpPr txBox="1"/>
          <p:nvPr/>
        </p:nvSpPr>
        <p:spPr>
          <a:xfrm>
            <a:off x="391151" y="2386368"/>
            <a:ext cx="1800200" cy="1200329"/>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smtClean="0">
              <a:solidFill>
                <a:srgbClr val="FF0000"/>
              </a:solidFill>
            </a:endParaRPr>
          </a:p>
          <a:p>
            <a:endParaRPr lang="en-GB" dirty="0">
              <a:solidFill>
                <a:srgbClr val="FF0000"/>
              </a:solidFill>
            </a:endParaRPr>
          </a:p>
          <a:p>
            <a:endParaRPr lang="en-GB" dirty="0" smtClean="0">
              <a:solidFill>
                <a:srgbClr val="FF0000"/>
              </a:solidFill>
            </a:endParaRPr>
          </a:p>
          <a:p>
            <a:endParaRPr lang="en-GB" dirty="0">
              <a:solidFill>
                <a:srgbClr val="FF0000"/>
              </a:solidFill>
            </a:endParaRPr>
          </a:p>
        </p:txBody>
      </p:sp>
      <p:sp>
        <p:nvSpPr>
          <p:cNvPr id="42" name="TextBox 41"/>
          <p:cNvSpPr txBox="1"/>
          <p:nvPr/>
        </p:nvSpPr>
        <p:spPr>
          <a:xfrm>
            <a:off x="395536" y="3742926"/>
            <a:ext cx="1800200" cy="923330"/>
          </a:xfrm>
          <a:prstGeom prst="rect">
            <a:avLst/>
          </a:prstGeom>
          <a:solidFill>
            <a:schemeClr val="bg1">
              <a:alpha val="60000"/>
            </a:schemeClr>
          </a:solidFill>
          <a:ln>
            <a:solidFill>
              <a:schemeClr val="tx1">
                <a:lumMod val="95000"/>
                <a:lumOff val="5000"/>
              </a:schemeClr>
            </a:solidFill>
          </a:ln>
        </p:spPr>
        <p:txBody>
          <a:bodyPr wrap="square" rtlCol="0">
            <a:spAutoFit/>
          </a:bodyPr>
          <a:lstStyle/>
          <a:p>
            <a:endParaRPr lang="en-GB" dirty="0">
              <a:solidFill>
                <a:srgbClr val="FF0000"/>
              </a:solidFill>
              <a:latin typeface="Lucida Calligraphy" panose="03010101010101010101" pitchFamily="66" charset="0"/>
            </a:endParaRPr>
          </a:p>
          <a:p>
            <a:endParaRPr lang="en-GB" dirty="0">
              <a:solidFill>
                <a:srgbClr val="FF0000"/>
              </a:solidFill>
              <a:latin typeface="Lucida Calligraphy" panose="03010101010101010101" pitchFamily="66" charset="0"/>
            </a:endParaRPr>
          </a:p>
          <a:p>
            <a:endParaRPr lang="en-GB" dirty="0" smtClean="0">
              <a:solidFill>
                <a:srgbClr val="FF0000"/>
              </a:solidFill>
              <a:latin typeface="Lucida Calligraphy" panose="03010101010101010101" pitchFamily="66" charset="0"/>
            </a:endParaRPr>
          </a:p>
        </p:txBody>
      </p:sp>
      <p:sp>
        <p:nvSpPr>
          <p:cNvPr id="49" name="TextBox 48"/>
          <p:cNvSpPr txBox="1"/>
          <p:nvPr/>
        </p:nvSpPr>
        <p:spPr>
          <a:xfrm>
            <a:off x="391151" y="1298256"/>
            <a:ext cx="5332977" cy="646331"/>
          </a:xfrm>
          <a:prstGeom prst="rect">
            <a:avLst/>
          </a:prstGeom>
          <a:solidFill>
            <a:srgbClr val="00B050">
              <a:alpha val="38000"/>
            </a:srgbClr>
          </a:solidFill>
        </p:spPr>
        <p:txBody>
          <a:bodyPr wrap="square" rtlCol="0">
            <a:spAutoFit/>
          </a:bodyPr>
          <a:lstStyle/>
          <a:p>
            <a:r>
              <a:rPr lang="en-GB" dirty="0" smtClean="0"/>
              <a:t>CAN YOU SPOT ANY </a:t>
            </a:r>
            <a:r>
              <a:rPr lang="en-GB" b="1" dirty="0" smtClean="0"/>
              <a:t>POETIC DEVICES</a:t>
            </a:r>
            <a:r>
              <a:rPr lang="en-GB" dirty="0" smtClean="0"/>
              <a:t> IN THESE QUOTATIONS?  </a:t>
            </a:r>
            <a:endParaRPr lang="en-GB" dirty="0"/>
          </a:p>
        </p:txBody>
      </p:sp>
    </p:spTree>
    <p:extLst>
      <p:ext uri="{BB962C8B-B14F-4D97-AF65-F5344CB8AC3E}">
        <p14:creationId xmlns:p14="http://schemas.microsoft.com/office/powerpoint/2010/main" val="10656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4" grpId="0" animBg="1"/>
      <p:bldP spid="38" grpId="0" animBg="1"/>
      <p:bldP spid="41" grpId="0" animBg="1"/>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1168</Words>
  <Application>Microsoft Office PowerPoint</Application>
  <PresentationFormat>On-screen Show (4:3)</PresentationFormat>
  <Paragraphs>145</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Lucida Calligraphy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Morris, Katharine; Colin Old</dc:creator>
  <cp:lastModifiedBy>Colin Old</cp:lastModifiedBy>
  <cp:revision>25</cp:revision>
  <cp:lastPrinted>2013-11-06T07:44:43Z</cp:lastPrinted>
  <dcterms:created xsi:type="dcterms:W3CDTF">2013-11-05T21:08:24Z</dcterms:created>
  <dcterms:modified xsi:type="dcterms:W3CDTF">2017-05-11T07:24:04Z</dcterms:modified>
</cp:coreProperties>
</file>