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23" r:id="rId3"/>
    <p:sldId id="327" r:id="rId4"/>
    <p:sldId id="328" r:id="rId5"/>
    <p:sldId id="324" r:id="rId6"/>
    <p:sldId id="325" r:id="rId7"/>
    <p:sldId id="329" r:id="rId8"/>
    <p:sldId id="33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1F2B-35E9-B7D8-6F71-AFA8AF3D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20CFD-CB78-63B3-B963-82E253983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55A81-5675-EB67-0595-D861CC76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2A573-D6AB-ADF7-9777-C9C37BBC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B0CA7-A003-287D-9A50-FD0F1230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3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6AAE-3FA1-738F-BFB6-065B66FC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2C6BA-F23E-4660-D360-981C6E6F5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80390-3EB9-E2BA-4177-66D87D9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82A26-F09D-7979-38FD-0B799F0A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18EDD-79E8-91DC-C536-2272CF2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D18C4-9C44-C21E-3ADA-1E5507302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D666F-434F-784E-0A5D-039E8A386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A04F4-A516-9092-DD7A-6C68E243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3FB0A-7E2A-27A8-AC36-5B2035FF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65EC0-7BE4-298D-685E-B29CA40C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4208-BE17-69D2-7AE7-DFB4110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59936-4ADB-4421-EBC9-3DE9DF4A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383"/>
            <a:ext cx="10515600" cy="4949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EFD38-2494-5771-D9E0-CFDF7771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3EE23-1D71-723A-155D-730892BE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588D4-356B-782A-F4F9-EA40DAFD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661C-2F44-0A49-023E-A0CAB178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9942B-EA46-A227-2E81-6DAA1916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07C8B-5984-5DE5-2D25-779B75FD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C38E0-FCCC-F703-C4F7-8F8033E4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AA7B3-9A46-6827-58F0-97F55BA8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F67DD-65CD-9A90-9567-2E4304F9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A2EC9-5628-C69A-7355-539DC099A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0204A-D92A-A93F-F9B9-96AE9372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6C292-D9D7-FBE0-9C35-A48F2D2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693E7-9807-4278-0A5D-37D671C1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7D878-41C0-18E8-7DC5-DB9F8F7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5B5C-80BF-082C-A74C-EBAA3CE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50369-D562-E111-1D00-78CEC03D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2B0A7-15F8-D87F-8001-CC7800EC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98051-06C1-931C-71F9-4C9FB707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BF87FA-4EBE-4B48-C878-3AA399BD5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43E98-7EC4-96CD-98CE-0873D85D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3F27F-DCBD-E83A-4AF9-38305E68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153E9-34A1-C759-9F04-4C319D0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D28CD-78D0-E6EC-4FC5-43C1B188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972BF-EF6D-306C-95DF-E61F2DEB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0D73-9C7F-7658-9266-350A63E4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11D8A-845A-4EB7-7B9F-E625B4B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C51AD6-9C57-1086-36D2-08271111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1E524-362A-3AB7-5F9F-62512EB8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BE434-D187-D660-4732-200722D4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1A59-A8C6-F1D8-029F-873CFBF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6125C-F24F-2E75-D2D8-60625144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7D4B3-6C24-9538-E4E0-48ED685E9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482C4-B2EA-581A-C046-5B239A93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0B904-FCD5-EABD-458F-1C002B36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1AE1B-2F02-B328-88EB-077C33E0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2DC7E-4ED3-A792-C8F9-8CA22376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5B9B21-5595-3B66-3F3D-1D9D95E76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A46BD-0780-A10C-CB54-FC8123B1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98250-09C5-2FDA-F240-2042E8D3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7B5D8-6B47-6CF9-B1E4-9BF05C4F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12B51-6F00-86A8-F0E9-80F191E8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91E92-E19F-E231-1288-2FD31947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D309-4DAE-9579-E876-AC209FBD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168C8-B703-F5F7-144B-0F7C3C8DC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1071C-F138-42A6-A703-CA1940E58CB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910F0-8C54-2A99-9E97-026EA05F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AD488-433E-8706-F7DA-84943457C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F1EB3-CF38-47C6-B31A-F635CD641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AF22-243E-9A7C-0F44-5858B530F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数据流驱动布局当前方案及未来方案讨论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BE646-B39E-90C0-EA95-D53CB1837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2024/6/27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8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74D00-6C83-2842-68CE-3BDA8AEC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数据流驱动的布局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03280-1391-90C6-F8F4-4084674E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075"/>
            <a:ext cx="10515600" cy="5484312"/>
          </a:xfrm>
        </p:spPr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七月底在</a:t>
            </a:r>
            <a:r>
              <a:rPr lang="en-US" altLang="zh-CN" dirty="0"/>
              <a:t>GCU</a:t>
            </a:r>
            <a:r>
              <a:rPr lang="zh-CN" altLang="en-US" dirty="0"/>
              <a:t>例子上跑出可用结果（</a:t>
            </a:r>
            <a:r>
              <a:rPr lang="en-US" altLang="zh-CN" dirty="0"/>
              <a:t>1w+</a:t>
            </a:r>
            <a:r>
              <a:rPr lang="zh-CN" altLang="en-US" dirty="0"/>
              <a:t>单元，需要进行多层次布局）</a:t>
            </a:r>
            <a:endParaRPr lang="en-US" altLang="zh-CN" dirty="0"/>
          </a:p>
          <a:p>
            <a:pPr lvl="1"/>
            <a:r>
              <a:rPr lang="zh-CN" altLang="en-US" dirty="0"/>
              <a:t>未来能在百万规模的电路上应用，并且具有较强的通用性</a:t>
            </a:r>
            <a:endParaRPr lang="en-US" altLang="zh-CN" dirty="0"/>
          </a:p>
          <a:p>
            <a:r>
              <a:rPr lang="zh-CN" altLang="en-US" dirty="0"/>
              <a:t>进展</a:t>
            </a:r>
            <a:endParaRPr lang="en-US" altLang="zh-CN" dirty="0"/>
          </a:p>
          <a:p>
            <a:pPr lvl="1"/>
            <a:r>
              <a:rPr lang="zh-CN" altLang="en-US" dirty="0"/>
              <a:t>完成了</a:t>
            </a:r>
            <a:r>
              <a:rPr lang="en-US" altLang="zh-CN" dirty="0"/>
              <a:t>B*</a:t>
            </a:r>
            <a:r>
              <a:rPr lang="zh-CN" altLang="en-US" dirty="0"/>
              <a:t>树初始化布局</a:t>
            </a:r>
            <a:endParaRPr lang="en-US" altLang="zh-CN" dirty="0"/>
          </a:p>
          <a:p>
            <a:pPr lvl="1"/>
            <a:r>
              <a:rPr lang="zh-CN" altLang="en-US" dirty="0"/>
              <a:t>实现了两种数据流提取方法</a:t>
            </a:r>
            <a:endParaRPr lang="en-US" altLang="zh-CN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若单元的连接耦合度较高，则原先的数据流提取方法很难将不同的</a:t>
            </a:r>
            <a:r>
              <a:rPr lang="en-US" altLang="zh-CN" dirty="0"/>
              <a:t>bit slice</a:t>
            </a:r>
            <a:r>
              <a:rPr lang="zh-CN" altLang="en-US" dirty="0"/>
              <a:t>分开</a:t>
            </a:r>
            <a:endParaRPr lang="en-US" altLang="zh-CN" dirty="0"/>
          </a:p>
          <a:p>
            <a:pPr lvl="1"/>
            <a:r>
              <a:rPr lang="zh-CN" altLang="en-US" dirty="0"/>
              <a:t>不同的</a:t>
            </a:r>
            <a:r>
              <a:rPr lang="en-US" altLang="zh-CN" dirty="0"/>
              <a:t>bit slice</a:t>
            </a:r>
            <a:r>
              <a:rPr lang="zh-CN" altLang="en-US" dirty="0"/>
              <a:t>的长度可能有很大不同，导致</a:t>
            </a:r>
            <a:r>
              <a:rPr lang="en-US" altLang="zh-CN" dirty="0"/>
              <a:t>B*</a:t>
            </a:r>
            <a:r>
              <a:rPr lang="zh-CN" altLang="en-US" dirty="0"/>
              <a:t>树方法失效</a:t>
            </a:r>
            <a:endParaRPr lang="en-US" altLang="zh-CN" dirty="0"/>
          </a:p>
          <a:p>
            <a:pPr lvl="1"/>
            <a:r>
              <a:rPr lang="zh-CN" altLang="en-US" dirty="0"/>
              <a:t>现在的数据流提取方法，以及布局算法只适用于几千单元规模的电路</a:t>
            </a:r>
            <a:endParaRPr lang="en-US" altLang="zh-CN" dirty="0"/>
          </a:p>
          <a:p>
            <a:pPr lvl="1"/>
            <a:r>
              <a:rPr lang="zh-CN" altLang="en-US" dirty="0"/>
              <a:t>若路径中存在高扇出路径，则实际的</a:t>
            </a:r>
            <a:r>
              <a:rPr lang="en-US" altLang="zh-CN" dirty="0"/>
              <a:t>bit slice</a:t>
            </a:r>
            <a:r>
              <a:rPr lang="zh-CN" altLang="en-US" dirty="0"/>
              <a:t>可能更多</a:t>
            </a:r>
          </a:p>
        </p:txBody>
      </p:sp>
    </p:spTree>
    <p:extLst>
      <p:ext uri="{BB962C8B-B14F-4D97-AF65-F5344CB8AC3E}">
        <p14:creationId xmlns:p14="http://schemas.microsoft.com/office/powerpoint/2010/main" val="29892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011D-1B13-B61E-D109-6CB8B052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第二种数据流提取方法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AB41F-A5C8-0E10-CD9E-021902A3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075"/>
            <a:ext cx="6204358" cy="4945888"/>
          </a:xfrm>
        </p:spPr>
        <p:txBody>
          <a:bodyPr/>
          <a:lstStyle/>
          <a:p>
            <a:r>
              <a:rPr lang="zh-CN" altLang="en-US" dirty="0"/>
              <a:t>第二种数据流提取方法</a:t>
            </a:r>
            <a:endParaRPr lang="en-US" altLang="zh-CN" dirty="0"/>
          </a:p>
          <a:p>
            <a:pPr lvl="1"/>
            <a:r>
              <a:rPr lang="zh-CN" altLang="en-US" dirty="0"/>
              <a:t>依次遍历高扇出线网</a:t>
            </a:r>
            <a:endParaRPr lang="en-US" altLang="zh-CN" dirty="0"/>
          </a:p>
          <a:p>
            <a:pPr lvl="1"/>
            <a:r>
              <a:rPr lang="zh-CN" altLang="en-US" dirty="0"/>
              <a:t>以高扇出线网为起点，进行</a:t>
            </a:r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若下一个</a:t>
            </a:r>
            <a:r>
              <a:rPr lang="en-US" altLang="zh-CN" dirty="0"/>
              <a:t>stage</a:t>
            </a:r>
            <a:r>
              <a:rPr lang="zh-CN" altLang="en-US" dirty="0"/>
              <a:t>存在相同类型的模块，则作为下一个</a:t>
            </a:r>
            <a:r>
              <a:rPr lang="en-US" altLang="zh-CN" dirty="0"/>
              <a:t>stage</a:t>
            </a:r>
            <a:r>
              <a:rPr lang="zh-CN" altLang="en-US" dirty="0"/>
              <a:t>的单元，不限类型和单元数量</a:t>
            </a:r>
            <a:endParaRPr lang="en-US" altLang="zh-CN" dirty="0"/>
          </a:p>
          <a:p>
            <a:pPr lvl="1"/>
            <a:r>
              <a:rPr lang="zh-CN" altLang="en-US" dirty="0"/>
              <a:t>遍历所有高扇出线网后，得到许多</a:t>
            </a:r>
            <a:r>
              <a:rPr lang="en-US" altLang="zh-CN" dirty="0"/>
              <a:t>groups</a:t>
            </a:r>
            <a:r>
              <a:rPr lang="zh-CN" altLang="en-US" dirty="0"/>
              <a:t>，判断不同</a:t>
            </a:r>
            <a:r>
              <a:rPr lang="en-US" altLang="zh-CN" dirty="0"/>
              <a:t>group</a:t>
            </a:r>
            <a:r>
              <a:rPr lang="zh-CN" altLang="en-US" dirty="0"/>
              <a:t>的重叠度，并删除规模较小的</a:t>
            </a:r>
            <a:r>
              <a:rPr lang="en-US" altLang="zh-CN" dirty="0"/>
              <a:t>group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element</a:t>
            </a:r>
            <a:r>
              <a:rPr lang="zh-CN" altLang="en-US" dirty="0"/>
              <a:t>的数量差异可能较大</a:t>
            </a:r>
            <a:endParaRPr lang="en-US" altLang="zh-CN" dirty="0"/>
          </a:p>
          <a:p>
            <a:pPr lvl="1"/>
            <a:r>
              <a:rPr lang="zh-CN" altLang="en-US" dirty="0"/>
              <a:t>较小的规则结构丢失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4C77F3-2BCA-62D4-F365-E4C8CA5E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6337" y="1145824"/>
            <a:ext cx="4706388" cy="48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0D5D6-DE2C-D367-ADB7-14D56089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ISPD</a:t>
            </a:r>
            <a:r>
              <a:rPr lang="zh-CN" altLang="en-US" dirty="0"/>
              <a:t>规则例子解析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D0AE3-A43B-DDA8-A39B-82B75A36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94"/>
            <a:ext cx="6420394" cy="4945888"/>
          </a:xfrm>
        </p:spPr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Stage</a:t>
            </a:r>
            <a:r>
              <a:rPr lang="zh-CN" altLang="en-US" dirty="0"/>
              <a:t>内的模块数量及功能一致，</a:t>
            </a:r>
            <a:r>
              <a:rPr lang="en-US" altLang="zh-CN" dirty="0"/>
              <a:t>Stage</a:t>
            </a:r>
            <a:r>
              <a:rPr lang="zh-CN" altLang="en-US" dirty="0"/>
              <a:t>之间的数据流很清晰，结构规整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ISPD</a:t>
            </a:r>
            <a:r>
              <a:rPr lang="zh-CN" altLang="en-US" dirty="0"/>
              <a:t>例子，添加</a:t>
            </a:r>
            <a:r>
              <a:rPr lang="en-US" altLang="zh-CN" dirty="0"/>
              <a:t>whitespace</a:t>
            </a:r>
            <a:r>
              <a:rPr lang="zh-CN" altLang="en-US" dirty="0"/>
              <a:t>有必要，并非紧密堆积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F310BC-932E-5456-48AE-5182441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23" y="3376574"/>
            <a:ext cx="4948764" cy="2942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288D89-6C32-A131-764B-DA7B08E0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50" y="3054937"/>
            <a:ext cx="4825392" cy="3803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FE1CB-819F-C315-8768-12B035CA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42" y="131784"/>
            <a:ext cx="3175808" cy="30816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BAD5B2-69E1-5E33-3CA1-601A1E58AFFE}"/>
              </a:ext>
            </a:extLst>
          </p:cNvPr>
          <p:cNvSpPr/>
          <p:nvPr/>
        </p:nvSpPr>
        <p:spPr>
          <a:xfrm>
            <a:off x="6471685" y="4271291"/>
            <a:ext cx="5326840" cy="36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F8D70-FAA2-2BA6-A4F8-3CB6C57F2F72}"/>
              </a:ext>
            </a:extLst>
          </p:cNvPr>
          <p:cNvSpPr txBox="1"/>
          <p:nvPr/>
        </p:nvSpPr>
        <p:spPr>
          <a:xfrm>
            <a:off x="5555662" y="393273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whitespace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4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B2AFA-E6E5-FDB0-F78C-1BBEACD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当前方案问题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F7B31-724C-BFF3-0E53-9D84D9D4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测列单元连接耦合度较高，许多单元在不同的</a:t>
            </a:r>
            <a:r>
              <a:rPr lang="en-US" altLang="zh-CN" sz="2400" dirty="0"/>
              <a:t>bit slice</a:t>
            </a:r>
            <a:r>
              <a:rPr lang="zh-CN" altLang="en-US" sz="2400" dirty="0"/>
              <a:t>都会出现（图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测例不规整，</a:t>
            </a:r>
            <a:r>
              <a:rPr lang="en-US" altLang="zh-CN" sz="2400" dirty="0"/>
              <a:t>Bit Slice</a:t>
            </a:r>
            <a:r>
              <a:rPr lang="zh-CN" altLang="en-US" sz="2400" dirty="0"/>
              <a:t>长度不一致，导致</a:t>
            </a:r>
            <a:r>
              <a:rPr lang="en-US" altLang="zh-CN" sz="2400" dirty="0"/>
              <a:t>B*</a:t>
            </a:r>
            <a:r>
              <a:rPr lang="zh-CN" altLang="en-US" sz="2400" dirty="0"/>
              <a:t>树得到的结果不好（图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存在高扇出路径，则实际路径数量可能更多（图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B*</a:t>
            </a:r>
            <a:r>
              <a:rPr lang="zh-CN" altLang="en-US" sz="2400" dirty="0"/>
              <a:t>树为紧密堆积，但是根据</a:t>
            </a:r>
            <a:r>
              <a:rPr lang="en-US" altLang="zh-CN" sz="2400" dirty="0"/>
              <a:t>ISPD</a:t>
            </a:r>
            <a:r>
              <a:rPr lang="zh-CN" altLang="en-US" sz="2400" dirty="0"/>
              <a:t>例子，添加</a:t>
            </a:r>
            <a:r>
              <a:rPr lang="en-US" altLang="zh-CN" sz="2400" dirty="0"/>
              <a:t>whitespace</a:t>
            </a:r>
            <a:r>
              <a:rPr lang="zh-CN" altLang="en-US" sz="2400" dirty="0"/>
              <a:t>也有必要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63E8-8CD4-6E5C-D7C8-2D36BF22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7" y="3577501"/>
            <a:ext cx="2599343" cy="2406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DB444F-0480-6137-6767-99B1BFA8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93" y="3793699"/>
            <a:ext cx="4833874" cy="2083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64F16B-C01A-0AF5-619E-87190E5C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584" y="2200376"/>
            <a:ext cx="1991562" cy="3947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03FB9F-CAB4-09E9-0255-193DC3B3A37A}"/>
              </a:ext>
            </a:extLst>
          </p:cNvPr>
          <p:cNvSpPr txBox="1"/>
          <p:nvPr/>
        </p:nvSpPr>
        <p:spPr>
          <a:xfrm>
            <a:off x="1520420" y="6118501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sz="1800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43F1F6-EDAC-D22D-FCF5-EC6B2D15AC1E}"/>
              </a:ext>
            </a:extLst>
          </p:cNvPr>
          <p:cNvSpPr txBox="1"/>
          <p:nvPr/>
        </p:nvSpPr>
        <p:spPr>
          <a:xfrm>
            <a:off x="6154695" y="6118501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2CA8E9-804C-2B6C-E524-3E3E9EAE271D}"/>
              </a:ext>
            </a:extLst>
          </p:cNvPr>
          <p:cNvSpPr txBox="1"/>
          <p:nvPr/>
        </p:nvSpPr>
        <p:spPr>
          <a:xfrm>
            <a:off x="10499630" y="6118501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sz="18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7D1C7-2AB9-405E-BD1A-7CA2C96A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当前方案问题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C8088-0459-7618-7BAE-9D1568F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某些存在方向性的数据流不一定适用于基于堆叠的布局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存在跨级连接（图</a:t>
            </a:r>
            <a:r>
              <a:rPr lang="en-US" altLang="zh-CN" sz="2000" dirty="0"/>
              <a:t>1</a:t>
            </a:r>
            <a:r>
              <a:rPr lang="zh-CN" altLang="en-US" sz="2000" dirty="0"/>
              <a:t>），则图</a:t>
            </a:r>
            <a:r>
              <a:rPr lang="en-US" altLang="zh-CN" sz="2000" dirty="0"/>
              <a:t>1b</a:t>
            </a:r>
            <a:r>
              <a:rPr lang="zh-CN" altLang="en-US" sz="2000" dirty="0"/>
              <a:t>的布局方法优于从左到右的堆叠</a:t>
            </a:r>
            <a:endParaRPr lang="en-US" altLang="zh-CN" sz="2000" dirty="0"/>
          </a:p>
          <a:p>
            <a:pPr lvl="1"/>
            <a:r>
              <a:rPr lang="zh-CN" altLang="en-US" sz="2000" dirty="0"/>
              <a:t>不同</a:t>
            </a:r>
            <a:r>
              <a:rPr lang="en-US" altLang="zh-CN" sz="2000" dirty="0"/>
              <a:t>Stage</a:t>
            </a:r>
            <a:r>
              <a:rPr lang="zh-CN" altLang="en-US" sz="2000" dirty="0"/>
              <a:t>之间的连接关系杂乱（图</a:t>
            </a:r>
            <a:r>
              <a:rPr lang="en-US" altLang="zh-CN" sz="2000" dirty="0"/>
              <a:t>2</a:t>
            </a:r>
            <a:r>
              <a:rPr lang="zh-CN" altLang="en-US" sz="2000" dirty="0"/>
              <a:t>），则无划分</a:t>
            </a:r>
            <a:r>
              <a:rPr lang="en-US" altLang="zh-CN" sz="2000" dirty="0"/>
              <a:t>bit slice</a:t>
            </a:r>
            <a:r>
              <a:rPr lang="zh-CN" altLang="en-US" sz="2000" dirty="0"/>
              <a:t>的必要，可能使用通用布局算法可获得更好结果</a:t>
            </a:r>
            <a:endParaRPr lang="en-US" altLang="zh-CN" sz="2000" dirty="0"/>
          </a:p>
          <a:p>
            <a:r>
              <a:rPr lang="zh-CN" altLang="en-US" sz="2400" dirty="0"/>
              <a:t>最终指向</a:t>
            </a:r>
            <a:r>
              <a:rPr lang="en-US" altLang="zh-CN" sz="2400" dirty="0"/>
              <a:t>3</a:t>
            </a:r>
            <a:r>
              <a:rPr lang="zh-CN" altLang="en-US" sz="2400" dirty="0"/>
              <a:t>个问题</a:t>
            </a:r>
            <a:endParaRPr lang="en-US" altLang="zh-CN" sz="2400" dirty="0"/>
          </a:p>
          <a:p>
            <a:pPr lvl="1"/>
            <a:r>
              <a:rPr lang="zh-CN" altLang="en-US" sz="2000" dirty="0"/>
              <a:t>目前测例规则性不佳，对于数据流提取，划分</a:t>
            </a:r>
            <a:r>
              <a:rPr lang="en-US" altLang="zh-CN" sz="2000" dirty="0"/>
              <a:t>Bit slice</a:t>
            </a:r>
            <a:r>
              <a:rPr lang="zh-CN" altLang="en-US" sz="2000" dirty="0"/>
              <a:t>是否是必要的？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基于堆叠的布局是否能实现应用于大规模电路的通用算法？是否采用解析布局？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数据流驱动的布局，本质上是基于电路规则结构的布局？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9396C-FAE4-42A8-34A2-6E1ECD46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71" y="4119627"/>
            <a:ext cx="5179691" cy="2600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16EE3-7062-6E79-7273-776E7A96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2" y="4047270"/>
            <a:ext cx="3015546" cy="24879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882C22-47FE-9605-61CD-768F50148C25}"/>
              </a:ext>
            </a:extLst>
          </p:cNvPr>
          <p:cNvSpPr txBox="1"/>
          <p:nvPr/>
        </p:nvSpPr>
        <p:spPr>
          <a:xfrm>
            <a:off x="2397999" y="6263760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sz="1800" dirty="0"/>
              <a:t>1(a)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C31AEE-0B8B-A0F5-814E-BC698ADE6349}"/>
              </a:ext>
            </a:extLst>
          </p:cNvPr>
          <p:cNvSpPr txBox="1"/>
          <p:nvPr/>
        </p:nvSpPr>
        <p:spPr>
          <a:xfrm>
            <a:off x="5773302" y="6535224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sz="1800" dirty="0"/>
              <a:t>1(b)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F13D9B-A073-C50A-B40E-08BCC5E80BE0}"/>
              </a:ext>
            </a:extLst>
          </p:cNvPr>
          <p:cNvSpPr txBox="1"/>
          <p:nvPr/>
        </p:nvSpPr>
        <p:spPr>
          <a:xfrm>
            <a:off x="8939949" y="6535224"/>
            <a:ext cx="80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91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FA98A-B219-8D81-5390-6EF67294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新方案构思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ADD55-BD6D-2987-3FAB-662147D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382"/>
            <a:ext cx="10515600" cy="5578453"/>
          </a:xfrm>
        </p:spPr>
        <p:txBody>
          <a:bodyPr>
            <a:normAutofit/>
          </a:bodyPr>
          <a:lstStyle/>
          <a:p>
            <a:r>
              <a:rPr lang="zh-CN" altLang="en-US" dirty="0"/>
              <a:t>若电路</a:t>
            </a:r>
            <a:r>
              <a:rPr lang="zh-CN" altLang="en-US" dirty="0">
                <a:solidFill>
                  <a:srgbClr val="FF0000"/>
                </a:solidFill>
              </a:rPr>
              <a:t>不存在明显的规则结构</a:t>
            </a:r>
            <a:r>
              <a:rPr lang="zh-CN" altLang="en-US" dirty="0"/>
              <a:t>，且规模较大，那么在单元层级，基于堆叠</a:t>
            </a:r>
            <a:r>
              <a:rPr lang="en-US" altLang="zh-CN" dirty="0"/>
              <a:t>/</a:t>
            </a:r>
            <a:r>
              <a:rPr lang="zh-CN" altLang="en-US" dirty="0"/>
              <a:t>启发式算法可能较难实现通用的算法</a:t>
            </a:r>
            <a:endParaRPr lang="en-US" altLang="zh-CN" dirty="0"/>
          </a:p>
          <a:p>
            <a:r>
              <a:rPr lang="zh-CN" altLang="en-US" dirty="0"/>
              <a:t>没有明显规则结构的电路，可能考虑采用</a:t>
            </a:r>
            <a:r>
              <a:rPr lang="zh-CN" altLang="en-US" dirty="0">
                <a:solidFill>
                  <a:srgbClr val="FF0000"/>
                </a:solidFill>
              </a:rPr>
              <a:t>解析式的布局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可根据层次化的电路网表，分析模块之间是否存在数据流，并基于</a:t>
            </a:r>
            <a:r>
              <a:rPr lang="zh-CN" altLang="en-US" dirty="0">
                <a:solidFill>
                  <a:srgbClr val="FF0000"/>
                </a:solidFill>
              </a:rPr>
              <a:t>模块层级的数据流做布局规划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布局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基于解析式方法进行布局的研究</a:t>
            </a:r>
            <a:endParaRPr lang="en-US" altLang="zh-CN" dirty="0"/>
          </a:p>
          <a:p>
            <a:pPr lvl="1"/>
            <a:r>
              <a:rPr lang="en-US" altLang="zh-CN" dirty="0"/>
              <a:t>DAPA: A Dataflow-Aware Analytical Placement Algorithm for Modern Mixed-Size Circuit Designs(21’ICCAD)</a:t>
            </a:r>
          </a:p>
          <a:p>
            <a:pPr lvl="1"/>
            <a:r>
              <a:rPr lang="zh-CN" altLang="en-US" dirty="0"/>
              <a:t>注：数据流约束信息由设计者提供</a:t>
            </a:r>
            <a:endParaRPr lang="en-US" altLang="zh-CN" dirty="0"/>
          </a:p>
          <a:p>
            <a:r>
              <a:rPr lang="en-US" altLang="zh-CN" dirty="0"/>
              <a:t>Macro</a:t>
            </a:r>
            <a:r>
              <a:rPr lang="zh-CN" altLang="en-US" dirty="0"/>
              <a:t>与标准单元的混合尺寸数据流感知布局</a:t>
            </a:r>
            <a:endParaRPr lang="en-US" altLang="zh-CN" dirty="0"/>
          </a:p>
          <a:p>
            <a:pPr lvl="1"/>
            <a:r>
              <a:rPr lang="en-US" altLang="zh-CN" dirty="0"/>
              <a:t>Dataflow-Aware Macro Placement Based on Simulated Evolution Algorithm for Mixed-Size Designs(21’VLSI)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DAPA</a:t>
            </a:r>
            <a:r>
              <a:rPr lang="zh-CN" altLang="en-US" dirty="0"/>
              <a:t>是同一作者</a:t>
            </a:r>
          </a:p>
        </p:txBody>
      </p:sp>
    </p:spTree>
    <p:extLst>
      <p:ext uri="{BB962C8B-B14F-4D97-AF65-F5344CB8AC3E}">
        <p14:creationId xmlns:p14="http://schemas.microsoft.com/office/powerpoint/2010/main" val="152652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9D64-D2B9-E883-8C09-75337D3F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742E3-B983-0EBD-43B8-DF8F202D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</a:t>
            </a:r>
            <a:r>
              <a:rPr lang="en-US" altLang="zh-CN" dirty="0"/>
              <a:t>DAPA</a:t>
            </a:r>
            <a:r>
              <a:rPr lang="zh-CN" altLang="en-US" dirty="0"/>
              <a:t>以及另一篇数据流驱动布局文章</a:t>
            </a:r>
            <a:endParaRPr lang="en-US" altLang="zh-CN" dirty="0"/>
          </a:p>
          <a:p>
            <a:r>
              <a:rPr lang="zh-CN" altLang="en-US" dirty="0"/>
              <a:t>基于层次化网表提取模块层级的数据流</a:t>
            </a:r>
            <a:endParaRPr lang="en-US" altLang="zh-CN" dirty="0"/>
          </a:p>
          <a:p>
            <a:r>
              <a:rPr lang="zh-CN" altLang="en-US" dirty="0"/>
              <a:t>与设计者沟通</a:t>
            </a:r>
            <a:r>
              <a:rPr lang="en-US" altLang="zh-CN" dirty="0"/>
              <a:t>GCU</a:t>
            </a:r>
            <a:r>
              <a:rPr lang="zh-CN" altLang="en-US" dirty="0"/>
              <a:t>的功能，以及模块的功能，尝试寻找电路中的规则结构</a:t>
            </a:r>
            <a:endParaRPr lang="en-US" altLang="zh-CN" dirty="0"/>
          </a:p>
          <a:p>
            <a:r>
              <a:rPr lang="zh-CN" altLang="en-US" dirty="0"/>
              <a:t>修改第二种数据流提取方法，添加每个</a:t>
            </a:r>
            <a:r>
              <a:rPr lang="en-US" altLang="zh-CN" dirty="0"/>
              <a:t>Stage</a:t>
            </a:r>
            <a:r>
              <a:rPr lang="zh-CN" altLang="en-US" dirty="0"/>
              <a:t>模块数量相同的约束，使得提取出的数据流具有整齐的规则结构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7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673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数据流驱动布局当前方案及未来方案讨论</vt:lpstr>
      <vt:lpstr>数据流驱动的布局</vt:lpstr>
      <vt:lpstr>第二种数据流提取方法</vt:lpstr>
      <vt:lpstr>ISPD规则例子解析</vt:lpstr>
      <vt:lpstr>当前方案问题</vt:lpstr>
      <vt:lpstr>当前方案问题</vt:lpstr>
      <vt:lpstr>新方案构思</vt:lpstr>
      <vt:lpstr>开发计划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xls2717</dc:creator>
  <cp:lastModifiedBy>xls2717</cp:lastModifiedBy>
  <cp:revision>3</cp:revision>
  <dcterms:created xsi:type="dcterms:W3CDTF">2024-06-27T06:10:28Z</dcterms:created>
  <dcterms:modified xsi:type="dcterms:W3CDTF">2024-06-27T06:34:28Z</dcterms:modified>
</cp:coreProperties>
</file>