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71" r:id="rId2"/>
    <p:sldId id="305" r:id="rId3"/>
    <p:sldId id="304" r:id="rId4"/>
    <p:sldId id="302" r:id="rId5"/>
    <p:sldId id="303" r:id="rId6"/>
    <p:sldId id="324" r:id="rId7"/>
    <p:sldId id="294" r:id="rId8"/>
    <p:sldId id="272" r:id="rId9"/>
    <p:sldId id="307" r:id="rId10"/>
    <p:sldId id="308" r:id="rId11"/>
    <p:sldId id="309" r:id="rId12"/>
    <p:sldId id="310" r:id="rId13"/>
    <p:sldId id="311" r:id="rId14"/>
    <p:sldId id="327" r:id="rId15"/>
    <p:sldId id="325" r:id="rId16"/>
    <p:sldId id="326" r:id="rId17"/>
    <p:sldId id="312" r:id="rId18"/>
    <p:sldId id="315" r:id="rId19"/>
    <p:sldId id="316" r:id="rId20"/>
    <p:sldId id="318" r:id="rId21"/>
    <p:sldId id="319" r:id="rId22"/>
    <p:sldId id="320" r:id="rId23"/>
    <p:sldId id="321" r:id="rId24"/>
    <p:sldId id="322" r:id="rId25"/>
    <p:sldId id="323" r:id="rId26"/>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294"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6350"/>
            <a:ext cx="9140825"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endParaRPr lang="pt-B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endParaRPr lang="pt-BR"/>
              </a:p>
            </p:txBody>
          </p:sp>
        </p:grpSp>
        <p:sp>
          <p:nvSpPr>
            <p:cNvPr id="6" name="Freeform 6"/>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p:spPr>
          <p:txBody>
            <a:bodyPr/>
            <a:lstStyle/>
            <a:p>
              <a:pPr>
                <a:defRPr/>
              </a:pPr>
              <a:endParaRPr lang="pt-BR"/>
            </a:p>
          </p:txBody>
        </p:sp>
        <p:sp>
          <p:nvSpPr>
            <p:cNvPr id="7" name="Freeform 7"/>
            <p:cNvSpPr>
              <a:spLocks/>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endParaRPr lang="pt-B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endParaRPr lang="pt-B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endParaRPr lang="pt-B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endParaRPr lang="pt-BR"/>
              </a:p>
            </p:txBody>
          </p:sp>
          <p:sp>
            <p:nvSpPr>
              <p:cNvPr id="12" name="Freeform 12"/>
              <p:cNvSpPr>
                <a:spLocks/>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endParaRPr lang="pt-B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endParaRPr lang="pt-B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endParaRPr lang="pt-BR"/>
              </a:p>
            </p:txBody>
          </p:sp>
          <p:sp>
            <p:nvSpPr>
              <p:cNvPr id="15" name="Freeform 15"/>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p:spPr>
            <p:txBody>
              <a:bodyPr/>
              <a:lstStyle/>
              <a:p>
                <a:pPr>
                  <a:defRPr/>
                </a:pPr>
                <a:endParaRPr lang="pt-BR"/>
              </a:p>
            </p:txBody>
          </p:sp>
        </p:grpSp>
      </p:grpSp>
      <p:sp>
        <p:nvSpPr>
          <p:cNvPr id="23568" name="Rectangle 16"/>
          <p:cNvSpPr>
            <a:spLocks noGrp="1" noChangeArrowheads="1"/>
          </p:cNvSpPr>
          <p:nvPr>
            <p:ph type="ctrTitle" sz="quarter"/>
          </p:nvPr>
        </p:nvSpPr>
        <p:spPr>
          <a:xfrm>
            <a:off x="1066800" y="1997075"/>
            <a:ext cx="7086600" cy="1431925"/>
          </a:xfrm>
        </p:spPr>
        <p:txBody>
          <a:bodyPr anchor="b"/>
          <a:lstStyle>
            <a:lvl1pPr>
              <a:defRPr/>
            </a:lvl1pPr>
          </a:lstStyle>
          <a:p>
            <a:pPr lvl="0"/>
            <a:r>
              <a:rPr lang="pt-BR" noProof="0" smtClean="0"/>
              <a:t>Clique para editar o estilo do título mestre</a:t>
            </a:r>
          </a:p>
        </p:txBody>
      </p:sp>
      <p:sp>
        <p:nvSpPr>
          <p:cNvPr id="23569"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pPr lvl="0"/>
            <a:r>
              <a:rPr lang="pt-BR" noProof="0" smtClean="0"/>
              <a:t>Clique para editar o estilo do subtítulo mestre</a:t>
            </a:r>
          </a:p>
        </p:txBody>
      </p:sp>
      <p:sp>
        <p:nvSpPr>
          <p:cNvPr id="18" name="Rectangle 18"/>
          <p:cNvSpPr>
            <a:spLocks noGrp="1" noChangeArrowheads="1"/>
          </p:cNvSpPr>
          <p:nvPr>
            <p:ph type="dt" sz="quarter" idx="10"/>
          </p:nvPr>
        </p:nvSpPr>
        <p:spPr/>
        <p:txBody>
          <a:bodyPr/>
          <a:lstStyle>
            <a:lvl1pPr>
              <a:defRPr/>
            </a:lvl1pPr>
          </a:lstStyle>
          <a:p>
            <a:pPr>
              <a:defRPr/>
            </a:pPr>
            <a:endParaRPr lang="pt-BR"/>
          </a:p>
        </p:txBody>
      </p:sp>
      <p:sp>
        <p:nvSpPr>
          <p:cNvPr id="19" name="Rectangle 19"/>
          <p:cNvSpPr>
            <a:spLocks noGrp="1" noChangeArrowheads="1"/>
          </p:cNvSpPr>
          <p:nvPr>
            <p:ph type="ftr" sz="quarter" idx="11"/>
          </p:nvPr>
        </p:nvSpPr>
        <p:spPr>
          <a:xfrm>
            <a:off x="3352800" y="6248400"/>
            <a:ext cx="2895600" cy="457200"/>
          </a:xfrm>
        </p:spPr>
        <p:txBody>
          <a:bodyPr/>
          <a:lstStyle>
            <a:lvl1pPr>
              <a:defRPr/>
            </a:lvl1pPr>
          </a:lstStyle>
          <a:p>
            <a:pPr>
              <a:defRPr/>
            </a:pPr>
            <a:endParaRPr lang="pt-BR"/>
          </a:p>
        </p:txBody>
      </p:sp>
      <p:sp>
        <p:nvSpPr>
          <p:cNvPr id="20" name="Rectangle 20"/>
          <p:cNvSpPr>
            <a:spLocks noGrp="1" noChangeArrowheads="1"/>
          </p:cNvSpPr>
          <p:nvPr>
            <p:ph type="sldNum" sz="quarter" idx="12"/>
          </p:nvPr>
        </p:nvSpPr>
        <p:spPr/>
        <p:txBody>
          <a:bodyPr/>
          <a:lstStyle>
            <a:lvl1pPr>
              <a:defRPr/>
            </a:lvl1pPr>
          </a:lstStyle>
          <a:p>
            <a:pPr>
              <a:defRPr/>
            </a:pPr>
            <a:fld id="{5D8C966D-8901-4E23-8F37-4ADF4CD1BEE3}"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7"/>
          <p:cNvSpPr>
            <a:spLocks noGrp="1" noChangeArrowheads="1"/>
          </p:cNvSpPr>
          <p:nvPr>
            <p:ph type="dt" sz="half" idx="10"/>
          </p:nvPr>
        </p:nvSpPr>
        <p:spPr>
          <a:ln/>
        </p:spPr>
        <p:txBody>
          <a:bodyPr/>
          <a:lstStyle>
            <a:lvl1pPr>
              <a:defRPr/>
            </a:lvl1pPr>
          </a:lstStyle>
          <a:p>
            <a:pPr>
              <a:defRPr/>
            </a:pPr>
            <a:endParaRPr lang="pt-BR"/>
          </a:p>
        </p:txBody>
      </p:sp>
      <p:sp>
        <p:nvSpPr>
          <p:cNvPr id="5" name="Rectangle 18"/>
          <p:cNvSpPr>
            <a:spLocks noGrp="1" noChangeArrowheads="1"/>
          </p:cNvSpPr>
          <p:nvPr>
            <p:ph type="ftr" sz="quarter" idx="11"/>
          </p:nvPr>
        </p:nvSpPr>
        <p:spPr>
          <a:ln/>
        </p:spPr>
        <p:txBody>
          <a:bodyPr/>
          <a:lstStyle>
            <a:lvl1pPr>
              <a:defRPr/>
            </a:lvl1pPr>
          </a:lstStyle>
          <a:p>
            <a:pPr>
              <a:defRPr/>
            </a:pPr>
            <a:endParaRPr lang="pt-BR"/>
          </a:p>
        </p:txBody>
      </p:sp>
      <p:sp>
        <p:nvSpPr>
          <p:cNvPr id="6" name="Rectangle 19"/>
          <p:cNvSpPr>
            <a:spLocks noGrp="1" noChangeArrowheads="1"/>
          </p:cNvSpPr>
          <p:nvPr>
            <p:ph type="sldNum" sz="quarter" idx="12"/>
          </p:nvPr>
        </p:nvSpPr>
        <p:spPr>
          <a:ln/>
        </p:spPr>
        <p:txBody>
          <a:bodyPr/>
          <a:lstStyle>
            <a:lvl1pPr>
              <a:defRPr/>
            </a:lvl1pPr>
          </a:lstStyle>
          <a:p>
            <a:pPr>
              <a:defRPr/>
            </a:pPr>
            <a:fld id="{7FA48744-02FD-40BD-BE8B-AA2A55CA7BE1}"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24650" y="304800"/>
            <a:ext cx="1885950" cy="57912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1066800" y="304800"/>
            <a:ext cx="5505450" cy="57912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7"/>
          <p:cNvSpPr>
            <a:spLocks noGrp="1" noChangeArrowheads="1"/>
          </p:cNvSpPr>
          <p:nvPr>
            <p:ph type="dt" sz="half" idx="10"/>
          </p:nvPr>
        </p:nvSpPr>
        <p:spPr>
          <a:ln/>
        </p:spPr>
        <p:txBody>
          <a:bodyPr/>
          <a:lstStyle>
            <a:lvl1pPr>
              <a:defRPr/>
            </a:lvl1pPr>
          </a:lstStyle>
          <a:p>
            <a:pPr>
              <a:defRPr/>
            </a:pPr>
            <a:endParaRPr lang="pt-BR"/>
          </a:p>
        </p:txBody>
      </p:sp>
      <p:sp>
        <p:nvSpPr>
          <p:cNvPr id="5" name="Rectangle 18"/>
          <p:cNvSpPr>
            <a:spLocks noGrp="1" noChangeArrowheads="1"/>
          </p:cNvSpPr>
          <p:nvPr>
            <p:ph type="ftr" sz="quarter" idx="11"/>
          </p:nvPr>
        </p:nvSpPr>
        <p:spPr>
          <a:ln/>
        </p:spPr>
        <p:txBody>
          <a:bodyPr/>
          <a:lstStyle>
            <a:lvl1pPr>
              <a:defRPr/>
            </a:lvl1pPr>
          </a:lstStyle>
          <a:p>
            <a:pPr>
              <a:defRPr/>
            </a:pPr>
            <a:endParaRPr lang="pt-BR"/>
          </a:p>
        </p:txBody>
      </p:sp>
      <p:sp>
        <p:nvSpPr>
          <p:cNvPr id="6" name="Rectangle 19"/>
          <p:cNvSpPr>
            <a:spLocks noGrp="1" noChangeArrowheads="1"/>
          </p:cNvSpPr>
          <p:nvPr>
            <p:ph type="sldNum" sz="quarter" idx="12"/>
          </p:nvPr>
        </p:nvSpPr>
        <p:spPr>
          <a:ln/>
        </p:spPr>
        <p:txBody>
          <a:bodyPr/>
          <a:lstStyle>
            <a:lvl1pPr>
              <a:defRPr/>
            </a:lvl1pPr>
          </a:lstStyle>
          <a:p>
            <a:pPr>
              <a:defRPr/>
            </a:pPr>
            <a:fld id="{2DC0E433-E06D-4F1B-AE74-73734E4511C6}"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17"/>
          <p:cNvSpPr>
            <a:spLocks noGrp="1" noChangeArrowheads="1"/>
          </p:cNvSpPr>
          <p:nvPr>
            <p:ph type="dt" sz="half" idx="10"/>
          </p:nvPr>
        </p:nvSpPr>
        <p:spPr>
          <a:ln/>
        </p:spPr>
        <p:txBody>
          <a:bodyPr/>
          <a:lstStyle>
            <a:lvl1pPr>
              <a:defRPr/>
            </a:lvl1pPr>
          </a:lstStyle>
          <a:p>
            <a:pPr>
              <a:defRPr/>
            </a:pPr>
            <a:endParaRPr lang="pt-BR"/>
          </a:p>
        </p:txBody>
      </p:sp>
      <p:sp>
        <p:nvSpPr>
          <p:cNvPr id="5" name="Rectangle 18"/>
          <p:cNvSpPr>
            <a:spLocks noGrp="1" noChangeArrowheads="1"/>
          </p:cNvSpPr>
          <p:nvPr>
            <p:ph type="ftr" sz="quarter" idx="11"/>
          </p:nvPr>
        </p:nvSpPr>
        <p:spPr>
          <a:ln/>
        </p:spPr>
        <p:txBody>
          <a:bodyPr/>
          <a:lstStyle>
            <a:lvl1pPr>
              <a:defRPr/>
            </a:lvl1pPr>
          </a:lstStyle>
          <a:p>
            <a:pPr>
              <a:defRPr/>
            </a:pPr>
            <a:endParaRPr lang="pt-BR"/>
          </a:p>
        </p:txBody>
      </p:sp>
      <p:sp>
        <p:nvSpPr>
          <p:cNvPr id="6" name="Rectangle 19"/>
          <p:cNvSpPr>
            <a:spLocks noGrp="1" noChangeArrowheads="1"/>
          </p:cNvSpPr>
          <p:nvPr>
            <p:ph type="sldNum" sz="quarter" idx="12"/>
          </p:nvPr>
        </p:nvSpPr>
        <p:spPr>
          <a:ln/>
        </p:spPr>
        <p:txBody>
          <a:bodyPr/>
          <a:lstStyle>
            <a:lvl1pPr>
              <a:defRPr/>
            </a:lvl1pPr>
          </a:lstStyle>
          <a:p>
            <a:pPr>
              <a:defRPr/>
            </a:pPr>
            <a:fld id="{06DDBE3C-9636-4FA5-824A-AFD5F03B997A}"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17"/>
          <p:cNvSpPr>
            <a:spLocks noGrp="1" noChangeArrowheads="1"/>
          </p:cNvSpPr>
          <p:nvPr>
            <p:ph type="dt" sz="half" idx="10"/>
          </p:nvPr>
        </p:nvSpPr>
        <p:spPr>
          <a:ln/>
        </p:spPr>
        <p:txBody>
          <a:bodyPr/>
          <a:lstStyle>
            <a:lvl1pPr>
              <a:defRPr/>
            </a:lvl1pPr>
          </a:lstStyle>
          <a:p>
            <a:pPr>
              <a:defRPr/>
            </a:pPr>
            <a:endParaRPr lang="pt-BR"/>
          </a:p>
        </p:txBody>
      </p:sp>
      <p:sp>
        <p:nvSpPr>
          <p:cNvPr id="5" name="Rectangle 18"/>
          <p:cNvSpPr>
            <a:spLocks noGrp="1" noChangeArrowheads="1"/>
          </p:cNvSpPr>
          <p:nvPr>
            <p:ph type="ftr" sz="quarter" idx="11"/>
          </p:nvPr>
        </p:nvSpPr>
        <p:spPr>
          <a:ln/>
        </p:spPr>
        <p:txBody>
          <a:bodyPr/>
          <a:lstStyle>
            <a:lvl1pPr>
              <a:defRPr/>
            </a:lvl1pPr>
          </a:lstStyle>
          <a:p>
            <a:pPr>
              <a:defRPr/>
            </a:pPr>
            <a:endParaRPr lang="pt-BR"/>
          </a:p>
        </p:txBody>
      </p:sp>
      <p:sp>
        <p:nvSpPr>
          <p:cNvPr id="6" name="Rectangle 19"/>
          <p:cNvSpPr>
            <a:spLocks noGrp="1" noChangeArrowheads="1"/>
          </p:cNvSpPr>
          <p:nvPr>
            <p:ph type="sldNum" sz="quarter" idx="12"/>
          </p:nvPr>
        </p:nvSpPr>
        <p:spPr>
          <a:ln/>
        </p:spPr>
        <p:txBody>
          <a:bodyPr/>
          <a:lstStyle>
            <a:lvl1pPr>
              <a:defRPr/>
            </a:lvl1pPr>
          </a:lstStyle>
          <a:p>
            <a:pPr>
              <a:defRPr/>
            </a:pPr>
            <a:fld id="{FA24AD53-2612-42A6-B994-99ED572A6678}"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7"/>
          <p:cNvSpPr>
            <a:spLocks noGrp="1" noChangeArrowheads="1"/>
          </p:cNvSpPr>
          <p:nvPr>
            <p:ph type="dt" sz="half" idx="10"/>
          </p:nvPr>
        </p:nvSpPr>
        <p:spPr>
          <a:ln/>
        </p:spPr>
        <p:txBody>
          <a:bodyPr/>
          <a:lstStyle>
            <a:lvl1pPr>
              <a:defRPr/>
            </a:lvl1pPr>
          </a:lstStyle>
          <a:p>
            <a:pPr>
              <a:defRPr/>
            </a:pPr>
            <a:endParaRPr lang="pt-BR"/>
          </a:p>
        </p:txBody>
      </p:sp>
      <p:sp>
        <p:nvSpPr>
          <p:cNvPr id="6" name="Rectangle 18"/>
          <p:cNvSpPr>
            <a:spLocks noGrp="1" noChangeArrowheads="1"/>
          </p:cNvSpPr>
          <p:nvPr>
            <p:ph type="ftr" sz="quarter" idx="11"/>
          </p:nvPr>
        </p:nvSpPr>
        <p:spPr>
          <a:ln/>
        </p:spPr>
        <p:txBody>
          <a:bodyPr/>
          <a:lstStyle>
            <a:lvl1pPr>
              <a:defRPr/>
            </a:lvl1pPr>
          </a:lstStyle>
          <a:p>
            <a:pPr>
              <a:defRPr/>
            </a:pPr>
            <a:endParaRPr lang="pt-BR"/>
          </a:p>
        </p:txBody>
      </p:sp>
      <p:sp>
        <p:nvSpPr>
          <p:cNvPr id="7" name="Rectangle 19"/>
          <p:cNvSpPr>
            <a:spLocks noGrp="1" noChangeArrowheads="1"/>
          </p:cNvSpPr>
          <p:nvPr>
            <p:ph type="sldNum" sz="quarter" idx="12"/>
          </p:nvPr>
        </p:nvSpPr>
        <p:spPr>
          <a:ln/>
        </p:spPr>
        <p:txBody>
          <a:bodyPr/>
          <a:lstStyle>
            <a:lvl1pPr>
              <a:defRPr/>
            </a:lvl1pPr>
          </a:lstStyle>
          <a:p>
            <a:pPr>
              <a:defRPr/>
            </a:pPr>
            <a:fld id="{AE40B39F-145E-4475-9AB6-EF5EEA5233DA}"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17"/>
          <p:cNvSpPr>
            <a:spLocks noGrp="1" noChangeArrowheads="1"/>
          </p:cNvSpPr>
          <p:nvPr>
            <p:ph type="dt" sz="half" idx="10"/>
          </p:nvPr>
        </p:nvSpPr>
        <p:spPr>
          <a:ln/>
        </p:spPr>
        <p:txBody>
          <a:bodyPr/>
          <a:lstStyle>
            <a:lvl1pPr>
              <a:defRPr/>
            </a:lvl1pPr>
          </a:lstStyle>
          <a:p>
            <a:pPr>
              <a:defRPr/>
            </a:pPr>
            <a:endParaRPr lang="pt-BR"/>
          </a:p>
        </p:txBody>
      </p:sp>
      <p:sp>
        <p:nvSpPr>
          <p:cNvPr id="8" name="Rectangle 18"/>
          <p:cNvSpPr>
            <a:spLocks noGrp="1" noChangeArrowheads="1"/>
          </p:cNvSpPr>
          <p:nvPr>
            <p:ph type="ftr" sz="quarter" idx="11"/>
          </p:nvPr>
        </p:nvSpPr>
        <p:spPr>
          <a:ln/>
        </p:spPr>
        <p:txBody>
          <a:bodyPr/>
          <a:lstStyle>
            <a:lvl1pPr>
              <a:defRPr/>
            </a:lvl1pPr>
          </a:lstStyle>
          <a:p>
            <a:pPr>
              <a:defRPr/>
            </a:pPr>
            <a:endParaRPr lang="pt-BR"/>
          </a:p>
        </p:txBody>
      </p:sp>
      <p:sp>
        <p:nvSpPr>
          <p:cNvPr id="9" name="Rectangle 19"/>
          <p:cNvSpPr>
            <a:spLocks noGrp="1" noChangeArrowheads="1"/>
          </p:cNvSpPr>
          <p:nvPr>
            <p:ph type="sldNum" sz="quarter" idx="12"/>
          </p:nvPr>
        </p:nvSpPr>
        <p:spPr>
          <a:ln/>
        </p:spPr>
        <p:txBody>
          <a:bodyPr/>
          <a:lstStyle>
            <a:lvl1pPr>
              <a:defRPr/>
            </a:lvl1pPr>
          </a:lstStyle>
          <a:p>
            <a:pPr>
              <a:defRPr/>
            </a:pPr>
            <a:fld id="{CEE2BFAC-04A4-4F6B-B8DB-DD601B982B32}"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17"/>
          <p:cNvSpPr>
            <a:spLocks noGrp="1" noChangeArrowheads="1"/>
          </p:cNvSpPr>
          <p:nvPr>
            <p:ph type="dt" sz="half" idx="10"/>
          </p:nvPr>
        </p:nvSpPr>
        <p:spPr>
          <a:ln/>
        </p:spPr>
        <p:txBody>
          <a:bodyPr/>
          <a:lstStyle>
            <a:lvl1pPr>
              <a:defRPr/>
            </a:lvl1pPr>
          </a:lstStyle>
          <a:p>
            <a:pPr>
              <a:defRPr/>
            </a:pPr>
            <a:endParaRPr lang="pt-BR"/>
          </a:p>
        </p:txBody>
      </p:sp>
      <p:sp>
        <p:nvSpPr>
          <p:cNvPr id="4" name="Rectangle 18"/>
          <p:cNvSpPr>
            <a:spLocks noGrp="1" noChangeArrowheads="1"/>
          </p:cNvSpPr>
          <p:nvPr>
            <p:ph type="ftr" sz="quarter" idx="11"/>
          </p:nvPr>
        </p:nvSpPr>
        <p:spPr>
          <a:ln/>
        </p:spPr>
        <p:txBody>
          <a:bodyPr/>
          <a:lstStyle>
            <a:lvl1pPr>
              <a:defRPr/>
            </a:lvl1pPr>
          </a:lstStyle>
          <a:p>
            <a:pPr>
              <a:defRPr/>
            </a:pPr>
            <a:endParaRPr lang="pt-BR"/>
          </a:p>
        </p:txBody>
      </p:sp>
      <p:sp>
        <p:nvSpPr>
          <p:cNvPr id="5" name="Rectangle 19"/>
          <p:cNvSpPr>
            <a:spLocks noGrp="1" noChangeArrowheads="1"/>
          </p:cNvSpPr>
          <p:nvPr>
            <p:ph type="sldNum" sz="quarter" idx="12"/>
          </p:nvPr>
        </p:nvSpPr>
        <p:spPr>
          <a:ln/>
        </p:spPr>
        <p:txBody>
          <a:bodyPr/>
          <a:lstStyle>
            <a:lvl1pPr>
              <a:defRPr/>
            </a:lvl1pPr>
          </a:lstStyle>
          <a:p>
            <a:pPr>
              <a:defRPr/>
            </a:pPr>
            <a:fld id="{BAB7525B-82AA-4172-BD5A-E0AA7110AAB3}"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pt-BR"/>
          </a:p>
        </p:txBody>
      </p:sp>
      <p:sp>
        <p:nvSpPr>
          <p:cNvPr id="3" name="Rectangle 18"/>
          <p:cNvSpPr>
            <a:spLocks noGrp="1" noChangeArrowheads="1"/>
          </p:cNvSpPr>
          <p:nvPr>
            <p:ph type="ftr" sz="quarter" idx="11"/>
          </p:nvPr>
        </p:nvSpPr>
        <p:spPr>
          <a:ln/>
        </p:spPr>
        <p:txBody>
          <a:bodyPr/>
          <a:lstStyle>
            <a:lvl1pPr>
              <a:defRPr/>
            </a:lvl1pPr>
          </a:lstStyle>
          <a:p>
            <a:pPr>
              <a:defRPr/>
            </a:pPr>
            <a:endParaRPr lang="pt-BR"/>
          </a:p>
        </p:txBody>
      </p:sp>
      <p:sp>
        <p:nvSpPr>
          <p:cNvPr id="4" name="Rectangle 19"/>
          <p:cNvSpPr>
            <a:spLocks noGrp="1" noChangeArrowheads="1"/>
          </p:cNvSpPr>
          <p:nvPr>
            <p:ph type="sldNum" sz="quarter" idx="12"/>
          </p:nvPr>
        </p:nvSpPr>
        <p:spPr>
          <a:ln/>
        </p:spPr>
        <p:txBody>
          <a:bodyPr/>
          <a:lstStyle>
            <a:lvl1pPr>
              <a:defRPr/>
            </a:lvl1pPr>
          </a:lstStyle>
          <a:p>
            <a:pPr>
              <a:defRPr/>
            </a:pPr>
            <a:fld id="{D3541A87-48B0-40F2-89D8-D10FDDF3451E}"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17"/>
          <p:cNvSpPr>
            <a:spLocks noGrp="1" noChangeArrowheads="1"/>
          </p:cNvSpPr>
          <p:nvPr>
            <p:ph type="dt" sz="half" idx="10"/>
          </p:nvPr>
        </p:nvSpPr>
        <p:spPr>
          <a:ln/>
        </p:spPr>
        <p:txBody>
          <a:bodyPr/>
          <a:lstStyle>
            <a:lvl1pPr>
              <a:defRPr/>
            </a:lvl1pPr>
          </a:lstStyle>
          <a:p>
            <a:pPr>
              <a:defRPr/>
            </a:pPr>
            <a:endParaRPr lang="pt-BR"/>
          </a:p>
        </p:txBody>
      </p:sp>
      <p:sp>
        <p:nvSpPr>
          <p:cNvPr id="6" name="Rectangle 18"/>
          <p:cNvSpPr>
            <a:spLocks noGrp="1" noChangeArrowheads="1"/>
          </p:cNvSpPr>
          <p:nvPr>
            <p:ph type="ftr" sz="quarter" idx="11"/>
          </p:nvPr>
        </p:nvSpPr>
        <p:spPr>
          <a:ln/>
        </p:spPr>
        <p:txBody>
          <a:bodyPr/>
          <a:lstStyle>
            <a:lvl1pPr>
              <a:defRPr/>
            </a:lvl1pPr>
          </a:lstStyle>
          <a:p>
            <a:pPr>
              <a:defRPr/>
            </a:pPr>
            <a:endParaRPr lang="pt-BR"/>
          </a:p>
        </p:txBody>
      </p:sp>
      <p:sp>
        <p:nvSpPr>
          <p:cNvPr id="7" name="Rectangle 19"/>
          <p:cNvSpPr>
            <a:spLocks noGrp="1" noChangeArrowheads="1"/>
          </p:cNvSpPr>
          <p:nvPr>
            <p:ph type="sldNum" sz="quarter" idx="12"/>
          </p:nvPr>
        </p:nvSpPr>
        <p:spPr>
          <a:ln/>
        </p:spPr>
        <p:txBody>
          <a:bodyPr/>
          <a:lstStyle>
            <a:lvl1pPr>
              <a:defRPr/>
            </a:lvl1pPr>
          </a:lstStyle>
          <a:p>
            <a:pPr>
              <a:defRPr/>
            </a:pPr>
            <a:fld id="{69D0C12C-4B45-4A5E-8D4F-75E309E9EC89}"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17"/>
          <p:cNvSpPr>
            <a:spLocks noGrp="1" noChangeArrowheads="1"/>
          </p:cNvSpPr>
          <p:nvPr>
            <p:ph type="dt" sz="half" idx="10"/>
          </p:nvPr>
        </p:nvSpPr>
        <p:spPr>
          <a:ln/>
        </p:spPr>
        <p:txBody>
          <a:bodyPr/>
          <a:lstStyle>
            <a:lvl1pPr>
              <a:defRPr/>
            </a:lvl1pPr>
          </a:lstStyle>
          <a:p>
            <a:pPr>
              <a:defRPr/>
            </a:pPr>
            <a:endParaRPr lang="pt-BR"/>
          </a:p>
        </p:txBody>
      </p:sp>
      <p:sp>
        <p:nvSpPr>
          <p:cNvPr id="6" name="Rectangle 18"/>
          <p:cNvSpPr>
            <a:spLocks noGrp="1" noChangeArrowheads="1"/>
          </p:cNvSpPr>
          <p:nvPr>
            <p:ph type="ftr" sz="quarter" idx="11"/>
          </p:nvPr>
        </p:nvSpPr>
        <p:spPr>
          <a:ln/>
        </p:spPr>
        <p:txBody>
          <a:bodyPr/>
          <a:lstStyle>
            <a:lvl1pPr>
              <a:defRPr/>
            </a:lvl1pPr>
          </a:lstStyle>
          <a:p>
            <a:pPr>
              <a:defRPr/>
            </a:pPr>
            <a:endParaRPr lang="pt-BR"/>
          </a:p>
        </p:txBody>
      </p:sp>
      <p:sp>
        <p:nvSpPr>
          <p:cNvPr id="7" name="Rectangle 19"/>
          <p:cNvSpPr>
            <a:spLocks noGrp="1" noChangeArrowheads="1"/>
          </p:cNvSpPr>
          <p:nvPr>
            <p:ph type="sldNum" sz="quarter" idx="12"/>
          </p:nvPr>
        </p:nvSpPr>
        <p:spPr>
          <a:ln/>
        </p:spPr>
        <p:txBody>
          <a:bodyPr/>
          <a:lstStyle>
            <a:lvl1pPr>
              <a:defRPr/>
            </a:lvl1pPr>
          </a:lstStyle>
          <a:p>
            <a:pPr>
              <a:defRPr/>
            </a:pPr>
            <a:fld id="{5FC000BA-476B-46AE-B7A1-7AF2769F907E}"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350"/>
            <a:ext cx="9140825"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endParaRPr lang="pt-B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endParaRPr lang="pt-B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endParaRPr lang="pt-B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endParaRPr lang="pt-BR"/>
              </a:p>
            </p:txBody>
          </p:sp>
          <p:sp>
            <p:nvSpPr>
              <p:cNvPr id="1037" name="Freeform 8"/>
              <p:cNvSpPr>
                <a:spLocks/>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endParaRPr lang="pt-B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endParaRPr lang="pt-B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endParaRPr lang="pt-BR"/>
              </a:p>
            </p:txBody>
          </p:sp>
          <p:sp>
            <p:nvSpPr>
              <p:cNvPr id="22539" name="Freeform 11"/>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p:spPr>
            <p:txBody>
              <a:bodyPr/>
              <a:lstStyle/>
              <a:p>
                <a:pPr>
                  <a:defRPr/>
                </a:pPr>
                <a:endParaRPr lang="pt-B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endParaRPr lang="pt-BR"/>
              </a:p>
            </p:txBody>
          </p:sp>
          <p:sp>
            <p:nvSpPr>
              <p:cNvPr id="1042" name="Freeform 13"/>
              <p:cNvSpPr>
                <a:spLocks/>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endParaRPr lang="pt-BR"/>
              </a:p>
            </p:txBody>
          </p:sp>
          <p:sp>
            <p:nvSpPr>
              <p:cNvPr id="22542" name="Freeform 14"/>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p:spPr>
            <p:txBody>
              <a:bodyPr/>
              <a:lstStyle/>
              <a:p>
                <a:pPr>
                  <a:defRPr/>
                </a:pPr>
                <a:endParaRPr lang="pt-BR"/>
              </a:p>
            </p:txBody>
          </p:sp>
        </p:grpSp>
      </p:grpSp>
      <p:sp>
        <p:nvSpPr>
          <p:cNvPr id="22543" name="Rectangle 15"/>
          <p:cNvSpPr>
            <a:spLocks noGrp="1" noChangeArrowheads="1"/>
          </p:cNvSpPr>
          <p:nvPr>
            <p:ph type="title"/>
          </p:nvPr>
        </p:nvSpPr>
        <p:spPr bwMode="auto">
          <a:xfrm>
            <a:off x="1066800" y="304800"/>
            <a:ext cx="7543800" cy="143192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22544" name="Rectangle 16"/>
          <p:cNvSpPr>
            <a:spLocks noGrp="1" noChangeArrowheads="1"/>
          </p:cNvSpPr>
          <p:nvPr>
            <p:ph type="body" idx="1"/>
          </p:nvPr>
        </p:nvSpPr>
        <p:spPr bwMode="auto">
          <a:xfrm>
            <a:off x="1066800" y="1981200"/>
            <a:ext cx="75438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22545" name="Rectangle 17"/>
          <p:cNvSpPr>
            <a:spLocks noGrp="1" noChangeArrowheads="1"/>
          </p:cNvSpPr>
          <p:nvPr>
            <p:ph type="dt" sz="half" idx="2"/>
          </p:nvPr>
        </p:nvSpPr>
        <p:spPr bwMode="auto">
          <a:xfrm>
            <a:off x="1066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pt-BR"/>
          </a:p>
        </p:txBody>
      </p:sp>
      <p:sp>
        <p:nvSpPr>
          <p:cNvPr id="22546" name="Rectangle 18"/>
          <p:cNvSpPr>
            <a:spLocks noGrp="1" noChangeArrowheads="1"/>
          </p:cNvSpPr>
          <p:nvPr>
            <p:ph type="ftr" sz="quarter" idx="3"/>
          </p:nvPr>
        </p:nvSpPr>
        <p:spPr bwMode="auto">
          <a:xfrm>
            <a:off x="34290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pt-BR"/>
          </a:p>
        </p:txBody>
      </p:sp>
      <p:sp>
        <p:nvSpPr>
          <p:cNvPr id="22547" name="Rectangle 19"/>
          <p:cNvSpPr>
            <a:spLocks noGrp="1" noChangeArrowheads="1"/>
          </p:cNvSpPr>
          <p:nvPr>
            <p:ph type="sldNum" sz="quarter" idx="4"/>
          </p:nvPr>
        </p:nvSpPr>
        <p:spPr bwMode="auto">
          <a:xfrm>
            <a:off x="67056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EC3D0E3F-8F1F-46D9-B74D-A7C83E72E98C}" type="slidenum">
              <a:rPr lang="pt-BR"/>
              <a:pPr>
                <a:defRPr/>
              </a:pPr>
              <a:t>‹nº›</a:t>
            </a:fld>
            <a:endParaRPr lang="pt-BR"/>
          </a:p>
        </p:txBody>
      </p:sp>
    </p:spTree>
  </p:cSld>
  <p:clrMap bg1="dk2" tx1="lt1" bg2="dk1" tx2="lt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066800" y="304801"/>
            <a:ext cx="7543800" cy="1266812"/>
          </a:xfrm>
        </p:spPr>
        <p:txBody>
          <a:bodyPr/>
          <a:lstStyle/>
          <a:p>
            <a:pPr algn="ctr" eaLnBrk="1" hangingPunct="1">
              <a:defRPr/>
            </a:pPr>
            <a:r>
              <a:rPr lang="pt-BR" dirty="0" smtClean="0"/>
              <a:t>Paradoxos do Desenvolvimento</a:t>
            </a:r>
            <a:endParaRPr lang="pt-BR" b="0" dirty="0"/>
          </a:p>
        </p:txBody>
      </p:sp>
      <p:sp>
        <p:nvSpPr>
          <p:cNvPr id="2053" name="Rectangle 5"/>
          <p:cNvSpPr>
            <a:spLocks noGrp="1" noChangeArrowheads="1"/>
          </p:cNvSpPr>
          <p:nvPr>
            <p:ph type="body" idx="1"/>
          </p:nvPr>
        </p:nvSpPr>
        <p:spPr>
          <a:xfrm>
            <a:off x="714348" y="2357430"/>
            <a:ext cx="8001056" cy="4241808"/>
          </a:xfrm>
        </p:spPr>
        <p:txBody>
          <a:bodyPr/>
          <a:lstStyle/>
          <a:p>
            <a:pPr algn="just" eaLnBrk="1" hangingPunct="1">
              <a:lnSpc>
                <a:spcPct val="90000"/>
              </a:lnSpc>
              <a:defRPr/>
            </a:pPr>
            <a:r>
              <a:rPr lang="pt-BR" dirty="0" smtClean="0"/>
              <a:t> Enquanto a máquina artificial só é capaz de programa, a máquina viva é capaz de estratégia, ou seja, de inventar seus comportamentos na incerteza e na eventualidade. Há portanto, na máquina viva, um vínculo consubstancial e complexo entre desorganização e reorganização, desordem e criatividade.</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2000" fill="hold"/>
                                        <p:tgtEl>
                                          <p:spTgt spid="2052"/>
                                        </p:tgtEl>
                                        <p:attrNameLst>
                                          <p:attrName>ppt_x</p:attrName>
                                        </p:attrNameLst>
                                      </p:cBhvr>
                                      <p:tavLst>
                                        <p:tav tm="0">
                                          <p:val>
                                            <p:strVal val="#ppt_x"/>
                                          </p:val>
                                        </p:tav>
                                        <p:tav tm="100000">
                                          <p:val>
                                            <p:strVal val="#ppt_x"/>
                                          </p:val>
                                        </p:tav>
                                      </p:tavLst>
                                    </p:anim>
                                    <p:anim calcmode="lin" valueType="num">
                                      <p:cBhvr additive="base">
                                        <p:cTn id="8" dur="20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53">
                                            <p:txEl>
                                              <p:pRg st="0" end="0"/>
                                            </p:txEl>
                                          </p:spTgt>
                                        </p:tgtEl>
                                        <p:attrNameLst>
                                          <p:attrName>style.visibility</p:attrName>
                                        </p:attrNameLst>
                                      </p:cBhvr>
                                      <p:to>
                                        <p:strVal val="visible"/>
                                      </p:to>
                                    </p:set>
                                    <p:anim calcmode="lin" valueType="num">
                                      <p:cBhvr additive="base">
                                        <p:cTn id="13" dur="2000" fill="hold"/>
                                        <p:tgtEl>
                                          <p:spTgt spid="2053">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0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endParaRPr lang="pt-BR" smtClean="0"/>
          </a:p>
        </p:txBody>
      </p:sp>
      <p:sp>
        <p:nvSpPr>
          <p:cNvPr id="27651" name="Rectangle 3"/>
          <p:cNvSpPr>
            <a:spLocks noGrp="1" noChangeArrowheads="1"/>
          </p:cNvSpPr>
          <p:nvPr>
            <p:ph type="body" idx="1"/>
          </p:nvPr>
        </p:nvSpPr>
        <p:spPr>
          <a:xfrm>
            <a:off x="500034" y="1981200"/>
            <a:ext cx="7958166" cy="4114800"/>
          </a:xfrm>
        </p:spPr>
        <p:txBody>
          <a:bodyPr/>
          <a:lstStyle/>
          <a:p>
            <a:pPr eaLnBrk="1" hangingPunct="1">
              <a:lnSpc>
                <a:spcPct val="90000"/>
              </a:lnSpc>
              <a:defRPr/>
            </a:pPr>
            <a:r>
              <a:rPr lang="pt-BR" dirty="0" smtClean="0"/>
              <a:t>Aspectos fundantes: a liberdade – que é o aspecto competição – e o vínculo social, da amizade – que é o aspecto da cooperação. É preciso acostumar-se a pensar nos dois ao mesmo tempo. É a partir do equilíbrio dinâmico entre competição e cooperação que nasce a inteligência coletiva.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20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5750" y="142875"/>
            <a:ext cx="7772400" cy="71438"/>
          </a:xfrm>
        </p:spPr>
        <p:txBody>
          <a:bodyPr/>
          <a:lstStyle/>
          <a:p>
            <a:pPr eaLnBrk="1" hangingPunct="1">
              <a:defRPr/>
            </a:pPr>
            <a:endParaRPr lang="pt-BR" dirty="0" smtClean="0"/>
          </a:p>
        </p:txBody>
      </p:sp>
      <p:sp>
        <p:nvSpPr>
          <p:cNvPr id="28675" name="Rectangle 3"/>
          <p:cNvSpPr>
            <a:spLocks noGrp="1" noChangeArrowheads="1"/>
          </p:cNvSpPr>
          <p:nvPr>
            <p:ph type="body" idx="1"/>
          </p:nvPr>
        </p:nvSpPr>
        <p:spPr>
          <a:xfrm>
            <a:off x="642910" y="1714488"/>
            <a:ext cx="7967690" cy="4883162"/>
          </a:xfrm>
        </p:spPr>
        <p:txBody>
          <a:bodyPr/>
          <a:lstStyle/>
          <a:p>
            <a:pPr eaLnBrk="1" hangingPunct="1">
              <a:defRPr/>
            </a:pPr>
            <a:r>
              <a:rPr lang="pt-BR" dirty="0" smtClean="0"/>
              <a:t>O desafio é inventarmos todos juntos formas de organização que não sejam nem anárquicas – onde não haveria nenhuma forma de cooperação – nem demasiadamente rígidas, mas sim as que permitam otimizar a capacidade de invenção das pessoas, suas competências, suas experiências, suas memórias.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20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7772400" cy="811213"/>
          </a:xfrm>
        </p:spPr>
        <p:txBody>
          <a:bodyPr/>
          <a:lstStyle/>
          <a:p>
            <a:pPr eaLnBrk="1" hangingPunct="1">
              <a:defRPr/>
            </a:pPr>
            <a:endParaRPr lang="pt-BR" sz="4000" b="1" dirty="0" smtClean="0"/>
          </a:p>
        </p:txBody>
      </p:sp>
      <p:sp>
        <p:nvSpPr>
          <p:cNvPr id="29699" name="Rectangle 3"/>
          <p:cNvSpPr>
            <a:spLocks noGrp="1" noChangeArrowheads="1"/>
          </p:cNvSpPr>
          <p:nvPr>
            <p:ph type="body" idx="1"/>
          </p:nvPr>
        </p:nvSpPr>
        <p:spPr>
          <a:xfrm>
            <a:off x="685800" y="2000240"/>
            <a:ext cx="7772400" cy="4095760"/>
          </a:xfrm>
        </p:spPr>
        <p:txBody>
          <a:bodyPr/>
          <a:lstStyle/>
          <a:p>
            <a:pPr eaLnBrk="1" hangingPunct="1">
              <a:spcBef>
                <a:spcPts val="0"/>
              </a:spcBef>
              <a:defRPr/>
            </a:pPr>
            <a:r>
              <a:rPr lang="pt-BR" dirty="0" smtClean="0"/>
              <a:t>Quando fazemos perguntas uns aos outros inicia-se um diálogo e, frequentemente, respondemos às perguntas com histórias. Isso é o motor da produção do universo da significação. No diálogo nos apercebemos que existe um outro que não somos nós.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2000" fill="hold"/>
                                        <p:tgtEl>
                                          <p:spTgt spid="29698"/>
                                        </p:tgtEl>
                                        <p:attrNameLst>
                                          <p:attrName>ppt_x</p:attrName>
                                        </p:attrNameLst>
                                      </p:cBhvr>
                                      <p:tavLst>
                                        <p:tav tm="0">
                                          <p:val>
                                            <p:strVal val="1+#ppt_w/2"/>
                                          </p:val>
                                        </p:tav>
                                        <p:tav tm="100000">
                                          <p:val>
                                            <p:strVal val="#ppt_x"/>
                                          </p:val>
                                        </p:tav>
                                      </p:tavLst>
                                    </p:anim>
                                    <p:anim calcmode="lin" valueType="num">
                                      <p:cBhvr additive="base">
                                        <p:cTn id="8" dur="20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xEl>
                                              <p:pRg st="0" end="0"/>
                                            </p:txEl>
                                          </p:spTgt>
                                        </p:tgtEl>
                                        <p:attrNameLst>
                                          <p:attrName>style.visibility</p:attrName>
                                        </p:attrNameLst>
                                      </p:cBhvr>
                                      <p:to>
                                        <p:strVal val="visible"/>
                                      </p:to>
                                    </p:set>
                                    <p:anim calcmode="lin" valueType="num">
                                      <p:cBhvr additive="base">
                                        <p:cTn id="13" dur="2000" fill="hold"/>
                                        <p:tgtEl>
                                          <p:spTgt spid="29699">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38" y="457200"/>
            <a:ext cx="6929462" cy="884238"/>
          </a:xfrm>
        </p:spPr>
        <p:txBody>
          <a:bodyPr/>
          <a:lstStyle/>
          <a:p>
            <a:pPr algn="ctr" eaLnBrk="1" hangingPunct="1">
              <a:defRPr/>
            </a:pPr>
            <a:r>
              <a:rPr lang="pt-BR" sz="3600" b="1" dirty="0" smtClean="0"/>
              <a:t>Capitais de IC</a:t>
            </a:r>
          </a:p>
        </p:txBody>
      </p:sp>
      <p:sp>
        <p:nvSpPr>
          <p:cNvPr id="30723" name="Rectangle 3"/>
          <p:cNvSpPr>
            <a:spLocks noGrp="1" noChangeArrowheads="1"/>
          </p:cNvSpPr>
          <p:nvPr>
            <p:ph type="body" idx="1"/>
          </p:nvPr>
        </p:nvSpPr>
        <p:spPr/>
        <p:txBody>
          <a:bodyPr/>
          <a:lstStyle/>
          <a:p>
            <a:pPr eaLnBrk="1" hangingPunct="1">
              <a:lnSpc>
                <a:spcPct val="80000"/>
              </a:lnSpc>
              <a:defRPr/>
            </a:pPr>
            <a:r>
              <a:rPr lang="pt-BR" sz="2800" dirty="0" smtClean="0"/>
              <a:t>Capital Físico e Técnico</a:t>
            </a:r>
          </a:p>
          <a:p>
            <a:pPr eaLnBrk="1" hangingPunct="1">
              <a:lnSpc>
                <a:spcPct val="80000"/>
              </a:lnSpc>
              <a:defRPr/>
            </a:pPr>
            <a:r>
              <a:rPr lang="pt-BR" sz="2800" dirty="0" smtClean="0"/>
              <a:t>Capital Cultural – memória</a:t>
            </a:r>
          </a:p>
          <a:p>
            <a:pPr eaLnBrk="1" hangingPunct="1">
              <a:lnSpc>
                <a:spcPct val="80000"/>
              </a:lnSpc>
              <a:defRPr/>
            </a:pPr>
            <a:r>
              <a:rPr lang="pt-BR" sz="2800" dirty="0" smtClean="0"/>
              <a:t>Capital Social = vínculos, confiança</a:t>
            </a:r>
          </a:p>
          <a:p>
            <a:pPr eaLnBrk="1" hangingPunct="1">
              <a:lnSpc>
                <a:spcPct val="80000"/>
              </a:lnSpc>
              <a:defRPr/>
            </a:pPr>
            <a:r>
              <a:rPr lang="pt-BR" sz="2800" dirty="0" smtClean="0"/>
              <a:t>Capital Intelectual: essa inventividade (que não é a relação das pessoas entre si, nem dos signos entre si) é a relação das pessoas com as ideias. Nós oferecemos nossa energia, nossa atenção, nossas emoções e em troca as ideias nos dão mais capital social, mais capital cultural e mais capital técnico.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2000" fill="hold"/>
                                        <p:tgtEl>
                                          <p:spTgt spid="30722"/>
                                        </p:tgtEl>
                                        <p:attrNameLst>
                                          <p:attrName>ppt_x</p:attrName>
                                        </p:attrNameLst>
                                      </p:cBhvr>
                                      <p:tavLst>
                                        <p:tav tm="0">
                                          <p:val>
                                            <p:strVal val="1+#ppt_w/2"/>
                                          </p:val>
                                        </p:tav>
                                        <p:tav tm="100000">
                                          <p:val>
                                            <p:strVal val="#ppt_x"/>
                                          </p:val>
                                        </p:tav>
                                      </p:tavLst>
                                    </p:anim>
                                    <p:anim calcmode="lin" valueType="num">
                                      <p:cBhvr additive="base">
                                        <p:cTn id="8" dur="20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20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1" end="1"/>
                                            </p:txEl>
                                          </p:spTgt>
                                        </p:tgtEl>
                                        <p:attrNameLst>
                                          <p:attrName>style.visibility</p:attrName>
                                        </p:attrNameLst>
                                      </p:cBhvr>
                                      <p:to>
                                        <p:strVal val="visible"/>
                                      </p:to>
                                    </p:set>
                                    <p:anim calcmode="lin" valueType="num">
                                      <p:cBhvr additive="base">
                                        <p:cTn id="19" dur="20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2" end="2"/>
                                            </p:txEl>
                                          </p:spTgt>
                                        </p:tgtEl>
                                        <p:attrNameLst>
                                          <p:attrName>style.visibility</p:attrName>
                                        </p:attrNameLst>
                                      </p:cBhvr>
                                      <p:to>
                                        <p:strVal val="visible"/>
                                      </p:to>
                                    </p:set>
                                    <p:anim calcmode="lin" valueType="num">
                                      <p:cBhvr additive="base">
                                        <p:cTn id="25" dur="20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3">
                                            <p:txEl>
                                              <p:pRg st="3" end="3"/>
                                            </p:txEl>
                                          </p:spTgt>
                                        </p:tgtEl>
                                        <p:attrNameLst>
                                          <p:attrName>style.visibility</p:attrName>
                                        </p:attrNameLst>
                                      </p:cBhvr>
                                      <p:to>
                                        <p:strVal val="visible"/>
                                      </p:to>
                                    </p:set>
                                    <p:anim calcmode="lin" valueType="num">
                                      <p:cBhvr additive="base">
                                        <p:cTn id="31" dur="20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38" y="457200"/>
            <a:ext cx="6929462" cy="884238"/>
          </a:xfrm>
        </p:spPr>
        <p:txBody>
          <a:bodyPr/>
          <a:lstStyle/>
          <a:p>
            <a:pPr algn="ctr" eaLnBrk="1" hangingPunct="1">
              <a:defRPr/>
            </a:pPr>
            <a:r>
              <a:rPr lang="pt-BR" sz="3600" b="1" dirty="0" smtClean="0"/>
              <a:t>Internet e Responsabilidade</a:t>
            </a:r>
            <a:endParaRPr lang="pt-BR" sz="3600" b="1" dirty="0" smtClean="0"/>
          </a:p>
        </p:txBody>
      </p:sp>
      <p:sp>
        <p:nvSpPr>
          <p:cNvPr id="30723" name="Rectangle 3"/>
          <p:cNvSpPr>
            <a:spLocks noGrp="1" noChangeArrowheads="1"/>
          </p:cNvSpPr>
          <p:nvPr>
            <p:ph type="body" idx="1"/>
          </p:nvPr>
        </p:nvSpPr>
        <p:spPr>
          <a:xfrm>
            <a:off x="0" y="1981200"/>
            <a:ext cx="9144000" cy="4114800"/>
          </a:xfrm>
        </p:spPr>
        <p:txBody>
          <a:bodyPr/>
          <a:lstStyle/>
          <a:p>
            <a:pPr eaLnBrk="1" hangingPunct="1">
              <a:defRPr/>
            </a:pPr>
            <a:r>
              <a:rPr lang="pt-BR" sz="2800" dirty="0" smtClean="0"/>
              <a:t>Temos </a:t>
            </a:r>
            <a:r>
              <a:rPr lang="pt-BR" sz="2800" dirty="0" smtClean="0"/>
              <a:t>uma grande responsabilidade pelo que ocorre online. O que quer que esteja acontecendo é resultado do que todas as pessoas estão fazendo juntas; a internet é a expressão da inteligência humana coletiva. Também temos que desenvolver pensamento crítico. Tudo que você encontra na internet é uma expressão de pontos de vista particulares, que não são nem neutros, nem objetivos, mas uma expressão de subjetividades </a:t>
            </a:r>
            <a:r>
              <a:rPr lang="pt-BR" sz="2800" dirty="0" smtClean="0"/>
              <a:t>ativas”(Pierre </a:t>
            </a:r>
            <a:r>
              <a:rPr lang="pt-BR" sz="2800" dirty="0" smtClean="0"/>
              <a:t>Lévy)</a:t>
            </a:r>
            <a:endParaRPr lang="pt-B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2000" fill="hold"/>
                                        <p:tgtEl>
                                          <p:spTgt spid="30722"/>
                                        </p:tgtEl>
                                        <p:attrNameLst>
                                          <p:attrName>ppt_x</p:attrName>
                                        </p:attrNameLst>
                                      </p:cBhvr>
                                      <p:tavLst>
                                        <p:tav tm="0">
                                          <p:val>
                                            <p:strVal val="1+#ppt_w/2"/>
                                          </p:val>
                                        </p:tav>
                                        <p:tav tm="100000">
                                          <p:val>
                                            <p:strVal val="#ppt_x"/>
                                          </p:val>
                                        </p:tav>
                                      </p:tavLst>
                                    </p:anim>
                                    <p:anim calcmode="lin" valueType="num">
                                      <p:cBhvr additive="base">
                                        <p:cTn id="8" dur="20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20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38" y="457200"/>
            <a:ext cx="6929462" cy="884238"/>
          </a:xfrm>
        </p:spPr>
        <p:txBody>
          <a:bodyPr/>
          <a:lstStyle/>
          <a:p>
            <a:pPr algn="ctr" eaLnBrk="1" hangingPunct="1">
              <a:defRPr/>
            </a:pPr>
            <a:r>
              <a:rPr lang="pt-BR" sz="3600" dirty="0" smtClean="0"/>
              <a:t>Dispositivo do Anonimato</a:t>
            </a:r>
            <a:endParaRPr lang="pt-BR" sz="3600" b="1" dirty="0" smtClean="0"/>
          </a:p>
        </p:txBody>
      </p:sp>
      <p:sp>
        <p:nvSpPr>
          <p:cNvPr id="30723" name="Rectangle 3"/>
          <p:cNvSpPr>
            <a:spLocks noGrp="1" noChangeArrowheads="1"/>
          </p:cNvSpPr>
          <p:nvPr>
            <p:ph type="body" idx="1"/>
          </p:nvPr>
        </p:nvSpPr>
        <p:spPr>
          <a:xfrm>
            <a:off x="0" y="1571612"/>
            <a:ext cx="9144000" cy="4524388"/>
          </a:xfrm>
        </p:spPr>
        <p:txBody>
          <a:bodyPr/>
          <a:lstStyle/>
          <a:p>
            <a:pPr eaLnBrk="1" hangingPunct="1">
              <a:defRPr/>
            </a:pPr>
            <a:r>
              <a:rPr lang="pt-BR" sz="2800" dirty="0" smtClean="0"/>
              <a:t>A  possibilidade de desconexão, de bloquear acessos e regular com quem se fala e a capacidade de fechamento dentro de comunidades com as quais já se mantém afinidades (evitando assim as aberturas para quaisquer discursos contrários) parecem constituir formas de silenciamento da alteridade. Menos do que tolerado, o outro diferente pode ser ignorado, e a virulência de algumas interações chama a atenção exatamente para essa falta de tolerância; desconectar-se do outro significa fechamento a todos os enunciados que contradigam o que já se sabe".</a:t>
            </a:r>
            <a:endParaRPr lang="pt-B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2000" fill="hold"/>
                                        <p:tgtEl>
                                          <p:spTgt spid="30722"/>
                                        </p:tgtEl>
                                        <p:attrNameLst>
                                          <p:attrName>ppt_x</p:attrName>
                                        </p:attrNameLst>
                                      </p:cBhvr>
                                      <p:tavLst>
                                        <p:tav tm="0">
                                          <p:val>
                                            <p:strVal val="1+#ppt_w/2"/>
                                          </p:val>
                                        </p:tav>
                                        <p:tav tm="100000">
                                          <p:val>
                                            <p:strVal val="#ppt_x"/>
                                          </p:val>
                                        </p:tav>
                                      </p:tavLst>
                                    </p:anim>
                                    <p:anim calcmode="lin" valueType="num">
                                      <p:cBhvr additive="base">
                                        <p:cTn id="8" dur="20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20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38" y="457200"/>
            <a:ext cx="6929462" cy="884238"/>
          </a:xfrm>
        </p:spPr>
        <p:txBody>
          <a:bodyPr/>
          <a:lstStyle/>
          <a:p>
            <a:pPr algn="ctr" eaLnBrk="1" hangingPunct="1">
              <a:defRPr/>
            </a:pPr>
            <a:r>
              <a:rPr lang="pt-BR" sz="3600" dirty="0" smtClean="0"/>
              <a:t>Internet: erosão do Eu</a:t>
            </a:r>
            <a:endParaRPr lang="pt-BR" sz="3600" b="1" dirty="0" smtClean="0"/>
          </a:p>
        </p:txBody>
      </p:sp>
      <p:sp>
        <p:nvSpPr>
          <p:cNvPr id="30723" name="Rectangle 3"/>
          <p:cNvSpPr>
            <a:spLocks noGrp="1" noChangeArrowheads="1"/>
          </p:cNvSpPr>
          <p:nvPr>
            <p:ph type="body" idx="1"/>
          </p:nvPr>
        </p:nvSpPr>
        <p:spPr>
          <a:xfrm>
            <a:off x="0" y="1857364"/>
            <a:ext cx="9144000" cy="4238636"/>
          </a:xfrm>
        </p:spPr>
        <p:txBody>
          <a:bodyPr/>
          <a:lstStyle/>
          <a:p>
            <a:r>
              <a:rPr lang="pt-BR" sz="2800" i="1" dirty="0" smtClean="0"/>
              <a:t>A </a:t>
            </a:r>
            <a:r>
              <a:rPr lang="pt-BR" sz="2800" dirty="0" smtClean="0"/>
              <a:t>cultura digital nos </a:t>
            </a:r>
            <a:r>
              <a:rPr lang="pt-BR" sz="2800" dirty="0" smtClean="0"/>
              <a:t>ensina que </a:t>
            </a:r>
            <a:r>
              <a:rPr lang="pt-BR" sz="2800" dirty="0" smtClean="0"/>
              <a:t>o ‘eu’ vem depois do ‘tu’. Nós somos o resultado das relações que nos ligam aos outros(...) </a:t>
            </a:r>
            <a:r>
              <a:rPr lang="pt-BR" sz="2800" dirty="0" smtClean="0"/>
              <a:t>Seres </a:t>
            </a:r>
            <a:r>
              <a:rPr lang="pt-BR" sz="2800" dirty="0" smtClean="0"/>
              <a:t>humanos, smartphones, softwares, satélites, robôs, smartwatches são todos agentes informacionais ligados em uma única rede na qual as relações vêm antes das coisas(...) Pensar as relações antes das coisas </a:t>
            </a:r>
            <a:r>
              <a:rPr lang="pt-BR" sz="2800" dirty="0" smtClean="0"/>
              <a:t>significa </a:t>
            </a:r>
            <a:r>
              <a:rPr lang="pt-BR" sz="2800" dirty="0" smtClean="0"/>
              <a:t>aprender a antepor o “tu”, a erodir a ditadura do “eu” e a descobrir a proximidade do próximo, </a:t>
            </a:r>
            <a:r>
              <a:rPr lang="pt-BR" sz="2800" dirty="0" smtClean="0"/>
              <a:t>a </a:t>
            </a:r>
            <a:r>
              <a:rPr lang="pt-BR" sz="2800" dirty="0" smtClean="0"/>
              <a:t>responsabilidade que priva o Eu do seu imperialismo e do seu egoísmo</a:t>
            </a:r>
            <a:r>
              <a:rPr lang="pt-BR" sz="2800" dirty="0" smtClean="0"/>
              <a:t>. (Floridi)</a:t>
            </a:r>
            <a:r>
              <a:rPr lang="pt-BR" sz="2800" dirty="0" smtClean="0"/>
              <a:t/>
            </a:r>
            <a:br>
              <a:rPr lang="pt-BR" sz="2800" dirty="0" smtClean="0"/>
            </a:br>
            <a:endParaRPr lang="pt-B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2000" fill="hold"/>
                                        <p:tgtEl>
                                          <p:spTgt spid="30722"/>
                                        </p:tgtEl>
                                        <p:attrNameLst>
                                          <p:attrName>ppt_x</p:attrName>
                                        </p:attrNameLst>
                                      </p:cBhvr>
                                      <p:tavLst>
                                        <p:tav tm="0">
                                          <p:val>
                                            <p:strVal val="1+#ppt_w/2"/>
                                          </p:val>
                                        </p:tav>
                                        <p:tav tm="100000">
                                          <p:val>
                                            <p:strVal val="#ppt_x"/>
                                          </p:val>
                                        </p:tav>
                                      </p:tavLst>
                                    </p:anim>
                                    <p:anim calcmode="lin" valueType="num">
                                      <p:cBhvr additive="base">
                                        <p:cTn id="8" dur="20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20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Aprender na Era Digital</a:t>
            </a:r>
            <a:endParaRPr lang="pt-BR" dirty="0"/>
          </a:p>
        </p:txBody>
      </p:sp>
      <p:sp>
        <p:nvSpPr>
          <p:cNvPr id="3" name="Espaço Reservado para Conteúdo 2"/>
          <p:cNvSpPr>
            <a:spLocks noGrp="1"/>
          </p:cNvSpPr>
          <p:nvPr>
            <p:ph idx="1"/>
          </p:nvPr>
        </p:nvSpPr>
        <p:spPr/>
        <p:txBody>
          <a:bodyPr/>
          <a:lstStyle/>
          <a:p>
            <a:r>
              <a:rPr lang="pt-BR" dirty="0" smtClean="0"/>
              <a:t>O ensino mediado pela tecnologia tende a aumentar a possibilidade do aluno aprender, uma vez que somos seres humanos diferentes e temos capacidades e inteligências diferentes. E mais: ele permite, pela flexibilidade, que você estude em qualquer local e que veja e reveja aquela disciplina quantas vezes quiser.</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As articulações entre educação e tecnologias digitais implicam em seguir valorizando escolas e universidades como espaços em que se aprende a pensar. Afinal, inovação metodológica desprovida de um debate sobre os propósitos formativos resvala facilmente para certo utilitarismo.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428596" y="714356"/>
            <a:ext cx="8715404" cy="5381644"/>
          </a:xfrm>
        </p:spPr>
        <p:txBody>
          <a:bodyPr/>
          <a:lstStyle/>
          <a:p>
            <a:r>
              <a:rPr lang="pt-BR" dirty="0" smtClean="0"/>
              <a:t>Não precisamos de transmissão de informação, mas processos que favoreçam a emergência de um poder intelectual dos ‘aprendizes’. Não é a informação que deve ser ensinada, mas como buscá-la e combiná-la com projetos pessoais, profissionais e novos contextos.</a:t>
            </a:r>
          </a:p>
          <a:p>
            <a:r>
              <a:rPr lang="pt-BR" dirty="0" smtClean="0"/>
              <a:t>Não tem hora para o conhecimento. A curiosidade e a necessidade precisam se combinar de tal forma que tenhamos uma qualificação para a vida inteira; não é possível parar.</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428596" y="857232"/>
            <a:ext cx="8715404" cy="5238768"/>
          </a:xfrm>
        </p:spPr>
        <p:txBody>
          <a:bodyPr/>
          <a:lstStyle/>
          <a:p>
            <a:r>
              <a:rPr lang="pt-BR" sz="2800" dirty="0" smtClean="0"/>
              <a:t>A extensão da lógica da máquina artificial em todos os domínios da vida humana produz o pensamento mecanicista parcar que adquire forma tecnocrática e econocrática. Tal pensamento não percebe senão a causalidade mecânica. Ele reduz o real a tudo que é quantificável. A hiper-especialização e a redução ao quantificável produzem cegueira não apenas em relação à existência, ao concreto, ao individual, mas também em relação ao contexto, ao global, ao fundamental. Elas provocam, em todos os sistemas tecnoburocráticos, um parcelamento, uma diluição e finalmente uma perda da responsabilidade.</a:t>
            </a: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71472" y="785794"/>
            <a:ext cx="8039128" cy="5643602"/>
          </a:xfrm>
        </p:spPr>
        <p:txBody>
          <a:bodyPr/>
          <a:lstStyle/>
          <a:p>
            <a:r>
              <a:rPr lang="pt-BR" dirty="0" smtClean="0"/>
              <a:t> Temos que pensar em ter sinergia com o computador, para ele nos auxiliar a sermos seres humanos melhores. Esse é o ponto. A discussão sobre </a:t>
            </a:r>
            <a:r>
              <a:rPr lang="pt-BR" b="1" dirty="0" smtClean="0"/>
              <a:t>tecnologia</a:t>
            </a:r>
            <a:r>
              <a:rPr lang="pt-BR" dirty="0" smtClean="0"/>
              <a:t> não é por causa dos robôs, mas por causa das pessoas; elas têm que melhorar e avançar. A busca do conhecimento permanente é chave: aprender línguas, viajar, conhecer culturas, aprender a conviver com o diferente, ter tolerância.</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1066800" y="1928802"/>
            <a:ext cx="7543800" cy="4167198"/>
          </a:xfrm>
        </p:spPr>
        <p:txBody>
          <a:bodyPr/>
          <a:lstStyle/>
          <a:p>
            <a:r>
              <a:rPr lang="pt-BR" dirty="0" smtClean="0"/>
              <a:t>Temos ciência e tecnologia voltada para a área técnica, mas os pesquisadores estão percebendo que toda a área da filosofia, que investiga o que é inteligência, sensibilidade, emoção, tem que estar ligada às pesquisas técnicas, porque do contrário, não vai funcionar.</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 grande problema dos computadores é que são ótimos em dar respostas. É justamente isso. A questão não são só as respostas, mas as perguntas. O ser humano ainda preserva essa capacidade única de fazer perguntas.</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 que há de comum a todas as profissões sob risco? Tratam-se de atividades mecânicas, calculistas, que abrangem de engenharia de dados ao gerenciamento mais, digamos assim, mecanizado – calcado em metas meramente numéricas, no método de produção do fordismo.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928662" y="1981200"/>
            <a:ext cx="7858180" cy="4114800"/>
          </a:xfrm>
        </p:spPr>
        <p:txBody>
          <a:bodyPr/>
          <a:lstStyle/>
          <a:p>
            <a:r>
              <a:rPr lang="pt-BR" dirty="0" smtClean="0"/>
              <a:t>Se robôs serão tão mais incríveis, o que sobra a nós fazermos? Em vez de apostarmos em nossas habilidades estritamente cognitivas, estritamente racionais (nisso, os seres de bytes e qubits serão mais avançados...), devíamos investir naquilo que nos faz demasiadamente humanos: as emoções. </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71472" y="785794"/>
            <a:ext cx="8039128" cy="5310206"/>
          </a:xfrm>
        </p:spPr>
        <p:txBody>
          <a:bodyPr/>
          <a:lstStyle/>
          <a:p>
            <a:r>
              <a:rPr lang="pt-BR" dirty="0" smtClean="0"/>
              <a:t>A mudança mais notável no mundo do trabalho é a sinergia que a Internet propicia aos que buscam livremente o conhecimento. Num momento de reacomodação das fronteiras de eficácia e de eficiência entre competição e cooperação, como o que estamos vivendo, as oportunidades se multiplicam e podem frutificar com abundância. Liberdade ao conhecimento e espaços livres, abertos e colaborativos...</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a:xfrm>
            <a:off x="357158" y="1142984"/>
            <a:ext cx="8572560" cy="5453082"/>
          </a:xfrm>
        </p:spPr>
        <p:txBody>
          <a:bodyPr/>
          <a:lstStyle/>
          <a:p>
            <a:r>
              <a:rPr lang="pt-BR" sz="2800" dirty="0" smtClean="0"/>
              <a:t>Precisamos abandonar os dois mitos maiores do Ocidente moderno: a conquista da natureza-objeto pelo homem sujeito do universo, o falso infinito para o qual se lançavam o crescimento industrial, o desenvolvimento, o progresso. Precisamos abandonar as racionalidades parciais e fechadas, as racionalizações abstratas e delirantes que consideram como irracional toda crítica racional dirigida a elas. Precisamos nos livrar do paradigma pseudoracional do Homo Sapiens Faber segundo o qual ciência e técnica assumem e levam a cabo o desenvolvimento humano.</a:t>
            </a: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a:xfrm>
            <a:off x="571472" y="928670"/>
            <a:ext cx="8286808" cy="5167330"/>
          </a:xfrm>
        </p:spPr>
        <p:txBody>
          <a:bodyPr/>
          <a:lstStyle/>
          <a:p>
            <a:r>
              <a:rPr lang="pt-BR" dirty="0" smtClean="0"/>
              <a:t>A ciência, a tecnologia e a inovação estão aí para servir as pessoas, e não se servir das pessoas e isso é muito importante. Elas têm que ser subordinadas a um modelo de sociedade que seja humanizado, pautado pela solidariedade e pela equidade. Senão, vamos criar um debate em que inteligência artificial, big data e o padrão da quarta revolução tecnológica serão entendidos por muito poucos. </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00034" y="1714488"/>
            <a:ext cx="8429684" cy="4381512"/>
          </a:xfrm>
        </p:spPr>
        <p:txBody>
          <a:bodyPr/>
          <a:lstStyle/>
          <a:p>
            <a:r>
              <a:rPr lang="pt-BR" sz="2800" dirty="0" smtClean="0"/>
              <a:t>A vida é dialética, e não linear. De um lado temos a defesa pela radicalidade do conhecimento para enfrentarmos o lixo informacional – e isso na saúde é decisivo, a decisão bem formada, a decisão qualificada das pessoas, de quem cuida e de quem é cuidado – e de outro lado discutir criticamente e estabelecer mecanismos de incentivo e de estímulo para que a ciência não perca sua natureza de bem público, que não seja apenas um bem privado.</a:t>
            </a: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500034" y="1857364"/>
            <a:ext cx="8429684" cy="4238636"/>
          </a:xfrm>
        </p:spPr>
        <p:txBody>
          <a:bodyPr/>
          <a:lstStyle/>
          <a:p>
            <a:r>
              <a:rPr lang="pt-BR" sz="2800" dirty="0" smtClean="0"/>
              <a:t>Colaboração e cooperação são atividades humanas essenciais. Ao colaborarmos, restauramos nosso senso de conexão e florescimento mútuo. Estabelecemos relações, conquistamos reconhecimento, construímos solidariedade e ganhamos poder. </a:t>
            </a:r>
            <a:r>
              <a:rPr lang="pt-BR" sz="2800" dirty="0" smtClean="0"/>
              <a:t>Quanto </a:t>
            </a:r>
            <a:r>
              <a:rPr lang="pt-BR" sz="2800" dirty="0" smtClean="0"/>
              <a:t>mais nos conectamos e colaboramos no mundo real, menos vulneráveis somos às maquinações </a:t>
            </a:r>
            <a:r>
              <a:rPr lang="pt-BR" sz="2800" dirty="0" smtClean="0"/>
              <a:t>das ‘grandes redes sociais’.</a:t>
            </a: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14348" y="1643050"/>
            <a:ext cx="7929618" cy="6250001"/>
          </a:xfrm>
        </p:spPr>
        <p:txBody>
          <a:bodyPr/>
          <a:lstStyle/>
          <a:p>
            <a:pPr marL="0" indent="0">
              <a:lnSpc>
                <a:spcPct val="90000"/>
              </a:lnSpc>
              <a:buFont typeface="Wingdings" pitchFamily="2" charset="2"/>
              <a:buNone/>
              <a:defRPr/>
            </a:pPr>
            <a:endParaRPr lang="pt-PT" dirty="0" smtClean="0"/>
          </a:p>
          <a:p>
            <a:pPr>
              <a:lnSpc>
                <a:spcPct val="90000"/>
              </a:lnSpc>
              <a:defRPr/>
            </a:pPr>
            <a:r>
              <a:rPr lang="pt-BR" dirty="0" smtClean="0"/>
              <a:t>Em nossa sociedade, especialmente em nossas experiências tecnologicamente mediadas, os processos algorítmicos vêm se tornando atores decisivos tanto na captura e análise de dados sobre uma série de setores de nossas vidas privadas e comuns, quanto na tomada de decisão automatizada em diferentes contextos.</a:t>
            </a:r>
          </a:p>
        </p:txBody>
      </p:sp>
      <p:sp>
        <p:nvSpPr>
          <p:cNvPr id="5124" name="Rectangle 4"/>
          <p:cNvSpPr>
            <a:spLocks noGrp="1" noChangeArrowheads="1"/>
          </p:cNvSpPr>
          <p:nvPr>
            <p:ph type="title"/>
          </p:nvPr>
        </p:nvSpPr>
        <p:spPr>
          <a:xfrm>
            <a:off x="1214414" y="214290"/>
            <a:ext cx="7396186" cy="1643074"/>
          </a:xfrm>
        </p:spPr>
        <p:txBody>
          <a:bodyPr/>
          <a:lstStyle/>
          <a:p>
            <a:pPr>
              <a:defRPr/>
            </a:pPr>
            <a:r>
              <a:rPr lang="pt-BR" sz="4000" dirty="0" smtClean="0"/>
              <a:t>Racionalidade Algorítmica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2000" fill="hold"/>
                                        <p:tgtEl>
                                          <p:spTgt spid="5124"/>
                                        </p:tgtEl>
                                        <p:attrNameLst>
                                          <p:attrName>ppt_x</p:attrName>
                                        </p:attrNameLst>
                                      </p:cBhvr>
                                      <p:tavLst>
                                        <p:tav tm="0">
                                          <p:val>
                                            <p:strVal val="#ppt_x"/>
                                          </p:val>
                                        </p:tav>
                                        <p:tav tm="100000">
                                          <p:val>
                                            <p:strVal val="#ppt_x"/>
                                          </p:val>
                                        </p:tav>
                                      </p:tavLst>
                                    </p:anim>
                                    <p:anim calcmode="lin" valueType="num">
                                      <p:cBhvr additive="base">
                                        <p:cTn id="8" dur="20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2000" fill="hold"/>
                                        <p:tgtEl>
                                          <p:spTgt spid="5123">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defRPr/>
            </a:pPr>
            <a:endParaRPr lang="pt-BR" sz="4000" dirty="0"/>
          </a:p>
        </p:txBody>
      </p:sp>
      <p:sp>
        <p:nvSpPr>
          <p:cNvPr id="5123" name="Rectangle 3"/>
          <p:cNvSpPr>
            <a:spLocks noGrp="1" noChangeArrowheads="1"/>
          </p:cNvSpPr>
          <p:nvPr>
            <p:ph type="body" idx="1"/>
          </p:nvPr>
        </p:nvSpPr>
        <p:spPr>
          <a:xfrm>
            <a:off x="827088" y="928670"/>
            <a:ext cx="7543800" cy="4959369"/>
          </a:xfrm>
        </p:spPr>
        <p:txBody>
          <a:bodyPr/>
          <a:lstStyle/>
          <a:p>
            <a:pPr eaLnBrk="1" hangingPunct="1">
              <a:defRPr/>
            </a:pPr>
            <a:r>
              <a:rPr lang="pt-BR" dirty="0" smtClean="0"/>
              <a:t>O triunfo do algoritmo como modelo de gestão e decisão racional está relacionado a um deslocamento epistemológico que marca a passagem do modelo iluminista de razão fundamentado na reflexividade crítica para um modelo de racionalidade baseado em regras algorítmicas. Claro que essa passagem não se dá de forma completa e esses modelos, na realidade, se sobrepõem e convivem. </a:t>
            </a:r>
            <a:endParaRPr lang="pt-BR"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nodePh="1">
                                  <p:stCondLst>
                                    <p:cond delay="0"/>
                                  </p:stCondLst>
                                  <p:endCondLst>
                                    <p:cond evt="begin" delay="0">
                                      <p:tn val="5"/>
                                    </p:cond>
                                  </p:end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000" fill="hold"/>
                                        <p:tgtEl>
                                          <p:spTgt spid="5122"/>
                                        </p:tgtEl>
                                        <p:attrNameLst>
                                          <p:attrName>ppt_x</p:attrName>
                                        </p:attrNameLst>
                                      </p:cBhvr>
                                      <p:tavLst>
                                        <p:tav tm="0">
                                          <p:val>
                                            <p:strVal val="#ppt_x"/>
                                          </p:val>
                                        </p:tav>
                                        <p:tav tm="100000">
                                          <p:val>
                                            <p:strVal val="#ppt_x"/>
                                          </p:val>
                                        </p:tav>
                                      </p:tavLst>
                                    </p:anim>
                                    <p:anim calcmode="lin" valueType="num">
                                      <p:cBhvr additive="base">
                                        <p:cTn id="8" dur="20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2000" fill="hold"/>
                                        <p:tgtEl>
                                          <p:spTgt spid="5123">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28728" y="571480"/>
            <a:ext cx="7072338" cy="955675"/>
          </a:xfrm>
        </p:spPr>
        <p:txBody>
          <a:bodyPr/>
          <a:lstStyle/>
          <a:p>
            <a:pPr eaLnBrk="1" hangingPunct="1">
              <a:defRPr/>
            </a:pPr>
            <a:r>
              <a:rPr lang="pt-BR" sz="4000" b="1" dirty="0" smtClean="0"/>
              <a:t>Inteligência Coletiva</a:t>
            </a:r>
          </a:p>
        </p:txBody>
      </p:sp>
      <p:sp>
        <p:nvSpPr>
          <p:cNvPr id="26627" name="Rectangle 3"/>
          <p:cNvSpPr>
            <a:spLocks noGrp="1" noChangeArrowheads="1"/>
          </p:cNvSpPr>
          <p:nvPr>
            <p:ph type="body" idx="1"/>
          </p:nvPr>
        </p:nvSpPr>
        <p:spPr/>
        <p:txBody>
          <a:bodyPr/>
          <a:lstStyle/>
          <a:p>
            <a:pPr eaLnBrk="1" hangingPunct="1">
              <a:defRPr/>
            </a:pPr>
            <a:r>
              <a:rPr lang="pt-BR" dirty="0" smtClean="0"/>
              <a:t>No mundo dos negócios existe a necessidade de empregar pessoas capazes de tomar iniciativas, de coordenar, de inventar novas soluções, de resolver problemas e de fazer tudo isso coletivamente, de forma organizada.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2000" fill="hold"/>
                                        <p:tgtEl>
                                          <p:spTgt spid="26626"/>
                                        </p:tgtEl>
                                        <p:attrNameLst>
                                          <p:attrName>ppt_x</p:attrName>
                                        </p:attrNameLst>
                                      </p:cBhvr>
                                      <p:tavLst>
                                        <p:tav tm="0">
                                          <p:val>
                                            <p:strVal val="0-#ppt_w/2"/>
                                          </p:val>
                                        </p:tav>
                                        <p:tav tm="100000">
                                          <p:val>
                                            <p:strVal val="#ppt_x"/>
                                          </p:val>
                                        </p:tav>
                                      </p:tavLst>
                                    </p:anim>
                                    <p:anim calcmode="lin" valueType="num">
                                      <p:cBhvr additive="base">
                                        <p:cTn id="8" dur="20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2000" fill="hold"/>
                                        <p:tgtEl>
                                          <p:spTgt spid="26627">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theme/theme1.xml><?xml version="1.0" encoding="utf-8"?>
<a:theme xmlns:a="http://schemas.openxmlformats.org/drawingml/2006/main" name="Tremido">
  <a:themeElements>
    <a:clrScheme name="Tremido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Tremido">
      <a:majorFont>
        <a:latin typeface="Tahoma"/>
        <a:ea typeface=""/>
        <a:cs typeface=""/>
      </a:majorFont>
      <a:minorFont>
        <a:latin typeface="Tahom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remido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Tremido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Tremido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Tremido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Tremido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Tremido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Tremido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Tremido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Tremido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Tremido</Template>
  <TotalTime>559</TotalTime>
  <Words>1231</Words>
  <Application>Microsoft Office PowerPoint</Application>
  <PresentationFormat>Apresentação na tela (4:3)</PresentationFormat>
  <Paragraphs>38</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Tremido</vt:lpstr>
      <vt:lpstr>Paradoxos do Desenvolvimento</vt:lpstr>
      <vt:lpstr>Slide 2</vt:lpstr>
      <vt:lpstr>Slide 3</vt:lpstr>
      <vt:lpstr>Slide 4</vt:lpstr>
      <vt:lpstr>Slide 5</vt:lpstr>
      <vt:lpstr>Slide 6</vt:lpstr>
      <vt:lpstr>Racionalidade Algorítmica</vt:lpstr>
      <vt:lpstr>Slide 8</vt:lpstr>
      <vt:lpstr>Inteligência Coletiva</vt:lpstr>
      <vt:lpstr>Slide 10</vt:lpstr>
      <vt:lpstr>Slide 11</vt:lpstr>
      <vt:lpstr>Slide 12</vt:lpstr>
      <vt:lpstr>Capitais de IC</vt:lpstr>
      <vt:lpstr>Internet e Responsabilidade</vt:lpstr>
      <vt:lpstr>Dispositivo do Anonimato</vt:lpstr>
      <vt:lpstr>Internet: erosão do Eu</vt:lpstr>
      <vt:lpstr>Aprender na Era Digital</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dc:title>
  <dc:creator>xp</dc:creator>
  <cp:lastModifiedBy>Laércio Antônio Pilz</cp:lastModifiedBy>
  <cp:revision>53</cp:revision>
  <dcterms:created xsi:type="dcterms:W3CDTF">2004-09-16T17:38:22Z</dcterms:created>
  <dcterms:modified xsi:type="dcterms:W3CDTF">2023-07-26T05:18:38Z</dcterms:modified>
</cp:coreProperties>
</file>