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16/05/2019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3356992"/>
            <a:ext cx="10058400" cy="1231776"/>
          </a:xfrm>
        </p:spPr>
        <p:txBody>
          <a:bodyPr rtlCol="0"/>
          <a:lstStyle/>
          <a:p>
            <a:r>
              <a:rPr lang="en-US" dirty="0"/>
              <a:t>Finite Automata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 err="1"/>
              <a:t>Kiesgen</a:t>
            </a:r>
            <a:r>
              <a:rPr lang="en-US" dirty="0"/>
              <a:t> de Richter, </a:t>
            </a:r>
            <a:r>
              <a:rPr lang="en-US" dirty="0" err="1"/>
              <a:t>Mouillon</a:t>
            </a:r>
            <a:r>
              <a:rPr lang="en-US" dirty="0"/>
              <a:t>, Taillieu, </a:t>
            </a:r>
            <a:r>
              <a:rPr lang="en-US" dirty="0" err="1"/>
              <a:t>Vaio</a:t>
            </a:r>
            <a:endParaRPr lang="en-US" dirty="0"/>
          </a:p>
          <a:p>
            <a:r>
              <a:rPr lang="en-US" dirty="0"/>
              <a:t>Team: Int1-8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pPr rtl="0"/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structures and </a:t>
            </a:r>
            <a:r>
              <a:rPr lang="fr-FR" dirty="0" err="1"/>
              <a:t>reading</a:t>
            </a:r>
            <a:endParaRPr lang="fr-FR" dirty="0"/>
          </a:p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  <a:p>
            <a:pPr rtl="0"/>
            <a:r>
              <a:rPr lang="fr-FR" dirty="0" err="1"/>
              <a:t>Minimization</a:t>
            </a:r>
            <a:endParaRPr lang="fr-FR" dirty="0"/>
          </a:p>
          <a:p>
            <a:pPr rtl="0"/>
            <a:r>
              <a:rPr lang="fr-FR" dirty="0" err="1"/>
              <a:t>Complementary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standardization</a:t>
            </a:r>
            <a:r>
              <a:rPr lang="fr-FR" dirty="0"/>
              <a:t> and </a:t>
            </a:r>
            <a:r>
              <a:rPr lang="fr-FR" dirty="0" err="1"/>
              <a:t>word</a:t>
            </a:r>
            <a:r>
              <a:rPr lang="fr-FR" dirty="0"/>
              <a:t> recognition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C603883-7D8B-4B12-B90A-64636C22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1" y="2169730"/>
            <a:ext cx="4355976" cy="363553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Structure fa: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transTable</a:t>
            </a:r>
            <a:r>
              <a:rPr lang="en-US" dirty="0"/>
              <a:t>: 3D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nbStates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nbAlpha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: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term: array</a:t>
            </a:r>
          </a:p>
          <a:p>
            <a:pPr marL="0" indent="0">
              <a:spcBef>
                <a:spcPts val="600"/>
              </a:spcBef>
              <a:buNone/>
            </a:pPr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72C3C0A7-60BC-46DD-82EA-68D9490C5C95}"/>
              </a:ext>
            </a:extLst>
          </p:cNvPr>
          <p:cNvSpPr txBox="1">
            <a:spLocks/>
          </p:cNvSpPr>
          <p:nvPr/>
        </p:nvSpPr>
        <p:spPr>
          <a:xfrm>
            <a:off x="6528048" y="1772816"/>
            <a:ext cx="435597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 #36: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transTable</a:t>
            </a:r>
            <a:r>
              <a:rPr lang="en-US" dirty="0"/>
              <a:t> =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nbStates</a:t>
            </a:r>
            <a:r>
              <a:rPr lang="en-US" dirty="0"/>
              <a:t> =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nbAlpha</a:t>
            </a:r>
            <a:r>
              <a:rPr lang="en-US" dirty="0"/>
              <a:t> = 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init</a:t>
            </a:r>
            <a:r>
              <a:rPr lang="en-US" dirty="0"/>
              <a:t> = [2,1,3]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term = [2,2,3]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FA062D7-CFC9-4917-9554-E302FECFCD8B}"/>
              </a:ext>
            </a:extLst>
          </p:cNvPr>
          <p:cNvCxnSpPr>
            <a:cxnSpLocks/>
          </p:cNvCxnSpPr>
          <p:nvPr/>
        </p:nvCxnSpPr>
        <p:spPr>
          <a:xfrm flipH="1">
            <a:off x="7536160" y="4725144"/>
            <a:ext cx="252028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5B4FD09-6139-4F20-9055-CB38A83960F5}"/>
              </a:ext>
            </a:extLst>
          </p:cNvPr>
          <p:cNvSpPr txBox="1"/>
          <p:nvPr/>
        </p:nvSpPr>
        <p:spPr>
          <a:xfrm>
            <a:off x="10056440" y="4401978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number</a:t>
            </a:r>
            <a:r>
              <a:rPr lang="fr-FR" dirty="0"/>
              <a:t> in </a:t>
            </a:r>
            <a:r>
              <a:rPr lang="fr-FR" dirty="0" err="1"/>
              <a:t>transTable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52B1B00-3E95-4175-BD33-30263650074C}"/>
              </a:ext>
            </a:extLst>
          </p:cNvPr>
          <p:cNvCxnSpPr>
            <a:cxnSpLocks/>
          </p:cNvCxnSpPr>
          <p:nvPr/>
        </p:nvCxnSpPr>
        <p:spPr>
          <a:xfrm>
            <a:off x="5519936" y="5048309"/>
            <a:ext cx="180020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451D338-65AA-43C7-B5FE-46A3D5CC74EB}"/>
              </a:ext>
            </a:extLst>
          </p:cNvPr>
          <p:cNvSpPr txBox="1"/>
          <p:nvPr/>
        </p:nvSpPr>
        <p:spPr>
          <a:xfrm>
            <a:off x="4154183" y="4726885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initial states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CC0482-EA92-4A5F-8136-5203205A404F}"/>
              </a:ext>
            </a:extLst>
          </p:cNvPr>
          <p:cNvSpPr txBox="1"/>
          <p:nvPr/>
        </p:nvSpPr>
        <p:spPr>
          <a:xfrm>
            <a:off x="10086719" y="2169730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transitions 1b-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B0D2AE66-08B0-4ED9-BE87-B516B37F2C57}"/>
              </a:ext>
            </a:extLst>
          </p:cNvPr>
          <p:cNvSpPr/>
          <p:nvPr/>
        </p:nvSpPr>
        <p:spPr>
          <a:xfrm>
            <a:off x="6208402" y="3212976"/>
            <a:ext cx="319646" cy="1078380"/>
          </a:xfrm>
          <a:prstGeom prst="leftBrace">
            <a:avLst>
              <a:gd name="adj1" fmla="val 8333"/>
              <a:gd name="adj2" fmla="val 50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F803578-04B9-4DEF-B5CB-8E35C1F7EBCB}"/>
              </a:ext>
            </a:extLst>
          </p:cNvPr>
          <p:cNvSpPr txBox="1"/>
          <p:nvPr/>
        </p:nvSpPr>
        <p:spPr>
          <a:xfrm>
            <a:off x="5297383" y="34544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States</a:t>
            </a: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567870A-2E1D-4D1F-87FA-B97576C79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06428"/>
              </p:ext>
            </p:extLst>
          </p:nvPr>
        </p:nvGraphicFramePr>
        <p:xfrm>
          <a:off x="6585804" y="2813075"/>
          <a:ext cx="3254612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53">
                  <a:extLst>
                    <a:ext uri="{9D8B030D-6E8A-4147-A177-3AD203B41FA5}">
                      <a16:colId xmlns:a16="http://schemas.microsoft.com/office/drawing/2014/main" val="1924676122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4115003734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2380286523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312478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[*]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9637"/>
                  </a:ext>
                </a:extLst>
              </a:tr>
            </a:tbl>
          </a:graphicData>
        </a:graphic>
      </p:graphicFrame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D23031E-587A-4BF7-BD5B-EF3E6F0F65D3}"/>
              </a:ext>
            </a:extLst>
          </p:cNvPr>
          <p:cNvCxnSpPr>
            <a:cxnSpLocks/>
          </p:cNvCxnSpPr>
          <p:nvPr/>
        </p:nvCxnSpPr>
        <p:spPr>
          <a:xfrm flipH="1">
            <a:off x="8451159" y="2492896"/>
            <a:ext cx="1677289" cy="111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F2B1E58-FDBB-415F-B752-8D34A596A015}"/>
              </a:ext>
            </a:extLst>
          </p:cNvPr>
          <p:cNvCxnSpPr/>
          <p:nvPr/>
        </p:nvCxnSpPr>
        <p:spPr>
          <a:xfrm flipH="1">
            <a:off x="8451159" y="1268760"/>
            <a:ext cx="1677289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5AF30B5-496E-4B71-9CEE-2B2F8BF23C4F}"/>
              </a:ext>
            </a:extLst>
          </p:cNvPr>
          <p:cNvSpPr txBox="1"/>
          <p:nvPr/>
        </p:nvSpPr>
        <p:spPr>
          <a:xfrm>
            <a:off x="10128448" y="97230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98 in the memory</a:t>
            </a:r>
          </a:p>
          <a:p>
            <a:r>
              <a:rPr lang="fr-FR" dirty="0"/>
              <a:t>(ASCII for b)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D263104-E727-47F3-82C2-04E7D1431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69298"/>
              </p:ext>
            </p:extLst>
          </p:nvPr>
        </p:nvGraphicFramePr>
        <p:xfrm>
          <a:off x="8904312" y="3500120"/>
          <a:ext cx="290160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351496026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22359675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625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2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8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5256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C3F9102-B44D-4F52-A6CD-16A42A0B47F5}"/>
              </a:ext>
            </a:extLst>
          </p:cNvPr>
          <p:cNvCxnSpPr/>
          <p:nvPr/>
        </p:nvCxnSpPr>
        <p:spPr>
          <a:xfrm>
            <a:off x="8073791" y="5399788"/>
            <a:ext cx="12241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0B90581-7741-4928-9D52-B8F327C84E9B}"/>
              </a:ext>
            </a:extLst>
          </p:cNvPr>
          <p:cNvSpPr txBox="1"/>
          <p:nvPr/>
        </p:nvSpPr>
        <p:spPr>
          <a:xfrm>
            <a:off x="6456040" y="52292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 </a:t>
            </a:r>
            <a:r>
              <a:rPr lang="fr-FR" dirty="0" err="1"/>
              <a:t>is</a:t>
            </a:r>
            <a:r>
              <a:rPr lang="fr-FR" dirty="0"/>
              <a:t> the state 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CFB5DB-AFC2-436B-94B3-91346FE3A625}"/>
              </a:ext>
            </a:extLst>
          </p:cNvPr>
          <p:cNvCxnSpPr>
            <a:cxnSpLocks/>
          </p:cNvCxnSpPr>
          <p:nvPr/>
        </p:nvCxnSpPr>
        <p:spPr>
          <a:xfrm>
            <a:off x="8400256" y="407707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5107ECA-B560-4ABE-99B2-9201A6175652}"/>
              </a:ext>
            </a:extLst>
          </p:cNvPr>
          <p:cNvSpPr txBox="1"/>
          <p:nvPr/>
        </p:nvSpPr>
        <p:spPr>
          <a:xfrm>
            <a:off x="5970323" y="3768934"/>
            <a:ext cx="244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1st state = combination</a:t>
            </a:r>
          </a:p>
          <a:p>
            <a:r>
              <a:rPr lang="fr-FR" dirty="0"/>
              <a:t>of original initial states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83C9E3-C4BE-431E-AEA0-170CA3C35278}"/>
              </a:ext>
            </a:extLst>
          </p:cNvPr>
          <p:cNvCxnSpPr/>
          <p:nvPr/>
        </p:nvCxnSpPr>
        <p:spPr>
          <a:xfrm flipH="1">
            <a:off x="10344472" y="2492896"/>
            <a:ext cx="432048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87B5C8D-B011-4144-B16F-7140947EA1B1}"/>
              </a:ext>
            </a:extLst>
          </p:cNvPr>
          <p:cNvCxnSpPr>
            <a:cxnSpLocks/>
          </p:cNvCxnSpPr>
          <p:nvPr/>
        </p:nvCxnSpPr>
        <p:spPr>
          <a:xfrm flipH="1">
            <a:off x="9624392" y="2492896"/>
            <a:ext cx="1152128" cy="19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0A1B513-E295-4761-8B4E-F20ECAC336AA}"/>
              </a:ext>
            </a:extLst>
          </p:cNvPr>
          <p:cNvSpPr txBox="1"/>
          <p:nvPr/>
        </p:nvSpPr>
        <p:spPr>
          <a:xfrm>
            <a:off x="9912424" y="1846565"/>
            <a:ext cx="201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the state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C2C840-59FA-43C4-99B2-65B63E4F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23" y="2276872"/>
            <a:ext cx="5421887" cy="28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Minimization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8F6D30-55C3-4FAF-B587-B42C1111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66860"/>
              </p:ext>
            </p:extLst>
          </p:nvPr>
        </p:nvGraphicFramePr>
        <p:xfrm>
          <a:off x="7320136" y="3573016"/>
          <a:ext cx="2952327" cy="18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90524791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127565801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594796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02280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6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28210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021B1F1B-3ED9-4FBF-AC4C-0BD834B4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492896"/>
            <a:ext cx="5285620" cy="30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290</Words>
  <Application>Microsoft Office PowerPoint</Application>
  <PresentationFormat>Grand écran</PresentationFormat>
  <Paragraphs>94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Technologie informatique 16:9</vt:lpstr>
      <vt:lpstr>Finite Automata Project</vt:lpstr>
      <vt:lpstr>Summary</vt:lpstr>
      <vt:lpstr>Data structure</vt:lpstr>
      <vt:lpstr>Determinization and completion</vt:lpstr>
      <vt:lpstr>Minimization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2019-05-14T11:00:31Z</dcterms:created>
  <dcterms:modified xsi:type="dcterms:W3CDTF">2019-05-16T18:32:37Z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