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76" r:id="rId8"/>
    <p:sldId id="267" r:id="rId9"/>
    <p:sldId id="277" r:id="rId10"/>
    <p:sldId id="269" r:id="rId11"/>
    <p:sldId id="278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16/05/2019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16/05/2019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16/05/2019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6800" y="3356992"/>
            <a:ext cx="10058400" cy="1231776"/>
          </a:xfrm>
        </p:spPr>
        <p:txBody>
          <a:bodyPr rtlCol="0"/>
          <a:lstStyle/>
          <a:p>
            <a:r>
              <a:rPr lang="en-US" dirty="0"/>
              <a:t>Finite Automata Project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dirty="0"/>
              <a:t>Team: Int1-8</a:t>
            </a:r>
          </a:p>
          <a:p>
            <a:r>
              <a:rPr lang="en-US" dirty="0"/>
              <a:t>Names: </a:t>
            </a:r>
            <a:r>
              <a:rPr lang="en-US" dirty="0" err="1"/>
              <a:t>Kiesgen</a:t>
            </a:r>
            <a:r>
              <a:rPr lang="en-US" dirty="0"/>
              <a:t> de Richter, </a:t>
            </a:r>
            <a:r>
              <a:rPr lang="en-US" dirty="0" err="1"/>
              <a:t>Mouillon</a:t>
            </a:r>
            <a:r>
              <a:rPr lang="en-US" dirty="0"/>
              <a:t>, Taillieu, </a:t>
            </a:r>
            <a:r>
              <a:rPr lang="en-US" dirty="0" err="1"/>
              <a:t>Vaio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rtlCol="0"/>
          <a:lstStyle/>
          <a:p>
            <a:pPr rtl="0"/>
            <a:r>
              <a:rPr lang="fr-FR" dirty="0" err="1"/>
              <a:t>Summary</a:t>
            </a:r>
            <a:endParaRPr lang="fr-FR" dirty="0"/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fr-FR" dirty="0"/>
              <a:t>Data structures, </a:t>
            </a:r>
            <a:r>
              <a:rPr lang="fr-FR" dirty="0" err="1"/>
              <a:t>reading</a:t>
            </a:r>
            <a:r>
              <a:rPr lang="fr-FR" dirty="0"/>
              <a:t> and </a:t>
            </a:r>
            <a:r>
              <a:rPr lang="fr-FR" dirty="0" err="1"/>
              <a:t>displaying</a:t>
            </a:r>
            <a:endParaRPr lang="fr-FR" dirty="0"/>
          </a:p>
          <a:p>
            <a:pPr rtl="0"/>
            <a:r>
              <a:rPr lang="fr-FR" dirty="0" err="1"/>
              <a:t>Determinization</a:t>
            </a:r>
            <a:r>
              <a:rPr lang="fr-FR" dirty="0"/>
              <a:t> and </a:t>
            </a:r>
            <a:r>
              <a:rPr lang="fr-FR" dirty="0" err="1"/>
              <a:t>completion</a:t>
            </a:r>
            <a:endParaRPr lang="fr-FR" dirty="0"/>
          </a:p>
          <a:p>
            <a:pPr rtl="0"/>
            <a:r>
              <a:rPr lang="fr-FR" dirty="0" err="1"/>
              <a:t>Minimization</a:t>
            </a:r>
            <a:endParaRPr lang="fr-FR" dirty="0"/>
          </a:p>
          <a:p>
            <a:pPr rtl="0"/>
            <a:r>
              <a:rPr lang="fr-FR" dirty="0" err="1"/>
              <a:t>Complementary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standardization</a:t>
            </a:r>
            <a:r>
              <a:rPr lang="fr-FR" dirty="0"/>
              <a:t> and </a:t>
            </a:r>
            <a:r>
              <a:rPr lang="fr-FR" dirty="0" err="1"/>
              <a:t>word</a:t>
            </a:r>
            <a:r>
              <a:rPr lang="fr-FR" dirty="0"/>
              <a:t> recognition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Data structure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C603883-7D8B-4B12-B90A-64636C22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81" y="2169730"/>
            <a:ext cx="4355976" cy="3635534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Structure fa: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transTable</a:t>
            </a:r>
            <a:r>
              <a:rPr lang="en-US" dirty="0"/>
              <a:t>: 3D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nbStates</a:t>
            </a:r>
            <a:r>
              <a:rPr lang="en-US" dirty="0"/>
              <a:t>: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nbAlpha</a:t>
            </a:r>
            <a:r>
              <a:rPr lang="en-US" dirty="0"/>
              <a:t>: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init</a:t>
            </a:r>
            <a:r>
              <a:rPr lang="en-US" dirty="0"/>
              <a:t>: array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term: array</a:t>
            </a:r>
          </a:p>
          <a:p>
            <a:pPr marL="0" indent="0">
              <a:spcBef>
                <a:spcPts val="600"/>
              </a:spcBef>
              <a:buNone/>
            </a:pPr>
            <a:endParaRPr lang="fr-FR" dirty="0"/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72C3C0A7-60BC-46DD-82EA-68D9490C5C95}"/>
              </a:ext>
            </a:extLst>
          </p:cNvPr>
          <p:cNvSpPr txBox="1">
            <a:spLocks/>
          </p:cNvSpPr>
          <p:nvPr/>
        </p:nvSpPr>
        <p:spPr>
          <a:xfrm>
            <a:off x="6528048" y="1772816"/>
            <a:ext cx="435597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 #36: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transTable</a:t>
            </a:r>
            <a:r>
              <a:rPr lang="en-US" dirty="0"/>
              <a:t> =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nbStates</a:t>
            </a:r>
            <a:r>
              <a:rPr lang="en-US" dirty="0"/>
              <a:t> = 3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nbAlpha</a:t>
            </a:r>
            <a:r>
              <a:rPr lang="en-US" dirty="0"/>
              <a:t> = 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err="1"/>
              <a:t>init</a:t>
            </a:r>
            <a:r>
              <a:rPr lang="en-US" dirty="0"/>
              <a:t> = [2,1,3]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term = [2,2,3]</a:t>
            </a: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FA062D7-CFC9-4917-9554-E302FECFCD8B}"/>
              </a:ext>
            </a:extLst>
          </p:cNvPr>
          <p:cNvCxnSpPr>
            <a:cxnSpLocks/>
          </p:cNvCxnSpPr>
          <p:nvPr/>
        </p:nvCxnSpPr>
        <p:spPr>
          <a:xfrm flipH="1">
            <a:off x="7536160" y="4725144"/>
            <a:ext cx="252028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5B4FD09-6139-4F20-9055-CB38A83960F5}"/>
              </a:ext>
            </a:extLst>
          </p:cNvPr>
          <p:cNvSpPr txBox="1"/>
          <p:nvPr/>
        </p:nvSpPr>
        <p:spPr>
          <a:xfrm>
            <a:off x="10056440" y="4401978"/>
            <a:ext cx="1475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number</a:t>
            </a:r>
            <a:r>
              <a:rPr lang="fr-FR" dirty="0"/>
              <a:t> in </a:t>
            </a:r>
            <a:r>
              <a:rPr lang="fr-FR" dirty="0" err="1"/>
              <a:t>transTable</a:t>
            </a:r>
            <a:endParaRPr lang="fr-FR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52B1B00-3E95-4175-BD33-30263650074C}"/>
              </a:ext>
            </a:extLst>
          </p:cNvPr>
          <p:cNvCxnSpPr>
            <a:cxnSpLocks/>
          </p:cNvCxnSpPr>
          <p:nvPr/>
        </p:nvCxnSpPr>
        <p:spPr>
          <a:xfrm>
            <a:off x="5519936" y="5048309"/>
            <a:ext cx="180020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7451D338-65AA-43C7-B5FE-46A3D5CC74EB}"/>
              </a:ext>
            </a:extLst>
          </p:cNvPr>
          <p:cNvSpPr txBox="1"/>
          <p:nvPr/>
        </p:nvSpPr>
        <p:spPr>
          <a:xfrm>
            <a:off x="4154183" y="4726885"/>
            <a:ext cx="1350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</a:t>
            </a:r>
          </a:p>
          <a:p>
            <a:r>
              <a:rPr lang="fr-FR" dirty="0"/>
              <a:t>initial states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CC0482-EA92-4A5F-8136-5203205A404F}"/>
              </a:ext>
            </a:extLst>
          </p:cNvPr>
          <p:cNvSpPr txBox="1"/>
          <p:nvPr/>
        </p:nvSpPr>
        <p:spPr>
          <a:xfrm>
            <a:off x="10086719" y="2169730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</a:t>
            </a:r>
          </a:p>
          <a:p>
            <a:r>
              <a:rPr lang="fr-FR" dirty="0"/>
              <a:t>transitions 1b-</a:t>
            </a:r>
          </a:p>
        </p:txBody>
      </p:sp>
      <p:sp>
        <p:nvSpPr>
          <p:cNvPr id="25" name="Accolade ouvrante 24">
            <a:extLst>
              <a:ext uri="{FF2B5EF4-FFF2-40B4-BE49-F238E27FC236}">
                <a16:creationId xmlns:a16="http://schemas.microsoft.com/office/drawing/2014/main" id="{B0D2AE66-08B0-4ED9-BE87-B516B37F2C57}"/>
              </a:ext>
            </a:extLst>
          </p:cNvPr>
          <p:cNvSpPr/>
          <p:nvPr/>
        </p:nvSpPr>
        <p:spPr>
          <a:xfrm>
            <a:off x="6208402" y="3212976"/>
            <a:ext cx="319646" cy="1078380"/>
          </a:xfrm>
          <a:prstGeom prst="leftBrace">
            <a:avLst>
              <a:gd name="adj1" fmla="val 8333"/>
              <a:gd name="adj2" fmla="val 509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F803578-04B9-4DEF-B5CB-8E35C1F7EBCB}"/>
              </a:ext>
            </a:extLst>
          </p:cNvPr>
          <p:cNvSpPr txBox="1"/>
          <p:nvPr/>
        </p:nvSpPr>
        <p:spPr>
          <a:xfrm>
            <a:off x="5297383" y="345448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States</a:t>
            </a:r>
          </a:p>
        </p:txBody>
      </p:sp>
      <p:graphicFrame>
        <p:nvGraphicFramePr>
          <p:cNvPr id="34" name="Tableau 33">
            <a:extLst>
              <a:ext uri="{FF2B5EF4-FFF2-40B4-BE49-F238E27FC236}">
                <a16:creationId xmlns:a16="http://schemas.microsoft.com/office/drawing/2014/main" id="{E567870A-2E1D-4D1F-87FA-B97576C79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06428"/>
              </p:ext>
            </p:extLst>
          </p:nvPr>
        </p:nvGraphicFramePr>
        <p:xfrm>
          <a:off x="6585804" y="2813075"/>
          <a:ext cx="3254612" cy="147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653">
                  <a:extLst>
                    <a:ext uri="{9D8B030D-6E8A-4147-A177-3AD203B41FA5}">
                      <a16:colId xmlns:a16="http://schemas.microsoft.com/office/drawing/2014/main" val="1924676122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4115003734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2380286523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3124788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[*]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49637"/>
                  </a:ext>
                </a:extLst>
              </a:tr>
            </a:tbl>
          </a:graphicData>
        </a:graphic>
      </p:graphicFrame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D23031E-587A-4BF7-BD5B-EF3E6F0F65D3}"/>
              </a:ext>
            </a:extLst>
          </p:cNvPr>
          <p:cNvCxnSpPr>
            <a:cxnSpLocks/>
          </p:cNvCxnSpPr>
          <p:nvPr/>
        </p:nvCxnSpPr>
        <p:spPr>
          <a:xfrm flipH="1">
            <a:off x="8451159" y="2492896"/>
            <a:ext cx="1677289" cy="111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F2B1E58-FDBB-415F-B752-8D34A596A015}"/>
              </a:ext>
            </a:extLst>
          </p:cNvPr>
          <p:cNvCxnSpPr/>
          <p:nvPr/>
        </p:nvCxnSpPr>
        <p:spPr>
          <a:xfrm flipH="1">
            <a:off x="8451159" y="1268760"/>
            <a:ext cx="1677289" cy="1656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95AF30B5-496E-4B71-9CEE-2B2F8BF23C4F}"/>
              </a:ext>
            </a:extLst>
          </p:cNvPr>
          <p:cNvSpPr txBox="1"/>
          <p:nvPr/>
        </p:nvSpPr>
        <p:spPr>
          <a:xfrm>
            <a:off x="10128448" y="972306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98 in the memory</a:t>
            </a:r>
          </a:p>
          <a:p>
            <a:r>
              <a:rPr lang="fr-FR" dirty="0"/>
              <a:t>(ASCII for b)</a:t>
            </a:r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8A613-1D45-415F-8D29-81755706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Reading and </a:t>
            </a:r>
            <a:r>
              <a:rPr lang="fr-FR" dirty="0" err="1"/>
              <a:t>displaying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E555792-23F3-4AFC-BC31-E93BB5C7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0" y="2164233"/>
            <a:ext cx="4515452" cy="33051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9E84CA0-7247-48B5-9812-1F39027CD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70" y="1712615"/>
            <a:ext cx="4843120" cy="21602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019874F-1FF9-42C9-AE4A-35CEE7F4A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904" y="4194612"/>
            <a:ext cx="516191" cy="2206188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EC0A171-24B8-4F35-8476-93352C920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165476"/>
              </p:ext>
            </p:extLst>
          </p:nvPr>
        </p:nvGraphicFramePr>
        <p:xfrm>
          <a:off x="8400256" y="4082209"/>
          <a:ext cx="2440959" cy="1478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3653">
                  <a:extLst>
                    <a:ext uri="{9D8B030D-6E8A-4147-A177-3AD203B41FA5}">
                      <a16:colId xmlns:a16="http://schemas.microsoft.com/office/drawing/2014/main" val="1924676122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4115003734"/>
                    </a:ext>
                  </a:extLst>
                </a:gridCol>
                <a:gridCol w="813653">
                  <a:extLst>
                    <a:ext uri="{9D8B030D-6E8A-4147-A177-3AD203B41FA5}">
                      <a16:colId xmlns:a16="http://schemas.microsoft.com/office/drawing/2014/main" val="23802865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7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48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04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49637"/>
                  </a:ext>
                </a:extLst>
              </a:tr>
            </a:tbl>
          </a:graphicData>
        </a:graphic>
      </p:graphicFrame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BDA9B7D-1FB7-4A90-937A-C0D4CBBACED0}"/>
              </a:ext>
            </a:extLst>
          </p:cNvPr>
          <p:cNvSpPr/>
          <p:nvPr/>
        </p:nvSpPr>
        <p:spPr>
          <a:xfrm>
            <a:off x="6675990" y="4821349"/>
            <a:ext cx="12072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1CDF31-4784-4373-8029-62CFCD8247D9}"/>
              </a:ext>
            </a:extLst>
          </p:cNvPr>
          <p:cNvSpPr txBox="1"/>
          <p:nvPr/>
        </p:nvSpPr>
        <p:spPr>
          <a:xfrm>
            <a:off x="8184232" y="5756640"/>
            <a:ext cx="313381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nbStates</a:t>
            </a:r>
            <a:r>
              <a:rPr lang="en-US" dirty="0"/>
              <a:t> = 3        </a:t>
            </a:r>
            <a:r>
              <a:rPr lang="en-US" dirty="0" err="1"/>
              <a:t>nbAlpha</a:t>
            </a:r>
            <a:r>
              <a:rPr lang="en-US" dirty="0"/>
              <a:t> = 2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init</a:t>
            </a:r>
            <a:r>
              <a:rPr lang="en-US" dirty="0"/>
              <a:t> = [2,1,3]          term = [2,2,3]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26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Determinization</a:t>
            </a:r>
            <a:r>
              <a:rPr lang="fr-FR" dirty="0"/>
              <a:t> and </a:t>
            </a:r>
            <a:r>
              <a:rPr lang="fr-FR" dirty="0" err="1"/>
              <a:t>completion</a:t>
            </a: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D263104-E727-47F3-82C2-04E7D1431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69298"/>
              </p:ext>
            </p:extLst>
          </p:nvPr>
        </p:nvGraphicFramePr>
        <p:xfrm>
          <a:off x="8904312" y="3500120"/>
          <a:ext cx="290160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351496026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22359675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26253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2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2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8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5256"/>
                  </a:ext>
                </a:extLst>
              </a:tr>
            </a:tbl>
          </a:graphicData>
        </a:graphic>
      </p:graphicFrame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C3F9102-B44D-4F52-A6CD-16A42A0B47F5}"/>
              </a:ext>
            </a:extLst>
          </p:cNvPr>
          <p:cNvCxnSpPr/>
          <p:nvPr/>
        </p:nvCxnSpPr>
        <p:spPr>
          <a:xfrm>
            <a:off x="8073791" y="5399788"/>
            <a:ext cx="122413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0B90581-7741-4928-9D52-B8F327C84E9B}"/>
              </a:ext>
            </a:extLst>
          </p:cNvPr>
          <p:cNvSpPr txBox="1"/>
          <p:nvPr/>
        </p:nvSpPr>
        <p:spPr>
          <a:xfrm>
            <a:off x="6456040" y="52292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-1 </a:t>
            </a:r>
            <a:r>
              <a:rPr lang="fr-FR" dirty="0" err="1"/>
              <a:t>is</a:t>
            </a:r>
            <a:r>
              <a:rPr lang="fr-FR" dirty="0"/>
              <a:t> the state P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CFB5DB-AFC2-436B-94B3-91346FE3A625}"/>
              </a:ext>
            </a:extLst>
          </p:cNvPr>
          <p:cNvCxnSpPr>
            <a:cxnSpLocks/>
          </p:cNvCxnSpPr>
          <p:nvPr/>
        </p:nvCxnSpPr>
        <p:spPr>
          <a:xfrm>
            <a:off x="8400256" y="407707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5107ECA-B560-4ABE-99B2-9201A6175652}"/>
              </a:ext>
            </a:extLst>
          </p:cNvPr>
          <p:cNvSpPr txBox="1"/>
          <p:nvPr/>
        </p:nvSpPr>
        <p:spPr>
          <a:xfrm>
            <a:off x="5970323" y="3768934"/>
            <a:ext cx="244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1st state = combination</a:t>
            </a:r>
          </a:p>
          <a:p>
            <a:r>
              <a:rPr lang="fr-FR" dirty="0"/>
              <a:t>of original initial states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A83C9E3-C4BE-431E-AEA0-170CA3C35278}"/>
              </a:ext>
            </a:extLst>
          </p:cNvPr>
          <p:cNvCxnSpPr/>
          <p:nvPr/>
        </p:nvCxnSpPr>
        <p:spPr>
          <a:xfrm flipH="1">
            <a:off x="10344472" y="2492896"/>
            <a:ext cx="432048" cy="144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87B5C8D-B011-4144-B16F-7140947EA1B1}"/>
              </a:ext>
            </a:extLst>
          </p:cNvPr>
          <p:cNvCxnSpPr>
            <a:cxnSpLocks/>
          </p:cNvCxnSpPr>
          <p:nvPr/>
        </p:nvCxnSpPr>
        <p:spPr>
          <a:xfrm flipH="1">
            <a:off x="9624392" y="2492896"/>
            <a:ext cx="1152128" cy="19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0A1B513-E295-4761-8B4E-F20ECAC336AA}"/>
              </a:ext>
            </a:extLst>
          </p:cNvPr>
          <p:cNvSpPr txBox="1"/>
          <p:nvPr/>
        </p:nvSpPr>
        <p:spPr>
          <a:xfrm>
            <a:off x="9912424" y="1846565"/>
            <a:ext cx="201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If the state </a:t>
            </a:r>
            <a:r>
              <a:rPr lang="fr-FR" dirty="0" err="1"/>
              <a:t>doesn’t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,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CB790D-DBB1-4ED6-8973-30E5CBA5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1" y="2169730"/>
            <a:ext cx="5421888" cy="286889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66AEB5-0E83-4A13-B351-9B9ED7B4F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5243182"/>
            <a:ext cx="3914996" cy="126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F6629-F8E7-431D-9232-1E996F4D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automaton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D2F5E6-FB3A-4C41-8403-C3A8A953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276872"/>
            <a:ext cx="7000019" cy="32312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64F6472-7014-457E-BDCD-A2FE1E0E465D}"/>
              </a:ext>
            </a:extLst>
          </p:cNvPr>
          <p:cNvSpPr txBox="1"/>
          <p:nvPr/>
        </p:nvSpPr>
        <p:spPr>
          <a:xfrm>
            <a:off x="9480376" y="2492896"/>
            <a:ext cx="16546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synchStates</a:t>
            </a:r>
            <a:r>
              <a:rPr lang="fr-FR" dirty="0"/>
              <a:t> =</a:t>
            </a:r>
          </a:p>
          <a:p>
            <a:r>
              <a:rPr lang="fr-FR" dirty="0"/>
              <a:t>[[0],</a:t>
            </a:r>
          </a:p>
          <a:p>
            <a:r>
              <a:rPr lang="fr-FR" dirty="0"/>
              <a:t>[1,2,4,5,6,9,13],</a:t>
            </a:r>
          </a:p>
          <a:p>
            <a:r>
              <a:rPr lang="fr-FR" dirty="0"/>
              <a:t>[3,2,4,5,6,9,13],</a:t>
            </a:r>
          </a:p>
          <a:p>
            <a:r>
              <a:rPr lang="fr-FR" dirty="0"/>
              <a:t>[7],</a:t>
            </a:r>
          </a:p>
          <a:p>
            <a:r>
              <a:rPr lang="fr-FR" dirty="0"/>
              <a:t>[8,5,6,9,12,13],</a:t>
            </a:r>
          </a:p>
          <a:p>
            <a:r>
              <a:rPr lang="fr-FR" dirty="0"/>
              <a:t>[10],</a:t>
            </a:r>
          </a:p>
          <a:p>
            <a:r>
              <a:rPr lang="fr-FR" dirty="0"/>
              <a:t>[11,5,6,9,12,13]]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0EE1A82-1D72-4A6B-932B-E468667022C6}"/>
              </a:ext>
            </a:extLst>
          </p:cNvPr>
          <p:cNvCxnSpPr>
            <a:cxnSpLocks/>
          </p:cNvCxnSpPr>
          <p:nvPr/>
        </p:nvCxnSpPr>
        <p:spPr>
          <a:xfrm>
            <a:off x="8616280" y="3573016"/>
            <a:ext cx="1008112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A4A346E-B43F-40F9-B620-003579311AD3}"/>
              </a:ext>
            </a:extLst>
          </p:cNvPr>
          <p:cNvSpPr txBox="1"/>
          <p:nvPr/>
        </p:nvSpPr>
        <p:spPr>
          <a:xfrm>
            <a:off x="7965690" y="32036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synchState</a:t>
            </a:r>
            <a:endParaRPr lang="fr-FR" dirty="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C09F6EF3-9E35-4600-AEE2-12D2557913C7}"/>
              </a:ext>
            </a:extLst>
          </p:cNvPr>
          <p:cNvSpPr/>
          <p:nvPr/>
        </p:nvSpPr>
        <p:spPr>
          <a:xfrm rot="5400000">
            <a:off x="10193680" y="4467691"/>
            <a:ext cx="323528" cy="9861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0CB093-0C5E-4A9C-9CCD-278252350D1F}"/>
              </a:ext>
            </a:extLst>
          </p:cNvPr>
          <p:cNvSpPr txBox="1"/>
          <p:nvPr/>
        </p:nvSpPr>
        <p:spPr>
          <a:xfrm>
            <a:off x="9862361" y="519372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closures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405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Minimization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8F6D30-55C3-4FAF-B587-B42C11110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36446"/>
              </p:ext>
            </p:extLst>
          </p:nvPr>
        </p:nvGraphicFramePr>
        <p:xfrm>
          <a:off x="9051155" y="4365104"/>
          <a:ext cx="2952327" cy="1851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4109">
                  <a:extLst>
                    <a:ext uri="{9D8B030D-6E8A-4147-A177-3AD203B41FA5}">
                      <a16:colId xmlns:a16="http://schemas.microsoft.com/office/drawing/2014/main" val="905247915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1275658014"/>
                    </a:ext>
                  </a:extLst>
                </a:gridCol>
                <a:gridCol w="984109">
                  <a:extLst>
                    <a:ext uri="{9D8B030D-6E8A-4147-A177-3AD203B41FA5}">
                      <a16:colId xmlns:a16="http://schemas.microsoft.com/office/drawing/2014/main" val="2594796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02280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0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269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[3,0,2,4]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85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28210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E2549CAC-31E7-4897-B49C-E6562ED6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2060848"/>
            <a:ext cx="6025387" cy="38164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7A8B96-BE41-43FB-915C-E97A99911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533" y="971005"/>
            <a:ext cx="2136124" cy="4598699"/>
          </a:xfrm>
          <a:prstGeom prst="rect">
            <a:avLst/>
          </a:prstGeom>
        </p:spPr>
      </p:pic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58F79FB-5AC4-4A76-9B9B-EAF982994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04760"/>
              </p:ext>
            </p:extLst>
          </p:nvPr>
        </p:nvGraphicFramePr>
        <p:xfrm>
          <a:off x="9051155" y="332656"/>
          <a:ext cx="2901607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393">
                  <a:extLst>
                    <a:ext uri="{9D8B030D-6E8A-4147-A177-3AD203B41FA5}">
                      <a16:colId xmlns:a16="http://schemas.microsoft.com/office/drawing/2014/main" val="3514960263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1223596756"/>
                    </a:ext>
                  </a:extLst>
                </a:gridCol>
                <a:gridCol w="960107">
                  <a:extLst>
                    <a:ext uri="{9D8B030D-6E8A-4147-A177-3AD203B41FA5}">
                      <a16:colId xmlns:a16="http://schemas.microsoft.com/office/drawing/2014/main" val="326253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2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26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[2,1,2]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2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[1,1]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984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[2,0,1]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[3,0,1,2]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3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[1,-1]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25256"/>
                  </a:ext>
                </a:extLst>
              </a:tr>
            </a:tbl>
          </a:graphicData>
        </a:graphic>
      </p:graphicFrame>
      <p:sp>
        <p:nvSpPr>
          <p:cNvPr id="8" name="Flèche : bas 7">
            <a:extLst>
              <a:ext uri="{FF2B5EF4-FFF2-40B4-BE49-F238E27FC236}">
                <a16:creationId xmlns:a16="http://schemas.microsoft.com/office/drawing/2014/main" id="{0B052D49-F934-4506-B34C-0DB020D92129}"/>
              </a:ext>
            </a:extLst>
          </p:cNvPr>
          <p:cNvSpPr/>
          <p:nvPr/>
        </p:nvSpPr>
        <p:spPr>
          <a:xfrm>
            <a:off x="10141918" y="3270354"/>
            <a:ext cx="720080" cy="878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BBCD0-CB00-488D-A67F-BBA92B74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Complementary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standardization</a:t>
            </a:r>
            <a:r>
              <a:rPr lang="fr-FR" dirty="0"/>
              <a:t> and </a:t>
            </a:r>
            <a:r>
              <a:rPr lang="fr-FR" dirty="0" err="1"/>
              <a:t>word</a:t>
            </a:r>
            <a:r>
              <a:rPr lang="fr-FR" dirty="0"/>
              <a:t> recognition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59408CF-4EBA-4961-9975-58BB5495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175398"/>
            <a:ext cx="3753374" cy="1790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DE1875-22A1-479F-AB52-15740F2B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8" y="2107237"/>
            <a:ext cx="6552728" cy="192727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18EC6C4-9C97-4574-A93F-9E2C51792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80" y="4541547"/>
            <a:ext cx="4795110" cy="20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6947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0</TotalTime>
  <Words>453</Words>
  <Application>Microsoft Office PowerPoint</Application>
  <PresentationFormat>Grand écran</PresentationFormat>
  <Paragraphs>141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Technologie informatique 16:9</vt:lpstr>
      <vt:lpstr>Finite Automata Project</vt:lpstr>
      <vt:lpstr>Summary</vt:lpstr>
      <vt:lpstr>Data structure</vt:lpstr>
      <vt:lpstr>Reading and displaying</vt:lpstr>
      <vt:lpstr>Determinization and completion</vt:lpstr>
      <vt:lpstr>Asynchronous automaton</vt:lpstr>
      <vt:lpstr>Minimization</vt:lpstr>
      <vt:lpstr>Complementary language, standardization and word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2019-05-14T11:00:31Z</dcterms:created>
  <dcterms:modified xsi:type="dcterms:W3CDTF">2019-05-16T19:05:55Z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