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08"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3EA"/>
    <a:srgbClr val="425124"/>
    <a:srgbClr val="3D223B"/>
    <a:srgbClr val="D8E0C5"/>
    <a:srgbClr val="739C42"/>
    <a:srgbClr val="D492D6"/>
    <a:srgbClr val="8311CC"/>
    <a:srgbClr val="264149"/>
    <a:srgbClr val="723E6C"/>
    <a:srgbClr val="723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7" autoAdjust="0"/>
  </p:normalViewPr>
  <p:slideViewPr>
    <p:cSldViewPr>
      <p:cViewPr varScale="1">
        <p:scale>
          <a:sx n="54" d="100"/>
          <a:sy n="54" d="100"/>
        </p:scale>
        <p:origin x="1664"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039DE-59C7-4469-8720-AB7CBA9DC929}" type="datetimeFigureOut">
              <a:rPr lang="en-US" smtClean="0"/>
              <a:t>11/6/2023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0802CB-EDD9-49AC-889B-1812BF6C7873}" type="slidenum">
              <a:rPr lang="en-US" smtClean="0"/>
              <a:t>‹#›</a:t>
            </a:fld>
            <a:endParaRPr lang="en-US" dirty="0"/>
          </a:p>
        </p:txBody>
      </p:sp>
    </p:spTree>
    <p:extLst>
      <p:ext uri="{BB962C8B-B14F-4D97-AF65-F5344CB8AC3E}">
        <p14:creationId xmlns:p14="http://schemas.microsoft.com/office/powerpoint/2010/main" val="4121650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a:t>
            </a:fld>
            <a:endParaRPr lang="en-US" dirty="0"/>
          </a:p>
        </p:txBody>
      </p:sp>
    </p:spTree>
    <p:extLst>
      <p:ext uri="{BB962C8B-B14F-4D97-AF65-F5344CB8AC3E}">
        <p14:creationId xmlns:p14="http://schemas.microsoft.com/office/powerpoint/2010/main" val="2117893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11</a:t>
            </a:fld>
            <a:endParaRPr lang="en-US"/>
          </a:p>
        </p:txBody>
      </p:sp>
    </p:spTree>
    <p:extLst>
      <p:ext uri="{BB962C8B-B14F-4D97-AF65-F5344CB8AC3E}">
        <p14:creationId xmlns:p14="http://schemas.microsoft.com/office/powerpoint/2010/main" val="302867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bundles E, G, D, and J are not feasible</a:t>
            </a:r>
            <a:r>
              <a:rPr lang="en-US" baseline="0" dirty="0"/>
              <a:t> because they require more than money than the individuals’ income permits.</a:t>
            </a:r>
            <a:endParaRPr lang="en-US" dirty="0"/>
          </a:p>
          <a:p>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12</a:t>
            </a:fld>
            <a:endParaRPr lang="en-US"/>
          </a:p>
        </p:txBody>
      </p:sp>
    </p:spTree>
    <p:extLst>
      <p:ext uri="{BB962C8B-B14F-4D97-AF65-F5344CB8AC3E}">
        <p14:creationId xmlns:p14="http://schemas.microsoft.com/office/powerpoint/2010/main" val="254835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five bundles that</a:t>
            </a:r>
            <a:r>
              <a:rPr lang="en-US" baseline="0" dirty="0"/>
              <a:t> are feasible. The simplest way of finding feasible bundles is to start with 0 concert tickets and solve for the maximum number of movies tickets, which is 8. Then increase the number of concert tickets and solve for the maximum number of movie tickets that satisfy the constraint of $120 in income.</a:t>
            </a:r>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13</a:t>
            </a:fld>
            <a:endParaRPr lang="en-US"/>
          </a:p>
        </p:txBody>
      </p:sp>
    </p:spTree>
    <p:extLst>
      <p:ext uri="{BB962C8B-B14F-4D97-AF65-F5344CB8AC3E}">
        <p14:creationId xmlns:p14="http://schemas.microsoft.com/office/powerpoint/2010/main" val="3556673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14</a:t>
            </a:fld>
            <a:endParaRPr lang="en-US"/>
          </a:p>
        </p:txBody>
      </p:sp>
    </p:spTree>
    <p:extLst>
      <p:ext uri="{BB962C8B-B14F-4D97-AF65-F5344CB8AC3E}">
        <p14:creationId xmlns:p14="http://schemas.microsoft.com/office/powerpoint/2010/main" val="2394580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Utility greatly increases as Cody buys the first few movie tickets, and peaks when he buys 7 movie tickets. After that, utility decreases.</a:t>
            </a:r>
            <a:r>
              <a:rPr lang="en-US" sz="1200" baseline="0" dirty="0"/>
              <a:t> </a:t>
            </a:r>
            <a:r>
              <a:rPr lang="en-US" sz="1200" dirty="0"/>
              <a:t>Cody gets lots of utility from the first few concert tickets. After the third ticket, he gets no further utility.</a:t>
            </a:r>
          </a:p>
        </p:txBody>
      </p:sp>
      <p:sp>
        <p:nvSpPr>
          <p:cNvPr id="4" name="Slide Number Placeholder 3"/>
          <p:cNvSpPr>
            <a:spLocks noGrp="1"/>
          </p:cNvSpPr>
          <p:nvPr>
            <p:ph type="sldNum" sz="quarter" idx="10"/>
          </p:nvPr>
        </p:nvSpPr>
        <p:spPr/>
        <p:txBody>
          <a:bodyPr/>
          <a:lstStyle/>
          <a:p>
            <a:fld id="{870802CB-EDD9-49AC-889B-1812BF6C7873}" type="slidenum">
              <a:rPr lang="en-US" smtClean="0"/>
              <a:t>15</a:t>
            </a:fld>
            <a:endParaRPr lang="en-US"/>
          </a:p>
        </p:txBody>
      </p:sp>
    </p:spTree>
    <p:extLst>
      <p:ext uri="{BB962C8B-B14F-4D97-AF65-F5344CB8AC3E}">
        <p14:creationId xmlns:p14="http://schemas.microsoft.com/office/powerpoint/2010/main" val="116925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16</a:t>
            </a:fld>
            <a:endParaRPr lang="en-US"/>
          </a:p>
        </p:txBody>
      </p:sp>
    </p:spTree>
    <p:extLst>
      <p:ext uri="{BB962C8B-B14F-4D97-AF65-F5344CB8AC3E}">
        <p14:creationId xmlns:p14="http://schemas.microsoft.com/office/powerpoint/2010/main" val="2425490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17</a:t>
            </a:fld>
            <a:endParaRPr lang="en-US"/>
          </a:p>
        </p:txBody>
      </p:sp>
    </p:spTree>
    <p:extLst>
      <p:ext uri="{BB962C8B-B14F-4D97-AF65-F5344CB8AC3E}">
        <p14:creationId xmlns:p14="http://schemas.microsoft.com/office/powerpoint/2010/main" val="2128567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Why does this happen? Let’s look at what happens when Cody gets $60 for his birthday from his grandparents. Let’s say he decides to use all of his money this month— including the birthday cash, for a grand total of $180— to buy concert tickets. With the extra cash, he can buy six tickets instead of only four. If he decided to buy only movie tickets instead, he could afford four more than before. With more money, he can buy more of both goods at every point; the entire budget line shifts out by the equivalent of $60, maintaining the same slope as it did before. As a result, Cody can buy more movie tickets or more concert tickets (or more of both) than he did before he received the birthday money.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Why does the slope stay the same? Even though Cody has more money, the ratio of the prices of the two goods has not changed. Movie tickets are still $15 and concert tickets are still $30. The only thing that has changed is that Cody is now able to buy more tickets in whatever combination he chooses. Figure 7-4 shows the effect of this increase in income.</a:t>
            </a:r>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18</a:t>
            </a:fld>
            <a:endParaRPr lang="en-US"/>
          </a:p>
        </p:txBody>
      </p:sp>
    </p:spTree>
    <p:extLst>
      <p:ext uri="{BB962C8B-B14F-4D97-AF65-F5344CB8AC3E}">
        <p14:creationId xmlns:p14="http://schemas.microsoft.com/office/powerpoint/2010/main" val="4210856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Before thinking about the difference between the two effects, this is a good time for a quick refresher on normal goods and inferior goods. Remember that </a:t>
            </a:r>
            <a:r>
              <a:rPr lang="en-US" sz="1200" b="0" i="1" u="none" strike="noStrike" kern="1200" baseline="0" dirty="0">
                <a:solidFill>
                  <a:schemeClr val="tx1"/>
                </a:solidFill>
                <a:latin typeface="+mn-lt"/>
                <a:ea typeface="+mn-ea"/>
                <a:cs typeface="+mn-cs"/>
              </a:rPr>
              <a:t>normal goods </a:t>
            </a:r>
            <a:r>
              <a:rPr lang="en-US" sz="1200" b="0" i="0" u="none" strike="noStrike" kern="1200" baseline="0" dirty="0">
                <a:solidFill>
                  <a:schemeClr val="tx1"/>
                </a:solidFill>
                <a:latin typeface="+mn-lt"/>
                <a:ea typeface="+mn-ea"/>
                <a:cs typeface="+mn-cs"/>
              </a:rPr>
              <a:t>are those for which demand increases as income increases. If Cody chose to increase his consumption of both movie and concert tickets when his income increased, this would imply they are both normal goods. In contrast, </a:t>
            </a:r>
            <a:r>
              <a:rPr lang="en-US" sz="1200" b="0" i="1" u="none" strike="noStrike" kern="1200" baseline="0" dirty="0">
                <a:solidFill>
                  <a:schemeClr val="tx1"/>
                </a:solidFill>
                <a:latin typeface="+mn-lt"/>
                <a:ea typeface="+mn-ea"/>
                <a:cs typeface="+mn-cs"/>
              </a:rPr>
              <a:t>inferior goods </a:t>
            </a:r>
            <a:r>
              <a:rPr lang="en-US" sz="1200" b="0" i="0" u="none" strike="noStrike" kern="1200" baseline="0" dirty="0">
                <a:solidFill>
                  <a:schemeClr val="tx1"/>
                </a:solidFill>
                <a:latin typeface="+mn-lt"/>
                <a:ea typeface="+mn-ea"/>
                <a:cs typeface="+mn-cs"/>
              </a:rPr>
              <a:t>are those for which demand decreases as income increases (Instant ramen noodles, that staple of college diets everywhere, are a classic inferior good.)</a:t>
            </a:r>
          </a:p>
          <a:p>
            <a:endParaRPr lang="en-US" sz="1200" b="0" i="0" u="none" strike="noStrike" kern="1200" baseline="0" dirty="0">
              <a:solidFill>
                <a:schemeClr val="tx1"/>
              </a:solidFill>
              <a:latin typeface="+mn-lt"/>
              <a:ea typeface="+mn-ea"/>
              <a:cs typeface="+mn-cs"/>
            </a:endParaRPr>
          </a:p>
          <a:p>
            <a:r>
              <a:rPr lang="en-US" sz="1200" b="1" i="1" u="none" strike="noStrike" kern="1200" baseline="0" dirty="0">
                <a:solidFill>
                  <a:schemeClr val="tx1"/>
                </a:solidFill>
                <a:latin typeface="+mn-lt"/>
                <a:ea typeface="+mn-ea"/>
                <a:cs typeface="+mn-cs"/>
              </a:rPr>
              <a:t>Income effect. </a:t>
            </a:r>
            <a:r>
              <a:rPr lang="en-US" sz="1200" b="0" i="0" u="none" strike="noStrike" kern="1200" baseline="0" dirty="0">
                <a:solidFill>
                  <a:schemeClr val="tx1"/>
                </a:solidFill>
                <a:latin typeface="+mn-lt"/>
                <a:ea typeface="+mn-ea"/>
                <a:cs typeface="+mn-cs"/>
              </a:rPr>
              <a:t> Using the previous example, if movie tickets are now $10, movie buyers are now $5 “richer” for each ticket bought.  If four movie tickets are purchased, then the person has an extra $20 to spend on concert tickets.</a:t>
            </a:r>
          </a:p>
          <a:p>
            <a:endParaRPr lang="en-US" sz="1200" b="0" i="0" u="none" strike="noStrike" kern="1200" baseline="0" dirty="0">
              <a:solidFill>
                <a:schemeClr val="tx1"/>
              </a:solidFill>
              <a:latin typeface="+mn-lt"/>
              <a:ea typeface="+mn-ea"/>
              <a:cs typeface="+mn-cs"/>
            </a:endParaRPr>
          </a:p>
          <a:p>
            <a:r>
              <a:rPr lang="en-US" sz="1200" b="1" i="1" u="none" strike="noStrike" kern="1200" baseline="0" dirty="0">
                <a:solidFill>
                  <a:schemeClr val="tx1"/>
                </a:solidFill>
                <a:latin typeface="+mn-lt"/>
                <a:ea typeface="+mn-ea"/>
                <a:cs typeface="+mn-cs"/>
              </a:rPr>
              <a:t>Substitution effect. </a:t>
            </a:r>
            <a:r>
              <a:rPr lang="en-US" sz="1200" b="0" i="0" u="none" strike="noStrike" kern="1200" baseline="0" dirty="0">
                <a:solidFill>
                  <a:schemeClr val="tx1"/>
                </a:solidFill>
                <a:latin typeface="+mn-lt"/>
                <a:ea typeface="+mn-ea"/>
                <a:cs typeface="+mn-cs"/>
              </a:rPr>
              <a:t>Individuals substitute the good that has become cheaper in relative terms for the one that has become more expensive. When movies cost $15 and concerts $30, the opportunity cost of a concert was two movies. When the price of a movie ticket decreases to $10, the opportunity cost of a concert increases to three movies. The flip-side is that the opportunity cost of movies in terms of forgone concerts has decreased (from 1/2 to 1/3).</a:t>
            </a:r>
          </a:p>
          <a:p>
            <a:endParaRPr lang="en-US" sz="1200" b="0" i="0" u="none" strike="noStrike" kern="1200" baseline="0" dirty="0">
              <a:solidFill>
                <a:schemeClr val="tx1"/>
              </a:solidFill>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On a side note, </a:t>
            </a:r>
            <a:r>
              <a:rPr lang="en-US" u="sng" dirty="0"/>
              <a:t>Veblen goods</a:t>
            </a:r>
            <a:r>
              <a:rPr lang="en-US" dirty="0"/>
              <a:t> are those goods that individuals choose to consume more of when price increases.</a:t>
            </a:r>
          </a:p>
        </p:txBody>
      </p:sp>
      <p:sp>
        <p:nvSpPr>
          <p:cNvPr id="4" name="Slide Number Placeholder 3"/>
          <p:cNvSpPr>
            <a:spLocks noGrp="1"/>
          </p:cNvSpPr>
          <p:nvPr>
            <p:ph type="sldNum" sz="quarter" idx="10"/>
          </p:nvPr>
        </p:nvSpPr>
        <p:spPr/>
        <p:txBody>
          <a:bodyPr/>
          <a:lstStyle/>
          <a:p>
            <a:fld id="{4E5D5501-632C-4919-BFC1-B7BA85A71509}" type="slidenum">
              <a:rPr lang="en-US" smtClean="0"/>
              <a:t>22</a:t>
            </a:fld>
            <a:endParaRPr lang="en-US"/>
          </a:p>
        </p:txBody>
      </p:sp>
    </p:spTree>
    <p:extLst>
      <p:ext uri="{BB962C8B-B14F-4D97-AF65-F5344CB8AC3E}">
        <p14:creationId xmlns:p14="http://schemas.microsoft.com/office/powerpoint/2010/main" val="185207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24</a:t>
            </a:fld>
            <a:endParaRPr lang="en-US"/>
          </a:p>
        </p:txBody>
      </p:sp>
    </p:spTree>
    <p:extLst>
      <p:ext uri="{BB962C8B-B14F-4D97-AF65-F5344CB8AC3E}">
        <p14:creationId xmlns:p14="http://schemas.microsoft.com/office/powerpoint/2010/main" val="1234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People get utility from the goods and services they consume and experiences they have. Examples include:</a:t>
            </a:r>
          </a:p>
          <a:p>
            <a:pPr marL="228600" indent="-228600">
              <a:buAutoNum type="arabicParenR"/>
            </a:pPr>
            <a:r>
              <a:rPr lang="en-US" sz="1200" b="0" i="0" u="none" strike="noStrike" kern="1200" baseline="0" dirty="0">
                <a:solidFill>
                  <a:schemeClr val="tx1"/>
                </a:solidFill>
                <a:latin typeface="+mn-lt"/>
                <a:ea typeface="+mn-ea"/>
                <a:cs typeface="+mn-cs"/>
              </a:rPr>
              <a:t>Consuming a tasty snack.</a:t>
            </a:r>
          </a:p>
          <a:p>
            <a:pPr marL="228600" indent="-228600">
              <a:buAutoNum type="arabicParenR"/>
            </a:pPr>
            <a:r>
              <a:rPr lang="en-US" sz="1200" b="0" i="0" u="none" strike="noStrike" kern="1200" baseline="0" dirty="0">
                <a:solidFill>
                  <a:schemeClr val="tx1"/>
                </a:solidFill>
                <a:latin typeface="+mn-lt"/>
                <a:ea typeface="+mn-ea"/>
                <a:cs typeface="+mn-cs"/>
              </a:rPr>
              <a:t>Scoring a goal in a soccer game</a:t>
            </a:r>
          </a:p>
          <a:p>
            <a:pPr marL="228600" indent="-228600">
              <a:buAutoNum type="arabicParenR"/>
            </a:pPr>
            <a:r>
              <a:rPr lang="en-US" sz="1200" b="0" i="0" u="none" strike="noStrike" kern="1200" baseline="0" dirty="0">
                <a:solidFill>
                  <a:schemeClr val="tx1"/>
                </a:solidFill>
                <a:latin typeface="+mn-lt"/>
                <a:ea typeface="+mn-ea"/>
                <a:cs typeface="+mn-cs"/>
              </a:rPr>
              <a:t>Chatting with a friend.</a:t>
            </a:r>
          </a:p>
          <a:p>
            <a:pPr marL="228600" indent="-228600">
              <a:buAutoNum type="arabicParenR"/>
            </a:pPr>
            <a:r>
              <a:rPr lang="en-US" sz="1200" b="0" i="0" u="none" strike="noStrike" kern="1200" baseline="0" dirty="0">
                <a:solidFill>
                  <a:schemeClr val="tx1"/>
                </a:solidFill>
                <a:latin typeface="+mn-lt"/>
                <a:ea typeface="+mn-ea"/>
                <a:cs typeface="+mn-cs"/>
              </a:rPr>
              <a:t>Buying food, clothes, cell phones, or massages.</a:t>
            </a:r>
          </a:p>
          <a:p>
            <a:pPr marL="228600" indent="-228600">
              <a:buAutoNum type="arabicParenR"/>
            </a:pPr>
            <a:r>
              <a:rPr lang="en-US" sz="1200" b="0" i="0" u="none" strike="noStrike" kern="1200" baseline="0" dirty="0">
                <a:solidFill>
                  <a:schemeClr val="tx1"/>
                </a:solidFill>
                <a:latin typeface="+mn-lt"/>
                <a:ea typeface="+mn-ea"/>
                <a:cs typeface="+mn-cs"/>
              </a:rPr>
              <a:t>Listening to music, learning new things, or doing a good deed.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Note that utility typically is not compared across individuals. The utility one person experiences from something does not have to be equal for another.</a:t>
            </a:r>
          </a:p>
        </p:txBody>
      </p:sp>
      <p:sp>
        <p:nvSpPr>
          <p:cNvPr id="4" name="Slide Number Placeholder 3"/>
          <p:cNvSpPr>
            <a:spLocks noGrp="1"/>
          </p:cNvSpPr>
          <p:nvPr>
            <p:ph type="sldNum" sz="quarter" idx="10"/>
          </p:nvPr>
        </p:nvSpPr>
        <p:spPr/>
        <p:txBody>
          <a:bodyPr/>
          <a:lstStyle/>
          <a:p>
            <a:fld id="{4E5D5501-632C-4919-BFC1-B7BA85A71509}" type="slidenum">
              <a:rPr lang="en-US" smtClean="0"/>
              <a:t>3</a:t>
            </a:fld>
            <a:endParaRPr lang="en-US"/>
          </a:p>
        </p:txBody>
      </p:sp>
    </p:spTree>
    <p:extLst>
      <p:ext uri="{BB962C8B-B14F-4D97-AF65-F5344CB8AC3E}">
        <p14:creationId xmlns:p14="http://schemas.microsoft.com/office/powerpoint/2010/main" val="954116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25</a:t>
            </a:fld>
            <a:endParaRPr lang="en-US"/>
          </a:p>
        </p:txBody>
      </p:sp>
    </p:spTree>
    <p:extLst>
      <p:ext uri="{BB962C8B-B14F-4D97-AF65-F5344CB8AC3E}">
        <p14:creationId xmlns:p14="http://schemas.microsoft.com/office/powerpoint/2010/main" val="4078365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common misconception about economics is that utility maximization assumes people are inward-looking consumption machines. The utility we get from consuming something is not always about our direct benefit alone. If it were, those designer handbags would be a far tougher sell. More often, utility comes from two sources: One is the direct effect the product has on us, and the other is the effect that other people’s reactions to it have on us.</a:t>
            </a:r>
          </a:p>
        </p:txBody>
      </p:sp>
      <p:sp>
        <p:nvSpPr>
          <p:cNvPr id="4" name="Slide Number Placeholder 3"/>
          <p:cNvSpPr>
            <a:spLocks noGrp="1"/>
          </p:cNvSpPr>
          <p:nvPr>
            <p:ph type="sldNum" sz="quarter" idx="10"/>
          </p:nvPr>
        </p:nvSpPr>
        <p:spPr/>
        <p:txBody>
          <a:bodyPr/>
          <a:lstStyle/>
          <a:p>
            <a:fld id="{4E5D5501-632C-4919-BFC1-B7BA85A71509}" type="slidenum">
              <a:rPr lang="en-US" smtClean="0"/>
              <a:t>26</a:t>
            </a:fld>
            <a:endParaRPr lang="en-US"/>
          </a:p>
        </p:txBody>
      </p:sp>
    </p:spTree>
    <p:extLst>
      <p:ext uri="{BB962C8B-B14F-4D97-AF65-F5344CB8AC3E}">
        <p14:creationId xmlns:p14="http://schemas.microsoft.com/office/powerpoint/2010/main" val="1708649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Altruism: </a:t>
            </a:r>
            <a:r>
              <a:rPr lang="en-US" sz="1200" b="0" i="0" u="none" strike="noStrike" kern="1200" baseline="0" dirty="0">
                <a:solidFill>
                  <a:schemeClr val="tx1"/>
                </a:solidFill>
                <a:latin typeface="+mn-lt"/>
                <a:ea typeface="+mn-ea"/>
                <a:cs typeface="+mn-cs"/>
              </a:rPr>
              <a:t>When we do good things, we often get utility from multiple sources. A doctor who travels overseas to treat sick people in refugee camps will get utility from helping others. If she is like most people, she also will probably get utility when she tells people about her charitable work. A single action might produce utility for many different reasons. For instance, imagine buying an extra concert ticket for a friend: It’s entirely reasonable for you to get utility both from your altruistic enjoyment of your friend’s happiness and from your own increased enjoyment of the experience due to sharing it with good company.</a:t>
            </a:r>
          </a:p>
        </p:txBody>
      </p:sp>
      <p:sp>
        <p:nvSpPr>
          <p:cNvPr id="4" name="Slide Number Placeholder 3"/>
          <p:cNvSpPr>
            <a:spLocks noGrp="1"/>
          </p:cNvSpPr>
          <p:nvPr>
            <p:ph type="sldNum" sz="quarter" idx="10"/>
          </p:nvPr>
        </p:nvSpPr>
        <p:spPr/>
        <p:txBody>
          <a:bodyPr/>
          <a:lstStyle/>
          <a:p>
            <a:fld id="{4E5D5501-632C-4919-BFC1-B7BA85A71509}" type="slidenum">
              <a:rPr lang="en-US" smtClean="0"/>
              <a:t>27</a:t>
            </a:fld>
            <a:endParaRPr lang="en-US"/>
          </a:p>
        </p:txBody>
      </p:sp>
    </p:spTree>
    <p:extLst>
      <p:ext uri="{BB962C8B-B14F-4D97-AF65-F5344CB8AC3E}">
        <p14:creationId xmlns:p14="http://schemas.microsoft.com/office/powerpoint/2010/main" val="1105061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28</a:t>
            </a:fld>
            <a:endParaRPr lang="en-US"/>
          </a:p>
        </p:txBody>
      </p:sp>
    </p:spTree>
    <p:extLst>
      <p:ext uri="{BB962C8B-B14F-4D97-AF65-F5344CB8AC3E}">
        <p14:creationId xmlns:p14="http://schemas.microsoft.com/office/powerpoint/2010/main" val="2612019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29</a:t>
            </a:fld>
            <a:endParaRPr lang="en-US"/>
          </a:p>
        </p:txBody>
      </p:sp>
    </p:spTree>
    <p:extLst>
      <p:ext uri="{BB962C8B-B14F-4D97-AF65-F5344CB8AC3E}">
        <p14:creationId xmlns:p14="http://schemas.microsoft.com/office/powerpoint/2010/main" val="174620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fact that someone chose to do something “reveals” that she preferred it to the other available options. Of course, this inference is specific to a particular person and situation. Different people prefer different ice cream </a:t>
            </a:r>
            <a:r>
              <a:rPr lang="en-US" sz="1200" b="0" i="0" u="none" strike="noStrike" kern="1200" baseline="0" dirty="0" err="1">
                <a:solidFill>
                  <a:schemeClr val="tx1"/>
                </a:solidFill>
                <a:latin typeface="+mn-lt"/>
                <a:ea typeface="+mn-ea"/>
                <a:cs typeface="+mn-cs"/>
              </a:rPr>
              <a:t>flavours</a:t>
            </a:r>
            <a:r>
              <a:rPr lang="en-US" sz="1200" b="0" i="0" u="none" strike="noStrike" kern="1200" baseline="0" dirty="0">
                <a:solidFill>
                  <a:schemeClr val="tx1"/>
                </a:solidFill>
                <a:latin typeface="+mn-lt"/>
                <a:ea typeface="+mn-ea"/>
                <a:cs typeface="+mn-cs"/>
              </a:rPr>
              <a:t>. The same person might be in the mood for an action movie today and a romantic comedy tomorrow.</a:t>
            </a:r>
          </a:p>
          <a:p>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4</a:t>
            </a:fld>
            <a:endParaRPr lang="en-US"/>
          </a:p>
        </p:txBody>
      </p:sp>
    </p:spTree>
    <p:extLst>
      <p:ext uri="{BB962C8B-B14F-4D97-AF65-F5344CB8AC3E}">
        <p14:creationId xmlns:p14="http://schemas.microsoft.com/office/powerpoint/2010/main" val="1048028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5</a:t>
            </a:fld>
            <a:endParaRPr lang="en-US"/>
          </a:p>
        </p:txBody>
      </p:sp>
    </p:spTree>
    <p:extLst>
      <p:ext uri="{BB962C8B-B14F-4D97-AF65-F5344CB8AC3E}">
        <p14:creationId xmlns:p14="http://schemas.microsoft.com/office/powerpoint/2010/main" val="88478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that Sarah could gain more utility by eating more food or skipping out of her broccoli altogether and eating another scoop or two of ice cream. This utility function isn’t realistic because it assumes that we gain the same amount of utility regardless of how much we eat.</a:t>
            </a:r>
            <a:endParaRPr lang="en-US" dirty="0"/>
          </a:p>
        </p:txBody>
      </p:sp>
      <p:sp>
        <p:nvSpPr>
          <p:cNvPr id="4" name="Slide Number Placeholder 3"/>
          <p:cNvSpPr>
            <a:spLocks noGrp="1"/>
          </p:cNvSpPr>
          <p:nvPr>
            <p:ph type="sldNum" sz="quarter" idx="10"/>
          </p:nvPr>
        </p:nvSpPr>
        <p:spPr/>
        <p:txBody>
          <a:bodyPr/>
          <a:lstStyle/>
          <a:p>
            <a:fld id="{4E5D5501-632C-4919-BFC1-B7BA85A71509}" type="slidenum">
              <a:rPr lang="en-US" smtClean="0"/>
              <a:t>6</a:t>
            </a:fld>
            <a:endParaRPr lang="en-US"/>
          </a:p>
        </p:txBody>
      </p:sp>
    </p:spTree>
    <p:extLst>
      <p:ext uri="{BB962C8B-B14F-4D97-AF65-F5344CB8AC3E}">
        <p14:creationId xmlns:p14="http://schemas.microsoft.com/office/powerpoint/2010/main" val="85614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diminishing marginal utility of food items is particularly noticeable, because our bodies have a physical reaction to additional consumption. Our stomachs start to tell us that we’re full, and our sense of taste fades as the novelty of a new </a:t>
            </a:r>
            <a:r>
              <a:rPr lang="en-US" sz="1200" b="0" i="0" u="none" strike="noStrike" kern="1200" baseline="0" dirty="0" err="1">
                <a:solidFill>
                  <a:schemeClr val="tx1"/>
                </a:solidFill>
                <a:latin typeface="+mn-lt"/>
                <a:ea typeface="+mn-ea"/>
                <a:cs typeface="+mn-cs"/>
              </a:rPr>
              <a:t>flavour</a:t>
            </a:r>
            <a:r>
              <a:rPr lang="en-US" sz="1200" b="0" i="0" u="none" strike="noStrike" kern="1200" baseline="0" dirty="0">
                <a:solidFill>
                  <a:schemeClr val="tx1"/>
                </a:solidFill>
                <a:latin typeface="+mn-lt"/>
                <a:ea typeface="+mn-ea"/>
                <a:cs typeface="+mn-cs"/>
              </a:rPr>
              <a:t> passes. Economists believe that the principle of diminishing marginal utility applies to most goods and services. For example, imagine you have recently moved to a cold climate and have no sweaters. Buying one sweater makes a huge difference in your comfort. Buying a tenth sweater isn’t such a big deal.</a:t>
            </a:r>
          </a:p>
        </p:txBody>
      </p:sp>
      <p:sp>
        <p:nvSpPr>
          <p:cNvPr id="4" name="Slide Number Placeholder 3"/>
          <p:cNvSpPr>
            <a:spLocks noGrp="1"/>
          </p:cNvSpPr>
          <p:nvPr>
            <p:ph type="sldNum" sz="quarter" idx="10"/>
          </p:nvPr>
        </p:nvSpPr>
        <p:spPr/>
        <p:txBody>
          <a:bodyPr/>
          <a:lstStyle/>
          <a:p>
            <a:fld id="{4E5D5501-632C-4919-BFC1-B7BA85A71509}" type="slidenum">
              <a:rPr lang="en-US" smtClean="0"/>
              <a:t>7</a:t>
            </a:fld>
            <a:endParaRPr lang="en-US"/>
          </a:p>
        </p:txBody>
      </p:sp>
    </p:spTree>
    <p:extLst>
      <p:ext uri="{BB962C8B-B14F-4D97-AF65-F5344CB8AC3E}">
        <p14:creationId xmlns:p14="http://schemas.microsoft.com/office/powerpoint/2010/main" val="3180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Beyond point A, each scoop has negative utility. Rational individuals will never consume beyond point A. The marginal utility line slopes downward, showing that marginal utility is diminishing with each additional scoop. At point A, the marginal utility is zero. Rational individuals will never consume if marginal utility is negative. The book suggests that there are some goods for which total utility will never bind downward as the quantity increases, such as saving. This point is somewhat moot given that most decisions on how much of a good to consume are made at a quantity well below this point.</a:t>
            </a:r>
          </a:p>
        </p:txBody>
      </p:sp>
      <p:sp>
        <p:nvSpPr>
          <p:cNvPr id="4" name="Slide Number Placeholder 3"/>
          <p:cNvSpPr>
            <a:spLocks noGrp="1"/>
          </p:cNvSpPr>
          <p:nvPr>
            <p:ph type="sldNum" sz="quarter" idx="10"/>
          </p:nvPr>
        </p:nvSpPr>
        <p:spPr/>
        <p:txBody>
          <a:bodyPr/>
          <a:lstStyle/>
          <a:p>
            <a:fld id="{4E5D5501-632C-4919-BFC1-B7BA85A71509}" type="slidenum">
              <a:rPr lang="en-US" smtClean="0"/>
              <a:t>8</a:t>
            </a:fld>
            <a:endParaRPr lang="en-US"/>
          </a:p>
        </p:txBody>
      </p:sp>
    </p:spTree>
    <p:extLst>
      <p:ext uri="{BB962C8B-B14F-4D97-AF65-F5344CB8AC3E}">
        <p14:creationId xmlns:p14="http://schemas.microsoft.com/office/powerpoint/2010/main" val="1406134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many things that might give positive utility that individuals choose not to do. These activities may be enjoyable, but the opportunity cost is higher than the benefit.</a:t>
            </a:r>
          </a:p>
        </p:txBody>
      </p:sp>
      <p:sp>
        <p:nvSpPr>
          <p:cNvPr id="4" name="Slide Number Placeholder 3"/>
          <p:cNvSpPr>
            <a:spLocks noGrp="1"/>
          </p:cNvSpPr>
          <p:nvPr>
            <p:ph type="sldNum" sz="quarter" idx="10"/>
          </p:nvPr>
        </p:nvSpPr>
        <p:spPr/>
        <p:txBody>
          <a:bodyPr/>
          <a:lstStyle/>
          <a:p>
            <a:fld id="{4E5D5501-632C-4919-BFC1-B7BA85A71509}" type="slidenum">
              <a:rPr lang="en-US" smtClean="0"/>
              <a:t>9</a:t>
            </a:fld>
            <a:endParaRPr lang="en-US"/>
          </a:p>
        </p:txBody>
      </p:sp>
    </p:spTree>
    <p:extLst>
      <p:ext uri="{BB962C8B-B14F-4D97-AF65-F5344CB8AC3E}">
        <p14:creationId xmlns:p14="http://schemas.microsoft.com/office/powerpoint/2010/main" val="2361786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10</a:t>
            </a:fld>
            <a:endParaRPr lang="en-US"/>
          </a:p>
        </p:txBody>
      </p:sp>
    </p:spTree>
    <p:extLst>
      <p:ext uri="{BB962C8B-B14F-4D97-AF65-F5344CB8AC3E}">
        <p14:creationId xmlns:p14="http://schemas.microsoft.com/office/powerpoint/2010/main" val="1651591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flip="none" rotWithShape="1">
          <a:gsLst>
            <a:gs pos="0">
              <a:srgbClr val="C6C6C6"/>
            </a:gs>
            <a:gs pos="16000">
              <a:schemeClr val="bg1">
                <a:lumMod val="85000"/>
              </a:schemeClr>
            </a:gs>
            <a:gs pos="33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88967"/>
            <a:ext cx="9144000" cy="801633"/>
          </a:xfrm>
        </p:spPr>
        <p:txBody>
          <a:bodyPr>
            <a:normAutofit/>
          </a:bodyPr>
          <a:lstStyle>
            <a:lvl1pPr marL="0" algn="l">
              <a:defRPr sz="4000" b="1">
                <a:solidFill>
                  <a:srgbClr val="425124"/>
                </a:solidFill>
              </a:defRPr>
            </a:lvl1pPr>
          </a:lstStyle>
          <a:p>
            <a:endParaRPr lang="en-US" dirty="0"/>
          </a:p>
        </p:txBody>
      </p:sp>
      <p:sp>
        <p:nvSpPr>
          <p:cNvPr id="5" name="Rectangle 1"/>
          <p:cNvSpPr>
            <a:spLocks noChangeArrowheads="1"/>
          </p:cNvSpPr>
          <p:nvPr userDrawn="1"/>
        </p:nvSpPr>
        <p:spPr bwMode="auto">
          <a:xfrm>
            <a:off x="161925" y="6477000"/>
            <a:ext cx="8839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9933"/>
              </a:buClr>
              <a:buFont typeface="Wingdings" charset="2"/>
              <a:buChar char="Ø"/>
              <a:defRPr sz="3200">
                <a:solidFill>
                  <a:schemeClr val="tx1"/>
                </a:solidFill>
                <a:latin typeface="Arial" charset="0"/>
                <a:ea typeface="ＭＳ Ｐゴシック" charset="-128"/>
              </a:defRPr>
            </a:lvl1pPr>
            <a:lvl2pPr marL="742950" indent="-285750" eaLnBrk="0" hangingPunct="0">
              <a:spcBef>
                <a:spcPct val="20000"/>
              </a:spcBef>
              <a:buClr>
                <a:srgbClr val="FF9933"/>
              </a:buClr>
              <a:buFont typeface="Wingdings" charset="2"/>
              <a:buChar char="Ø"/>
              <a:defRPr sz="2800">
                <a:solidFill>
                  <a:schemeClr val="tx1"/>
                </a:solidFill>
                <a:latin typeface="Arial" charset="0"/>
                <a:ea typeface="ＭＳ Ｐゴシック" charset="-128"/>
              </a:defRPr>
            </a:lvl2pPr>
            <a:lvl3pPr marL="1143000" indent="-228600" eaLnBrk="0" hangingPunct="0">
              <a:spcBef>
                <a:spcPct val="20000"/>
              </a:spcBef>
              <a:buClr>
                <a:srgbClr val="FF9933"/>
              </a:buClr>
              <a:buFont typeface="Wingdings" charset="2"/>
              <a:buChar char="Ø"/>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ClrTx/>
              <a:buFontTx/>
              <a:buNone/>
            </a:pPr>
            <a:r>
              <a:rPr lang="en-IN" altLang="en-US" sz="1000" dirty="0">
                <a:solidFill>
                  <a:srgbClr val="723E6C"/>
                </a:solidFill>
                <a:latin typeface="Times New Roman" charset="0"/>
                <a:cs typeface="Times New Roman" charset="0"/>
              </a:rPr>
              <a:t>Copyright © 2017 McGraw-Hill Education Limited.</a:t>
            </a:r>
          </a:p>
        </p:txBody>
      </p:sp>
      <p:sp>
        <p:nvSpPr>
          <p:cNvPr id="6" name="Rectangle 5"/>
          <p:cNvSpPr/>
          <p:nvPr userDrawn="1"/>
        </p:nvSpPr>
        <p:spPr>
          <a:xfrm>
            <a:off x="219075" y="932688"/>
            <a:ext cx="8724900" cy="5791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p:cNvSpPr>
            <a:spLocks noGrp="1"/>
          </p:cNvSpPr>
          <p:nvPr>
            <p:ph type="body" sz="quarter" idx="10"/>
          </p:nvPr>
        </p:nvSpPr>
        <p:spPr>
          <a:xfrm>
            <a:off x="457200" y="2133600"/>
            <a:ext cx="4572000" cy="457200"/>
          </a:xfrm>
        </p:spPr>
        <p:txBody>
          <a:bodyPr>
            <a:noAutofit/>
          </a:bodyPr>
          <a:lstStyle>
            <a:lvl1pPr marL="0" indent="0">
              <a:spcBef>
                <a:spcPts val="0"/>
              </a:spcBef>
              <a:buNone/>
              <a:defRPr sz="3200" b="1" baseline="0">
                <a:solidFill>
                  <a:srgbClr val="3D223B"/>
                </a:solidFill>
              </a:defRPr>
            </a:lvl1pPr>
            <a:lvl2pPr marL="457200" indent="0">
              <a:buNone/>
              <a:defRPr sz="2800"/>
            </a:lvl2pPr>
            <a:lvl3pPr marL="914400" indent="0">
              <a:buNone/>
              <a:defRPr/>
            </a:lvl3pPr>
            <a:lvl4pPr marL="1371600" indent="0">
              <a:buNone/>
              <a:defRPr baseline="0"/>
            </a:lvl4pPr>
          </a:lstStyle>
          <a:p>
            <a:pPr lvl="0"/>
            <a:endParaRPr lang="en-US" dirty="0"/>
          </a:p>
        </p:txBody>
      </p:sp>
      <p:sp>
        <p:nvSpPr>
          <p:cNvPr id="13" name="Text Placeholder 12"/>
          <p:cNvSpPr>
            <a:spLocks noGrp="1"/>
          </p:cNvSpPr>
          <p:nvPr>
            <p:ph type="body" sz="quarter" idx="11"/>
          </p:nvPr>
        </p:nvSpPr>
        <p:spPr>
          <a:xfrm>
            <a:off x="457200" y="4191000"/>
            <a:ext cx="3962400" cy="723460"/>
          </a:xfrm>
        </p:spPr>
        <p:txBody>
          <a:bodyPr>
            <a:normAutofit/>
          </a:bodyPr>
          <a:lstStyle>
            <a:lvl1pPr marL="0" indent="0" algn="l">
              <a:spcBef>
                <a:spcPts val="0"/>
              </a:spcBef>
              <a:buNone/>
              <a:defRPr sz="2000" b="1" i="1">
                <a:solidFill>
                  <a:srgbClr val="3D223B"/>
                </a:solidFill>
              </a:defRPr>
            </a:lvl1pPr>
          </a:lstStyle>
          <a:p>
            <a:pPr lvl="0"/>
            <a:endParaRPr lang="en-CA" dirty="0"/>
          </a:p>
        </p:txBody>
      </p:sp>
      <p:sp>
        <p:nvSpPr>
          <p:cNvPr id="15" name="Text Placeholder 12"/>
          <p:cNvSpPr>
            <a:spLocks noGrp="1"/>
          </p:cNvSpPr>
          <p:nvPr>
            <p:ph type="body" sz="quarter" idx="12"/>
          </p:nvPr>
        </p:nvSpPr>
        <p:spPr>
          <a:xfrm>
            <a:off x="457200" y="4914900"/>
            <a:ext cx="3962400" cy="953648"/>
          </a:xfrm>
        </p:spPr>
        <p:txBody>
          <a:bodyPr>
            <a:normAutofit/>
          </a:bodyPr>
          <a:lstStyle>
            <a:lvl1pPr marL="0" indent="0" algn="l">
              <a:spcBef>
                <a:spcPts val="0"/>
              </a:spcBef>
              <a:buNone/>
              <a:defRPr sz="1800" b="1" i="0">
                <a:solidFill>
                  <a:srgbClr val="3D223B"/>
                </a:solidFill>
              </a:defRPr>
            </a:lvl1pPr>
          </a:lstStyle>
          <a:p>
            <a:pPr lvl="0"/>
            <a:endParaRPr lang="en-CA" dirty="0"/>
          </a:p>
        </p:txBody>
      </p:sp>
      <p:sp>
        <p:nvSpPr>
          <p:cNvPr id="16" name="Text Placeholder 15"/>
          <p:cNvSpPr>
            <a:spLocks noGrp="1"/>
          </p:cNvSpPr>
          <p:nvPr>
            <p:ph type="body" sz="quarter" idx="13"/>
          </p:nvPr>
        </p:nvSpPr>
        <p:spPr>
          <a:xfrm>
            <a:off x="457200" y="2602346"/>
            <a:ext cx="4572000" cy="826654"/>
          </a:xfrm>
        </p:spPr>
        <p:txBody>
          <a:bodyPr>
            <a:noAutofit/>
          </a:bodyPr>
          <a:lstStyle>
            <a:lvl1pPr marL="0" indent="0">
              <a:spcBef>
                <a:spcPts val="0"/>
              </a:spcBef>
              <a:buNone/>
              <a:defRPr sz="2000" b="1">
                <a:solidFill>
                  <a:srgbClr val="3D223B"/>
                </a:solidFill>
              </a:defRPr>
            </a:lvl1pPr>
          </a:lstStyle>
          <a:p>
            <a:pPr lvl="0"/>
            <a:endParaRPr lang="en-CA" dirty="0"/>
          </a:p>
        </p:txBody>
      </p:sp>
      <p:sp>
        <p:nvSpPr>
          <p:cNvPr id="18" name="Text Placeholder 6"/>
          <p:cNvSpPr>
            <a:spLocks noGrp="1"/>
          </p:cNvSpPr>
          <p:nvPr>
            <p:ph type="body" sz="quarter" idx="14"/>
          </p:nvPr>
        </p:nvSpPr>
        <p:spPr>
          <a:xfrm>
            <a:off x="228599" y="1073760"/>
            <a:ext cx="4724401" cy="573671"/>
          </a:xfrm>
        </p:spPr>
        <p:txBody>
          <a:bodyPr>
            <a:noAutofit/>
          </a:bodyPr>
          <a:lstStyle>
            <a:lvl1pPr marL="0" indent="0">
              <a:spcBef>
                <a:spcPts val="0"/>
              </a:spcBef>
              <a:buNone/>
              <a:defRPr sz="2800" b="1" i="1" baseline="0">
                <a:solidFill>
                  <a:srgbClr val="425124"/>
                </a:solidFill>
              </a:defRPr>
            </a:lvl1pPr>
            <a:lvl2pPr marL="457200" indent="0">
              <a:buNone/>
              <a:defRPr sz="2800"/>
            </a:lvl2pPr>
            <a:lvl3pPr marL="914400" indent="0">
              <a:buNone/>
              <a:defRPr/>
            </a:lvl3pPr>
            <a:lvl4pPr marL="1371600" indent="0">
              <a:buNone/>
              <a:defRPr baseline="0"/>
            </a:lvl4pPr>
          </a:lstStyle>
          <a:p>
            <a:pPr lvl="0"/>
            <a:endParaRPr lang="en-US" dirty="0"/>
          </a:p>
        </p:txBody>
      </p:sp>
      <p:pic>
        <p:nvPicPr>
          <p:cNvPr id="12" name="Picture 11"/>
          <p:cNvPicPr/>
          <p:nvPr userDrawn="1"/>
        </p:nvPicPr>
        <p:blipFill>
          <a:blip r:embed="rId2" cstate="print">
            <a:extLst>
              <a:ext uri="{28A0092B-C50C-407E-A947-70E740481C1C}">
                <a14:useLocalDpi xmlns:a14="http://schemas.microsoft.com/office/drawing/2010/main" val="0"/>
              </a:ext>
            </a:extLst>
          </a:blip>
          <a:stretch>
            <a:fillRect/>
          </a:stretch>
        </p:blipFill>
        <p:spPr>
          <a:xfrm>
            <a:off x="5181600" y="1393825"/>
            <a:ext cx="3573145" cy="4679950"/>
          </a:xfrm>
          <a:prstGeom prst="rect">
            <a:avLst/>
          </a:prstGeom>
          <a:ln w="12700">
            <a:solidFill>
              <a:srgbClr val="3D223B"/>
            </a:solidFill>
          </a:ln>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53600" y="1209600"/>
            <a:ext cx="3881561" cy="5040000"/>
          </a:xfrm>
          <a:prstGeom prst="rect">
            <a:avLst/>
          </a:prstGeom>
          <a:ln>
            <a:solidFill>
              <a:srgbClr val="264149"/>
            </a:solidFill>
          </a:ln>
        </p:spPr>
      </p:pic>
    </p:spTree>
    <p:extLst>
      <p:ext uri="{BB962C8B-B14F-4D97-AF65-F5344CB8AC3E}">
        <p14:creationId xmlns:p14="http://schemas.microsoft.com/office/powerpoint/2010/main" val="219114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563562"/>
          </a:xfrm>
        </p:spPr>
        <p:txBody>
          <a:bodyPr>
            <a:noAutofit/>
          </a:bodyPr>
          <a:lstStyle>
            <a:lvl1pPr>
              <a:defRPr sz="3600" baseline="0">
                <a:solidFill>
                  <a:srgbClr val="425124"/>
                </a:solidFill>
                <a:latin typeface="+mn-lt"/>
              </a:defRPr>
            </a:lvl1pPr>
          </a:lstStyle>
          <a:p>
            <a:r>
              <a:rPr lang="en-US" dirty="0"/>
              <a:t>Slide Title</a:t>
            </a:r>
          </a:p>
        </p:txBody>
      </p:sp>
      <p:sp>
        <p:nvSpPr>
          <p:cNvPr id="3" name="Content Placeholder 2"/>
          <p:cNvSpPr>
            <a:spLocks noGrp="1"/>
          </p:cNvSpPr>
          <p:nvPr>
            <p:ph idx="1"/>
          </p:nvPr>
        </p:nvSpPr>
        <p:spPr>
          <a:xfrm>
            <a:off x="461108" y="1066800"/>
            <a:ext cx="8229600" cy="4906963"/>
          </a:xfrm>
        </p:spPr>
        <p:txBody>
          <a:bodyPr/>
          <a:lstStyle>
            <a:lvl1pPr>
              <a:lnSpc>
                <a:spcPct val="130000"/>
              </a:lnSpc>
              <a:spcBef>
                <a:spcPts val="600"/>
              </a:spcBef>
              <a:spcAft>
                <a:spcPts val="600"/>
              </a:spcAft>
              <a:defRPr sz="2800">
                <a:solidFill>
                  <a:srgbClr val="3D223B"/>
                </a:solidFill>
                <a:latin typeface="Calibri Light" pitchFamily="34" charset="0"/>
              </a:defRPr>
            </a:lvl1pPr>
            <a:lvl2pPr>
              <a:lnSpc>
                <a:spcPct val="130000"/>
              </a:lnSpc>
              <a:spcBef>
                <a:spcPts val="600"/>
              </a:spcBef>
              <a:spcAft>
                <a:spcPts val="600"/>
              </a:spcAft>
              <a:defRPr sz="2400">
                <a:solidFill>
                  <a:srgbClr val="3D223B"/>
                </a:solidFill>
                <a:latin typeface="Calibri Light" pitchFamily="34" charset="0"/>
              </a:defRPr>
            </a:lvl2pPr>
            <a:lvl3pPr>
              <a:lnSpc>
                <a:spcPct val="130000"/>
              </a:lnSpc>
              <a:spcBef>
                <a:spcPts val="600"/>
              </a:spcBef>
              <a:spcAft>
                <a:spcPts val="600"/>
              </a:spcAft>
              <a:defRPr sz="2000">
                <a:solidFill>
                  <a:srgbClr val="3D223B"/>
                </a:solidFill>
                <a:latin typeface="Calibri Light" pitchFamily="34" charset="0"/>
              </a:defRPr>
            </a:lvl3pPr>
            <a:lvl4pPr>
              <a:lnSpc>
                <a:spcPct val="130000"/>
              </a:lnSpc>
              <a:spcBef>
                <a:spcPts val="600"/>
              </a:spcBef>
              <a:spcAft>
                <a:spcPts val="600"/>
              </a:spcAft>
              <a:defRPr>
                <a:solidFill>
                  <a:srgbClr val="3D223B"/>
                </a:solidFill>
                <a:latin typeface="Calibri Light" pitchFamily="34" charset="0"/>
              </a:defRPr>
            </a:lvl4pPr>
            <a:lvl5pPr>
              <a:lnSpc>
                <a:spcPct val="130000"/>
              </a:lnSpc>
              <a:spcBef>
                <a:spcPts val="600"/>
              </a:spcBef>
              <a:spcAft>
                <a:spcPts val="600"/>
              </a:spcAft>
              <a:defRPr>
                <a:solidFill>
                  <a:srgbClr val="3D223B"/>
                </a:solidFill>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114300" y="785019"/>
            <a:ext cx="8915400" cy="76200"/>
          </a:xfrm>
          <a:prstGeom prst="rect">
            <a:avLst/>
          </a:prstGeom>
          <a:solidFill>
            <a:srgbClr val="72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rot="5400000">
            <a:off x="-111253" y="492792"/>
            <a:ext cx="527304" cy="76199"/>
          </a:xfrm>
          <a:prstGeom prst="rect">
            <a:avLst/>
          </a:prstGeom>
          <a:solidFill>
            <a:srgbClr val="72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2"/>
          <p:cNvSpPr txBox="1">
            <a:spLocks noGrp="1"/>
          </p:cNvSpPr>
          <p:nvPr userDrawn="1"/>
        </p:nvSpPr>
        <p:spPr bwMode="auto">
          <a:xfrm>
            <a:off x="8555160" y="6538119"/>
            <a:ext cx="441325" cy="2746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b="1" dirty="0">
                <a:solidFill>
                  <a:srgbClr val="3D223B"/>
                </a:solidFill>
                <a:latin typeface="Times New Roman" charset="0"/>
                <a:ea typeface="宋体" charset="-122"/>
              </a:rPr>
              <a:t>2-</a:t>
            </a:r>
            <a:fld id="{451DBA47-D638-4758-BB63-B9BD378BEACE}" type="slidenum">
              <a:rPr lang="en-US" altLang="zh-CN" sz="1000" b="1" smtClean="0">
                <a:solidFill>
                  <a:srgbClr val="3D223B"/>
                </a:solidFill>
                <a:latin typeface="Times New Roman" charset="0"/>
                <a:ea typeface="宋体" charset="-122"/>
              </a:rPr>
              <a:pPr algn="r" eaLnBrk="1" hangingPunct="1">
                <a:defRPr/>
              </a:pPr>
              <a:t>‹#›</a:t>
            </a:fld>
            <a:endParaRPr lang="en-US" altLang="zh-CN" sz="1000" b="1" dirty="0">
              <a:solidFill>
                <a:srgbClr val="3D223B"/>
              </a:solidFill>
              <a:latin typeface="Times New Roman" charset="0"/>
              <a:ea typeface="宋体" charset="-122"/>
            </a:endParaRPr>
          </a:p>
        </p:txBody>
      </p:sp>
      <p:sp>
        <p:nvSpPr>
          <p:cNvPr id="11" name="Slide Number Placeholder 2"/>
          <p:cNvSpPr txBox="1">
            <a:spLocks noGrp="1"/>
          </p:cNvSpPr>
          <p:nvPr userDrawn="1"/>
        </p:nvSpPr>
        <p:spPr bwMode="auto">
          <a:xfrm>
            <a:off x="181707" y="6400800"/>
            <a:ext cx="4267200" cy="274636"/>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l" eaLnBrk="1" hangingPunct="1">
              <a:defRPr/>
            </a:pPr>
            <a:r>
              <a:rPr lang="en-IN" altLang="en-US" sz="1000" dirty="0">
                <a:solidFill>
                  <a:srgbClr val="3D223B"/>
                </a:solidFill>
                <a:latin typeface="Times New Roman" charset="0"/>
                <a:cs typeface="Times New Roman" charset="0"/>
              </a:rPr>
              <a:t>Copyright © 2017 McGraw-Hill Education Limited. </a:t>
            </a:r>
            <a:endParaRPr lang="en-US" altLang="zh-CN" sz="1000" b="1" dirty="0">
              <a:solidFill>
                <a:srgbClr val="3D223B"/>
              </a:solidFill>
              <a:latin typeface="Times New Roman" charset="0"/>
              <a:ea typeface="宋体" charset="-122"/>
            </a:endParaRPr>
          </a:p>
        </p:txBody>
      </p:sp>
    </p:spTree>
    <p:extLst>
      <p:ext uri="{BB962C8B-B14F-4D97-AF65-F5344CB8AC3E}">
        <p14:creationId xmlns:p14="http://schemas.microsoft.com/office/powerpoint/2010/main" val="197121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p:cNvSpPr txBox="1">
            <a:spLocks noGrp="1"/>
          </p:cNvSpPr>
          <p:nvPr userDrawn="1"/>
        </p:nvSpPr>
        <p:spPr bwMode="auto">
          <a:xfrm>
            <a:off x="6797675" y="6507163"/>
            <a:ext cx="2193925"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a:latin typeface="Times New Roman" charset="0"/>
                <a:ea typeface="宋体" charset="-122"/>
              </a:rPr>
              <a:t>2-</a:t>
            </a:r>
            <a:fld id="{451DBA47-D638-4758-BB63-B9BD378BEACE}" type="slidenum">
              <a:rPr lang="en-US" altLang="zh-CN" sz="1000" smtClean="0">
                <a:latin typeface="Times New Roman" charset="0"/>
                <a:ea typeface="宋体" charset="-122"/>
              </a:rPr>
              <a:pPr algn="r" eaLnBrk="1" hangingPunct="1">
                <a:defRPr/>
              </a:pPr>
              <a:t>‹#›</a:t>
            </a:fld>
            <a:endParaRPr lang="en-US" altLang="zh-CN" sz="1000" dirty="0">
              <a:latin typeface="Times New Roman" charset="0"/>
              <a:ea typeface="宋体" charset="-122"/>
            </a:endParaRPr>
          </a:p>
        </p:txBody>
      </p:sp>
    </p:spTree>
    <p:extLst>
      <p:ext uri="{BB962C8B-B14F-4D97-AF65-F5344CB8AC3E}">
        <p14:creationId xmlns:p14="http://schemas.microsoft.com/office/powerpoint/2010/main" val="170687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a:prstGeom prst="rect">
            <a:avLst/>
          </a:prstGeom>
        </p:spPr>
        <p:txBody>
          <a:bodyPr/>
          <a:lstStyle>
            <a:lvl1pPr>
              <a:defRPr>
                <a:latin typeface="Calibri Light" pitchFamily="34" charset="0"/>
              </a:defRPr>
            </a:lvl1pPr>
            <a:lvl2pPr>
              <a:defRPr>
                <a:latin typeface="Calibri Light" pitchFamily="34" charset="0"/>
              </a:defRPr>
            </a:lvl2pPr>
            <a:lvl3pPr>
              <a:defRPr>
                <a:latin typeface="Calibri Light" pitchFamily="34" charset="0"/>
              </a:defRPr>
            </a:lvl3pPr>
            <a:lvl4pPr>
              <a:defRPr>
                <a:latin typeface="Calibri Light" pitchFamily="34" charset="0"/>
              </a:defRPr>
            </a:lvl4pPr>
            <a:lvl5pPr>
              <a:defRPr>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0" y="76200"/>
            <a:ext cx="8915400" cy="762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rot="5400000">
            <a:off x="8534398" y="419101"/>
            <a:ext cx="762001" cy="7619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p:cNvSpPr>
            <a:spLocks noGrp="1"/>
          </p:cNvSpPr>
          <p:nvPr>
            <p:ph type="title"/>
          </p:nvPr>
        </p:nvSpPr>
        <p:spPr>
          <a:xfrm>
            <a:off x="457200" y="274638"/>
            <a:ext cx="8229600" cy="792162"/>
          </a:xfrm>
          <a:prstGeom prst="rect">
            <a:avLst/>
          </a:prstGeom>
        </p:spPr>
        <p:txBody>
          <a:bodyPr/>
          <a:lstStyle>
            <a:lvl1pPr>
              <a:defRPr sz="4000">
                <a:solidFill>
                  <a:srgbClr val="9D0505"/>
                </a:solidFill>
              </a:defRPr>
            </a:lvl1pPr>
          </a:lstStyle>
          <a:p>
            <a:r>
              <a:rPr lang="en-US" dirty="0"/>
              <a:t>Click to edit Master title style</a:t>
            </a:r>
          </a:p>
        </p:txBody>
      </p:sp>
      <p:sp>
        <p:nvSpPr>
          <p:cNvPr id="6" name="Slide Number Placeholder 2"/>
          <p:cNvSpPr txBox="1">
            <a:spLocks noGrp="1"/>
          </p:cNvSpPr>
          <p:nvPr userDrawn="1"/>
        </p:nvSpPr>
        <p:spPr bwMode="auto">
          <a:xfrm>
            <a:off x="6797675" y="6507163"/>
            <a:ext cx="2193925"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a:latin typeface="Times New Roman" charset="0"/>
                <a:ea typeface="宋体" charset="-122"/>
              </a:rPr>
              <a:t>2-</a:t>
            </a:r>
            <a:fld id="{451DBA47-D638-4758-BB63-B9BD378BEACE}" type="slidenum">
              <a:rPr lang="en-US" altLang="zh-CN" sz="1000" smtClean="0">
                <a:latin typeface="Times New Roman" charset="0"/>
                <a:ea typeface="宋体" charset="-122"/>
              </a:rPr>
              <a:pPr algn="r" eaLnBrk="1" hangingPunct="1">
                <a:defRPr/>
              </a:pPr>
              <a:t>‹#›</a:t>
            </a:fld>
            <a:endParaRPr lang="en-US" altLang="zh-CN" sz="1000" dirty="0">
              <a:latin typeface="Times New Roman" charset="0"/>
              <a:ea typeface="宋体" charset="-122"/>
            </a:endParaRPr>
          </a:p>
        </p:txBody>
      </p:sp>
    </p:spTree>
    <p:extLst>
      <p:ext uri="{BB962C8B-B14F-4D97-AF65-F5344CB8AC3E}">
        <p14:creationId xmlns:p14="http://schemas.microsoft.com/office/powerpoint/2010/main" val="210632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p:cNvSpPr txBox="1">
            <a:spLocks noGrp="1"/>
          </p:cNvSpPr>
          <p:nvPr userDrawn="1"/>
        </p:nvSpPr>
        <p:spPr bwMode="auto">
          <a:xfrm>
            <a:off x="6797675" y="6507163"/>
            <a:ext cx="2193925"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a:latin typeface="Times New Roman" charset="0"/>
                <a:ea typeface="宋体" charset="-122"/>
              </a:rPr>
              <a:t>3-</a:t>
            </a:r>
            <a:fld id="{451DBA47-D638-4758-BB63-B9BD378BEACE}" type="slidenum">
              <a:rPr lang="en-US" altLang="zh-CN" sz="1000" smtClean="0">
                <a:latin typeface="Times New Roman" charset="0"/>
                <a:ea typeface="宋体" charset="-122"/>
              </a:rPr>
              <a:pPr algn="r" eaLnBrk="1" hangingPunct="1">
                <a:defRPr/>
              </a:pPr>
              <a:t>‹#›</a:t>
            </a:fld>
            <a:endParaRPr lang="en-US" altLang="zh-CN" sz="1000" dirty="0">
              <a:latin typeface="Times New Roman" charset="0"/>
              <a:ea typeface="宋体" charset="-122"/>
            </a:endParaRPr>
          </a:p>
        </p:txBody>
      </p:sp>
    </p:spTree>
    <p:extLst>
      <p:ext uri="{BB962C8B-B14F-4D97-AF65-F5344CB8AC3E}">
        <p14:creationId xmlns:p14="http://schemas.microsoft.com/office/powerpoint/2010/main" val="328697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2"/>
          <p:cNvSpPr txBox="1">
            <a:spLocks noGrp="1"/>
          </p:cNvSpPr>
          <p:nvPr userDrawn="1"/>
        </p:nvSpPr>
        <p:spPr bwMode="auto">
          <a:xfrm>
            <a:off x="6797675" y="6507163"/>
            <a:ext cx="2193925"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a:latin typeface="Times New Roman" charset="0"/>
                <a:ea typeface="宋体" charset="-122"/>
              </a:rPr>
              <a:t>3-</a:t>
            </a:r>
            <a:fld id="{451DBA47-D638-4758-BB63-B9BD378BEACE}" type="slidenum">
              <a:rPr lang="en-US" altLang="zh-CN" sz="1000" smtClean="0">
                <a:latin typeface="Times New Roman" charset="0"/>
                <a:ea typeface="宋体" charset="-122"/>
              </a:rPr>
              <a:pPr algn="r" eaLnBrk="1" hangingPunct="1">
                <a:defRPr/>
              </a:pPr>
              <a:t>‹#›</a:t>
            </a:fld>
            <a:endParaRPr lang="en-US" altLang="zh-CN" sz="1000" dirty="0">
              <a:latin typeface="Times New Roman" charset="0"/>
              <a:ea typeface="宋体" charset="-122"/>
            </a:endParaRPr>
          </a:p>
        </p:txBody>
      </p:sp>
    </p:spTree>
    <p:extLst>
      <p:ext uri="{BB962C8B-B14F-4D97-AF65-F5344CB8AC3E}">
        <p14:creationId xmlns:p14="http://schemas.microsoft.com/office/powerpoint/2010/main" val="15381071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246" y="30957"/>
            <a:ext cx="8229600" cy="7921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327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Lst>
  <p:txStyles>
    <p:titleStyle>
      <a:lvl1pPr algn="ctr" defTabSz="914400" rtl="0" eaLnBrk="1" latinLnBrk="0" hangingPunct="1">
        <a:spcBef>
          <a:spcPct val="0"/>
        </a:spcBef>
        <a:buNone/>
        <a:defRPr sz="3600" kern="1200">
          <a:solidFill>
            <a:schemeClr val="tx1"/>
          </a:solidFill>
          <a:latin typeface="Calibr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7</a:t>
            </a:r>
          </a:p>
        </p:txBody>
      </p:sp>
      <p:sp>
        <p:nvSpPr>
          <p:cNvPr id="3" name="Subtitle 2"/>
          <p:cNvSpPr>
            <a:spLocks noGrp="1"/>
          </p:cNvSpPr>
          <p:nvPr>
            <p:ph type="subTitle" idx="10"/>
          </p:nvPr>
        </p:nvSpPr>
        <p:spPr/>
        <p:txBody>
          <a:bodyPr/>
          <a:lstStyle/>
          <a:p>
            <a:r>
              <a:rPr lang="en-CA" dirty="0"/>
              <a:t>Microeconomics</a:t>
            </a:r>
          </a:p>
        </p:txBody>
      </p:sp>
      <p:sp>
        <p:nvSpPr>
          <p:cNvPr id="11" name="Text Placeholder 10"/>
          <p:cNvSpPr>
            <a:spLocks noGrp="1"/>
          </p:cNvSpPr>
          <p:nvPr>
            <p:ph type="body" sz="quarter" idx="11"/>
          </p:nvPr>
        </p:nvSpPr>
        <p:spPr/>
        <p:txBody>
          <a:bodyPr>
            <a:normAutofit fontScale="85000" lnSpcReduction="10000"/>
          </a:bodyPr>
          <a:lstStyle/>
          <a:p>
            <a:r>
              <a:rPr lang="en-US" dirty="0"/>
              <a:t>Instructor: Dr. Lu Wang</a:t>
            </a:r>
          </a:p>
          <a:p>
            <a:r>
              <a:rPr lang="en-US" dirty="0"/>
              <a:t>Fairleigh Dickinson University, Vancouver</a:t>
            </a:r>
          </a:p>
        </p:txBody>
      </p:sp>
      <p:sp>
        <p:nvSpPr>
          <p:cNvPr id="13" name="Text Placeholder 12"/>
          <p:cNvSpPr>
            <a:spLocks noGrp="1"/>
          </p:cNvSpPr>
          <p:nvPr>
            <p:ph type="body" sz="quarter" idx="13"/>
          </p:nvPr>
        </p:nvSpPr>
        <p:spPr/>
        <p:txBody>
          <a:bodyPr/>
          <a:lstStyle/>
          <a:p>
            <a:r>
              <a:rPr lang="en-CA" dirty="0"/>
              <a:t>First Canadian Edition</a:t>
            </a:r>
          </a:p>
          <a:p>
            <a:r>
              <a:rPr lang="en-CA" dirty="0"/>
              <a:t>by </a:t>
            </a:r>
            <a:r>
              <a:rPr lang="en-CA" dirty="0" err="1"/>
              <a:t>Karlan</a:t>
            </a:r>
            <a:r>
              <a:rPr lang="en-CA" dirty="0"/>
              <a:t>/</a:t>
            </a:r>
            <a:r>
              <a:rPr lang="en-CA" dirty="0" err="1"/>
              <a:t>Morduch</a:t>
            </a:r>
            <a:r>
              <a:rPr lang="en-CA"/>
              <a:t>/Alam/Wong</a:t>
            </a:r>
            <a:endParaRPr lang="en-CA" dirty="0"/>
          </a:p>
        </p:txBody>
      </p:sp>
      <p:sp>
        <p:nvSpPr>
          <p:cNvPr id="24" name="Text Placeholder 23"/>
          <p:cNvSpPr>
            <a:spLocks noGrp="1"/>
          </p:cNvSpPr>
          <p:nvPr>
            <p:ph type="body" sz="quarter" idx="14"/>
          </p:nvPr>
        </p:nvSpPr>
        <p:spPr/>
        <p:txBody>
          <a:bodyPr/>
          <a:lstStyle/>
          <a:p>
            <a:r>
              <a:rPr lang="en-US" dirty="0"/>
              <a:t>Consumer </a:t>
            </a:r>
            <a:r>
              <a:rPr lang="en-CA" dirty="0"/>
              <a:t>Behaviour</a:t>
            </a:r>
          </a:p>
        </p:txBody>
      </p:sp>
    </p:spTree>
    <p:extLst>
      <p:ext uri="{BB962C8B-B14F-4D97-AF65-F5344CB8AC3E}">
        <p14:creationId xmlns:p14="http://schemas.microsoft.com/office/powerpoint/2010/main" val="181851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Autofit/>
          </a:bodyPr>
          <a:lstStyle/>
          <a:p>
            <a:r>
              <a:rPr lang="en-US" sz="4000" dirty="0">
                <a:latin typeface="+mn-lt"/>
              </a:rPr>
              <a:t>The budget constraint</a:t>
            </a:r>
          </a:p>
        </p:txBody>
      </p:sp>
      <p:sp>
        <p:nvSpPr>
          <p:cNvPr id="5" name="Line 5"/>
          <p:cNvSpPr>
            <a:spLocks noChangeShapeType="1"/>
          </p:cNvSpPr>
          <p:nvPr/>
        </p:nvSpPr>
        <p:spPr bwMode="auto">
          <a:xfrm flipV="1">
            <a:off x="531813" y="2098675"/>
            <a:ext cx="0" cy="3616325"/>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6" name="Line 6"/>
          <p:cNvSpPr>
            <a:spLocks noChangeShapeType="1"/>
          </p:cNvSpPr>
          <p:nvPr/>
        </p:nvSpPr>
        <p:spPr bwMode="auto">
          <a:xfrm>
            <a:off x="531813" y="2219325"/>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7" name="Line 7"/>
          <p:cNvSpPr>
            <a:spLocks noChangeShapeType="1"/>
          </p:cNvSpPr>
          <p:nvPr/>
        </p:nvSpPr>
        <p:spPr bwMode="auto">
          <a:xfrm>
            <a:off x="531813" y="2609850"/>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8" name="Line 8"/>
          <p:cNvSpPr>
            <a:spLocks noChangeShapeType="1"/>
          </p:cNvSpPr>
          <p:nvPr/>
        </p:nvSpPr>
        <p:spPr bwMode="auto">
          <a:xfrm>
            <a:off x="531813" y="3000375"/>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9" name="Line 9"/>
          <p:cNvSpPr>
            <a:spLocks noChangeShapeType="1"/>
          </p:cNvSpPr>
          <p:nvPr/>
        </p:nvSpPr>
        <p:spPr bwMode="auto">
          <a:xfrm>
            <a:off x="531813" y="3386138"/>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0" name="Line 10"/>
          <p:cNvSpPr>
            <a:spLocks noChangeShapeType="1"/>
          </p:cNvSpPr>
          <p:nvPr/>
        </p:nvSpPr>
        <p:spPr bwMode="auto">
          <a:xfrm>
            <a:off x="531813" y="3771900"/>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1" name="Line 11"/>
          <p:cNvSpPr>
            <a:spLocks noChangeShapeType="1"/>
          </p:cNvSpPr>
          <p:nvPr/>
        </p:nvSpPr>
        <p:spPr bwMode="auto">
          <a:xfrm>
            <a:off x="531813" y="4162425"/>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2" name="Line 12"/>
          <p:cNvSpPr>
            <a:spLocks noChangeShapeType="1"/>
          </p:cNvSpPr>
          <p:nvPr/>
        </p:nvSpPr>
        <p:spPr bwMode="auto">
          <a:xfrm>
            <a:off x="531813" y="4552950"/>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3" name="Line 13"/>
          <p:cNvSpPr>
            <a:spLocks noChangeShapeType="1"/>
          </p:cNvSpPr>
          <p:nvPr/>
        </p:nvSpPr>
        <p:spPr bwMode="auto">
          <a:xfrm>
            <a:off x="531813" y="4938713"/>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4" name="Line 14"/>
          <p:cNvSpPr>
            <a:spLocks noChangeShapeType="1"/>
          </p:cNvSpPr>
          <p:nvPr/>
        </p:nvSpPr>
        <p:spPr bwMode="auto">
          <a:xfrm>
            <a:off x="531813" y="5324475"/>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5" name="Line 15"/>
          <p:cNvSpPr>
            <a:spLocks noChangeShapeType="1"/>
          </p:cNvSpPr>
          <p:nvPr/>
        </p:nvSpPr>
        <p:spPr bwMode="auto">
          <a:xfrm>
            <a:off x="531813" y="5715000"/>
            <a:ext cx="390525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6" name="Line 16"/>
          <p:cNvSpPr>
            <a:spLocks noChangeShapeType="1"/>
          </p:cNvSpPr>
          <p:nvPr/>
        </p:nvSpPr>
        <p:spPr bwMode="auto">
          <a:xfrm>
            <a:off x="4314825" y="5657850"/>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 name="Line 17"/>
          <p:cNvSpPr>
            <a:spLocks noChangeShapeType="1"/>
          </p:cNvSpPr>
          <p:nvPr/>
        </p:nvSpPr>
        <p:spPr bwMode="auto">
          <a:xfrm>
            <a:off x="3559175" y="5657850"/>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8" name="Line 18"/>
          <p:cNvSpPr>
            <a:spLocks noChangeShapeType="1"/>
          </p:cNvSpPr>
          <p:nvPr/>
        </p:nvSpPr>
        <p:spPr bwMode="auto">
          <a:xfrm>
            <a:off x="2803525" y="5657850"/>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9" name="Line 19"/>
          <p:cNvSpPr>
            <a:spLocks noChangeShapeType="1"/>
          </p:cNvSpPr>
          <p:nvPr/>
        </p:nvSpPr>
        <p:spPr bwMode="auto">
          <a:xfrm>
            <a:off x="2047875" y="5657850"/>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20" name="Line 20"/>
          <p:cNvSpPr>
            <a:spLocks noChangeShapeType="1"/>
          </p:cNvSpPr>
          <p:nvPr/>
        </p:nvSpPr>
        <p:spPr bwMode="auto">
          <a:xfrm>
            <a:off x="1292225" y="5657850"/>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21" name="Freeform 20"/>
          <p:cNvSpPr>
            <a:spLocks/>
          </p:cNvSpPr>
          <p:nvPr/>
        </p:nvSpPr>
        <p:spPr bwMode="auto">
          <a:xfrm>
            <a:off x="531813" y="2609850"/>
            <a:ext cx="3027363" cy="3105150"/>
          </a:xfrm>
          <a:custGeom>
            <a:avLst/>
            <a:gdLst>
              <a:gd name="T0" fmla="*/ 0 w 1907"/>
              <a:gd name="T1" fmla="*/ 0 h 1956"/>
              <a:gd name="T2" fmla="*/ 0 w 1907"/>
              <a:gd name="T3" fmla="*/ 0 h 1956"/>
              <a:gd name="T4" fmla="*/ 240 w 1907"/>
              <a:gd name="T5" fmla="*/ 243 h 1956"/>
              <a:gd name="T6" fmla="*/ 240 w 1907"/>
              <a:gd name="T7" fmla="*/ 243 h 1956"/>
              <a:gd name="T8" fmla="*/ 476 w 1907"/>
              <a:gd name="T9" fmla="*/ 489 h 1956"/>
              <a:gd name="T10" fmla="*/ 476 w 1907"/>
              <a:gd name="T11" fmla="*/ 489 h 1956"/>
              <a:gd name="T12" fmla="*/ 716 w 1907"/>
              <a:gd name="T13" fmla="*/ 732 h 1956"/>
              <a:gd name="T14" fmla="*/ 716 w 1907"/>
              <a:gd name="T15" fmla="*/ 732 h 1956"/>
              <a:gd name="T16" fmla="*/ 955 w 1907"/>
              <a:gd name="T17" fmla="*/ 978 h 1956"/>
              <a:gd name="T18" fmla="*/ 955 w 1907"/>
              <a:gd name="T19" fmla="*/ 978 h 1956"/>
              <a:gd name="T20" fmla="*/ 1192 w 1907"/>
              <a:gd name="T21" fmla="*/ 1224 h 1956"/>
              <a:gd name="T22" fmla="*/ 1192 w 1907"/>
              <a:gd name="T23" fmla="*/ 1224 h 1956"/>
              <a:gd name="T24" fmla="*/ 1431 w 1907"/>
              <a:gd name="T25" fmla="*/ 1467 h 1956"/>
              <a:gd name="T26" fmla="*/ 1431 w 1907"/>
              <a:gd name="T27" fmla="*/ 1467 h 1956"/>
              <a:gd name="T28" fmla="*/ 1668 w 1907"/>
              <a:gd name="T29" fmla="*/ 1710 h 1956"/>
              <a:gd name="T30" fmla="*/ 1668 w 1907"/>
              <a:gd name="T31" fmla="*/ 1710 h 1956"/>
              <a:gd name="T32" fmla="*/ 1907 w 1907"/>
              <a:gd name="T33" fmla="*/ 195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7" h="1956">
                <a:moveTo>
                  <a:pt x="0" y="0"/>
                </a:moveTo>
                <a:lnTo>
                  <a:pt x="0" y="0"/>
                </a:lnTo>
                <a:lnTo>
                  <a:pt x="240" y="243"/>
                </a:lnTo>
                <a:lnTo>
                  <a:pt x="240" y="243"/>
                </a:lnTo>
                <a:lnTo>
                  <a:pt x="476" y="489"/>
                </a:lnTo>
                <a:lnTo>
                  <a:pt x="476" y="489"/>
                </a:lnTo>
                <a:lnTo>
                  <a:pt x="716" y="732"/>
                </a:lnTo>
                <a:lnTo>
                  <a:pt x="716" y="732"/>
                </a:lnTo>
                <a:lnTo>
                  <a:pt x="955" y="978"/>
                </a:lnTo>
                <a:lnTo>
                  <a:pt x="955" y="978"/>
                </a:lnTo>
                <a:lnTo>
                  <a:pt x="1192" y="1224"/>
                </a:lnTo>
                <a:lnTo>
                  <a:pt x="1192" y="1224"/>
                </a:lnTo>
                <a:lnTo>
                  <a:pt x="1431" y="1467"/>
                </a:lnTo>
                <a:lnTo>
                  <a:pt x="1431" y="1467"/>
                </a:lnTo>
                <a:lnTo>
                  <a:pt x="1668" y="1710"/>
                </a:lnTo>
                <a:lnTo>
                  <a:pt x="1668" y="1710"/>
                </a:lnTo>
                <a:lnTo>
                  <a:pt x="1907" y="1956"/>
                </a:lnTo>
              </a:path>
            </a:pathLst>
          </a:custGeom>
          <a:noFill/>
          <a:ln w="38100">
            <a:solidFill>
              <a:srgbClr val="D492D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22" name="Rectangle 21"/>
          <p:cNvSpPr>
            <a:spLocks noChangeArrowheads="1"/>
          </p:cNvSpPr>
          <p:nvPr/>
        </p:nvSpPr>
        <p:spPr bwMode="auto">
          <a:xfrm>
            <a:off x="381000" y="52260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3" name="Rectangle 22"/>
          <p:cNvSpPr>
            <a:spLocks noChangeArrowheads="1"/>
          </p:cNvSpPr>
          <p:nvPr/>
        </p:nvSpPr>
        <p:spPr bwMode="auto">
          <a:xfrm>
            <a:off x="381000" y="484187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4" name="Rectangle 23"/>
          <p:cNvSpPr>
            <a:spLocks noChangeArrowheads="1"/>
          </p:cNvSpPr>
          <p:nvPr/>
        </p:nvSpPr>
        <p:spPr bwMode="auto">
          <a:xfrm>
            <a:off x="381000" y="44513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5" name="Rectangle 24"/>
          <p:cNvSpPr>
            <a:spLocks noChangeArrowheads="1"/>
          </p:cNvSpPr>
          <p:nvPr/>
        </p:nvSpPr>
        <p:spPr bwMode="auto">
          <a:xfrm>
            <a:off x="381000" y="406558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6" name="Rectangle 25"/>
          <p:cNvSpPr>
            <a:spLocks noChangeArrowheads="1"/>
          </p:cNvSpPr>
          <p:nvPr/>
        </p:nvSpPr>
        <p:spPr bwMode="auto">
          <a:xfrm>
            <a:off x="381000" y="36750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7" name="Rectangle 26"/>
          <p:cNvSpPr>
            <a:spLocks noChangeArrowheads="1"/>
          </p:cNvSpPr>
          <p:nvPr/>
        </p:nvSpPr>
        <p:spPr bwMode="auto">
          <a:xfrm>
            <a:off x="381000" y="328930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8" name="Rectangle 27"/>
          <p:cNvSpPr>
            <a:spLocks noChangeArrowheads="1"/>
          </p:cNvSpPr>
          <p:nvPr/>
        </p:nvSpPr>
        <p:spPr bwMode="auto">
          <a:xfrm>
            <a:off x="381000" y="289877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7</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9" name="Rectangle 28"/>
          <p:cNvSpPr>
            <a:spLocks noChangeArrowheads="1"/>
          </p:cNvSpPr>
          <p:nvPr/>
        </p:nvSpPr>
        <p:spPr bwMode="auto">
          <a:xfrm>
            <a:off x="381000" y="251301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8</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0" name="Rectangle 29"/>
          <p:cNvSpPr>
            <a:spLocks noChangeArrowheads="1"/>
          </p:cNvSpPr>
          <p:nvPr/>
        </p:nvSpPr>
        <p:spPr bwMode="auto">
          <a:xfrm>
            <a:off x="381000" y="212248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9</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1" name="Rectangle 30"/>
          <p:cNvSpPr>
            <a:spLocks noChangeArrowheads="1"/>
          </p:cNvSpPr>
          <p:nvPr/>
        </p:nvSpPr>
        <p:spPr bwMode="auto">
          <a:xfrm>
            <a:off x="395287" y="5749925"/>
            <a:ext cx="11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D223B"/>
                </a:solidFill>
                <a:effectLst/>
                <a:latin typeface="Univers LT Std 57 Cn" charset="0"/>
                <a:cs typeface="Arial" pitchFamily="34" charset="0"/>
              </a:rPr>
              <a:t>0</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2" name="Rectangle 31"/>
          <p:cNvSpPr>
            <a:spLocks noChangeArrowheads="1"/>
          </p:cNvSpPr>
          <p:nvPr/>
        </p:nvSpPr>
        <p:spPr bwMode="auto">
          <a:xfrm>
            <a:off x="1252538" y="5749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3" name="Rectangle 32"/>
          <p:cNvSpPr>
            <a:spLocks noChangeArrowheads="1"/>
          </p:cNvSpPr>
          <p:nvPr/>
        </p:nvSpPr>
        <p:spPr bwMode="auto">
          <a:xfrm>
            <a:off x="2008188" y="5749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4" name="Rectangle 33"/>
          <p:cNvSpPr>
            <a:spLocks noChangeArrowheads="1"/>
          </p:cNvSpPr>
          <p:nvPr/>
        </p:nvSpPr>
        <p:spPr bwMode="auto">
          <a:xfrm>
            <a:off x="2763838" y="5749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 name="Rectangle 34"/>
          <p:cNvSpPr>
            <a:spLocks noChangeArrowheads="1"/>
          </p:cNvSpPr>
          <p:nvPr/>
        </p:nvSpPr>
        <p:spPr bwMode="auto">
          <a:xfrm>
            <a:off x="3519488" y="5749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6" name="Rectangle 35"/>
          <p:cNvSpPr>
            <a:spLocks noChangeArrowheads="1"/>
          </p:cNvSpPr>
          <p:nvPr/>
        </p:nvSpPr>
        <p:spPr bwMode="auto">
          <a:xfrm>
            <a:off x="4279900" y="5749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7" name="Rectangle 36"/>
          <p:cNvSpPr>
            <a:spLocks noChangeArrowheads="1"/>
          </p:cNvSpPr>
          <p:nvPr/>
        </p:nvSpPr>
        <p:spPr bwMode="auto">
          <a:xfrm>
            <a:off x="395287" y="1828800"/>
            <a:ext cx="11221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Movie tickets</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8" name="Rectangle 37"/>
          <p:cNvSpPr>
            <a:spLocks noChangeArrowheads="1"/>
          </p:cNvSpPr>
          <p:nvPr/>
        </p:nvSpPr>
        <p:spPr bwMode="auto">
          <a:xfrm>
            <a:off x="1920875" y="5988050"/>
            <a:ext cx="12920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Concert tickets</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9" name="Rectangle 38"/>
          <p:cNvSpPr>
            <a:spLocks noChangeArrowheads="1"/>
          </p:cNvSpPr>
          <p:nvPr/>
        </p:nvSpPr>
        <p:spPr bwMode="auto">
          <a:xfrm>
            <a:off x="592138" y="2417763"/>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A</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40" name="Rectangle 39"/>
          <p:cNvSpPr>
            <a:spLocks noChangeArrowheads="1"/>
          </p:cNvSpPr>
          <p:nvPr/>
        </p:nvSpPr>
        <p:spPr bwMode="auto">
          <a:xfrm>
            <a:off x="3554413" y="5505450"/>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Univers LT Std 47 Cn Lt" charset="0"/>
                <a:cs typeface="Arial" pitchFamily="34" charset="0"/>
              </a:rPr>
              <a:t>C</a:t>
            </a:r>
            <a:endParaRPr kumimoji="0" lang="en-US" b="0" i="0" u="none" strike="noStrike" cap="none" normalizeH="0" baseline="0" dirty="0">
              <a:ln>
                <a:noFill/>
              </a:ln>
              <a:solidFill>
                <a:srgbClr val="3D223B"/>
              </a:solidFill>
              <a:effectLst/>
              <a:latin typeface="Arial" pitchFamily="34" charset="0"/>
              <a:cs typeface="Arial" pitchFamily="34" charset="0"/>
            </a:endParaRPr>
          </a:p>
        </p:txBody>
      </p:sp>
      <p:sp>
        <p:nvSpPr>
          <p:cNvPr id="41" name="Rectangle 40"/>
          <p:cNvSpPr>
            <a:spLocks noChangeArrowheads="1"/>
          </p:cNvSpPr>
          <p:nvPr/>
        </p:nvSpPr>
        <p:spPr bwMode="auto">
          <a:xfrm>
            <a:off x="2119313" y="3968750"/>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B</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42" name="Rectangle 41"/>
          <p:cNvSpPr>
            <a:spLocks noChangeArrowheads="1"/>
          </p:cNvSpPr>
          <p:nvPr/>
        </p:nvSpPr>
        <p:spPr bwMode="auto">
          <a:xfrm>
            <a:off x="952499" y="2336799"/>
            <a:ext cx="1811339" cy="561975"/>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pPr algn="ctr"/>
            <a:endParaRPr lang="en-US" dirty="0">
              <a:solidFill>
                <a:srgbClr val="3D223B"/>
              </a:solidFill>
            </a:endParaRPr>
          </a:p>
        </p:txBody>
      </p:sp>
      <p:sp>
        <p:nvSpPr>
          <p:cNvPr id="43" name="Rectangle 42"/>
          <p:cNvSpPr>
            <a:spLocks noChangeArrowheads="1"/>
          </p:cNvSpPr>
          <p:nvPr/>
        </p:nvSpPr>
        <p:spPr bwMode="auto">
          <a:xfrm>
            <a:off x="952499" y="2378532"/>
            <a:ext cx="17713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Cody can buy 8 movie</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44" name="Rectangle 43"/>
          <p:cNvSpPr>
            <a:spLocks noChangeArrowheads="1"/>
          </p:cNvSpPr>
          <p:nvPr/>
        </p:nvSpPr>
        <p:spPr bwMode="auto">
          <a:xfrm>
            <a:off x="976116" y="2625044"/>
            <a:ext cx="14427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tickets for $120 …</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45" name="Rectangle 44"/>
          <p:cNvSpPr>
            <a:spLocks noChangeArrowheads="1"/>
          </p:cNvSpPr>
          <p:nvPr/>
        </p:nvSpPr>
        <p:spPr bwMode="auto">
          <a:xfrm>
            <a:off x="2285999" y="3679825"/>
            <a:ext cx="2069145" cy="601207"/>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pPr algn="ctr"/>
            <a:endParaRPr lang="en-US" dirty="0">
              <a:solidFill>
                <a:srgbClr val="3D223B"/>
              </a:solidFill>
            </a:endParaRPr>
          </a:p>
        </p:txBody>
      </p:sp>
      <p:sp>
        <p:nvSpPr>
          <p:cNvPr id="46" name="Rectangle 45"/>
          <p:cNvSpPr>
            <a:spLocks noChangeArrowheads="1"/>
          </p:cNvSpPr>
          <p:nvPr/>
        </p:nvSpPr>
        <p:spPr bwMode="auto">
          <a:xfrm>
            <a:off x="2357438" y="3741738"/>
            <a:ext cx="19203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…or 4 movie tickets and</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47" name="Rectangle 46"/>
          <p:cNvSpPr>
            <a:spLocks noChangeArrowheads="1"/>
          </p:cNvSpPr>
          <p:nvPr/>
        </p:nvSpPr>
        <p:spPr bwMode="auto">
          <a:xfrm>
            <a:off x="2357438" y="3976687"/>
            <a:ext cx="152285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2 concert tickets …</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48" name="Rectangle 47"/>
          <p:cNvSpPr>
            <a:spLocks noChangeArrowheads="1"/>
          </p:cNvSpPr>
          <p:nvPr/>
        </p:nvSpPr>
        <p:spPr bwMode="auto">
          <a:xfrm>
            <a:off x="3732213" y="5070475"/>
            <a:ext cx="1296987" cy="527308"/>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pPr algn="ctr"/>
            <a:endParaRPr lang="en-US" dirty="0">
              <a:solidFill>
                <a:srgbClr val="3D223B"/>
              </a:solidFill>
            </a:endParaRPr>
          </a:p>
        </p:txBody>
      </p:sp>
      <p:sp>
        <p:nvSpPr>
          <p:cNvPr id="49" name="Rectangle 48"/>
          <p:cNvSpPr>
            <a:spLocks noChangeArrowheads="1"/>
          </p:cNvSpPr>
          <p:nvPr/>
        </p:nvSpPr>
        <p:spPr bwMode="auto">
          <a:xfrm>
            <a:off x="3797300" y="5126038"/>
            <a:ext cx="112370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…or 4 concert</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50" name="Rectangle 49"/>
          <p:cNvSpPr>
            <a:spLocks noChangeArrowheads="1"/>
          </p:cNvSpPr>
          <p:nvPr/>
        </p:nvSpPr>
        <p:spPr bwMode="auto">
          <a:xfrm>
            <a:off x="3797300" y="5335261"/>
            <a:ext cx="5578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tickets.</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51" name="Freeform 50"/>
          <p:cNvSpPr>
            <a:spLocks/>
          </p:cNvSpPr>
          <p:nvPr/>
        </p:nvSpPr>
        <p:spPr bwMode="auto">
          <a:xfrm>
            <a:off x="2008188" y="4121150"/>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52" name="Freeform 51"/>
          <p:cNvSpPr>
            <a:spLocks/>
          </p:cNvSpPr>
          <p:nvPr/>
        </p:nvSpPr>
        <p:spPr bwMode="auto">
          <a:xfrm>
            <a:off x="3519488" y="5678488"/>
            <a:ext cx="80963" cy="80963"/>
          </a:xfrm>
          <a:custGeom>
            <a:avLst/>
            <a:gdLst>
              <a:gd name="T0" fmla="*/ 51 w 51"/>
              <a:gd name="T1" fmla="*/ 26 h 51"/>
              <a:gd name="T2" fmla="*/ 51 w 51"/>
              <a:gd name="T3" fmla="*/ 26 h 51"/>
              <a:gd name="T4" fmla="*/ 48 w 51"/>
              <a:gd name="T5" fmla="*/ 35 h 51"/>
              <a:gd name="T6" fmla="*/ 44 w 51"/>
              <a:gd name="T7" fmla="*/ 42 h 51"/>
              <a:gd name="T8" fmla="*/ 35 w 51"/>
              <a:gd name="T9" fmla="*/ 48 h 51"/>
              <a:gd name="T10" fmla="*/ 25 w 51"/>
              <a:gd name="T11" fmla="*/ 51 h 51"/>
              <a:gd name="T12" fmla="*/ 25 w 51"/>
              <a:gd name="T13" fmla="*/ 51 h 51"/>
              <a:gd name="T14" fmla="*/ 16 w 51"/>
              <a:gd name="T15" fmla="*/ 48 h 51"/>
              <a:gd name="T16" fmla="*/ 6 w 51"/>
              <a:gd name="T17" fmla="*/ 42 h 51"/>
              <a:gd name="T18" fmla="*/ 3 w 51"/>
              <a:gd name="T19" fmla="*/ 35 h 51"/>
              <a:gd name="T20" fmla="*/ 0 w 51"/>
              <a:gd name="T21" fmla="*/ 26 h 51"/>
              <a:gd name="T22" fmla="*/ 0 w 51"/>
              <a:gd name="T23" fmla="*/ 26 h 51"/>
              <a:gd name="T24" fmla="*/ 3 w 51"/>
              <a:gd name="T25" fmla="*/ 13 h 51"/>
              <a:gd name="T26" fmla="*/ 6 w 51"/>
              <a:gd name="T27" fmla="*/ 7 h 51"/>
              <a:gd name="T28" fmla="*/ 16 w 51"/>
              <a:gd name="T29" fmla="*/ 0 h 51"/>
              <a:gd name="T30" fmla="*/ 25 w 51"/>
              <a:gd name="T31" fmla="*/ 0 h 51"/>
              <a:gd name="T32" fmla="*/ 25 w 51"/>
              <a:gd name="T33" fmla="*/ 0 h 51"/>
              <a:gd name="T34" fmla="*/ 35 w 51"/>
              <a:gd name="T35" fmla="*/ 0 h 51"/>
              <a:gd name="T36" fmla="*/ 44 w 51"/>
              <a:gd name="T37" fmla="*/ 7 h 51"/>
              <a:gd name="T38" fmla="*/ 48 w 51"/>
              <a:gd name="T39" fmla="*/ 13 h 51"/>
              <a:gd name="T40" fmla="*/ 51 w 51"/>
              <a:gd name="T41" fmla="*/ 26 h 51"/>
              <a:gd name="T42" fmla="*/ 51 w 51"/>
              <a:gd name="T43"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1">
                <a:moveTo>
                  <a:pt x="51" y="26"/>
                </a:moveTo>
                <a:lnTo>
                  <a:pt x="51" y="26"/>
                </a:lnTo>
                <a:lnTo>
                  <a:pt x="48" y="35"/>
                </a:lnTo>
                <a:lnTo>
                  <a:pt x="44" y="42"/>
                </a:lnTo>
                <a:lnTo>
                  <a:pt x="35" y="48"/>
                </a:lnTo>
                <a:lnTo>
                  <a:pt x="25" y="51"/>
                </a:lnTo>
                <a:lnTo>
                  <a:pt x="25" y="51"/>
                </a:lnTo>
                <a:lnTo>
                  <a:pt x="16" y="48"/>
                </a:lnTo>
                <a:lnTo>
                  <a:pt x="6" y="42"/>
                </a:lnTo>
                <a:lnTo>
                  <a:pt x="3" y="35"/>
                </a:lnTo>
                <a:lnTo>
                  <a:pt x="0" y="26"/>
                </a:lnTo>
                <a:lnTo>
                  <a:pt x="0" y="26"/>
                </a:lnTo>
                <a:lnTo>
                  <a:pt x="3" y="13"/>
                </a:lnTo>
                <a:lnTo>
                  <a:pt x="6" y="7"/>
                </a:lnTo>
                <a:lnTo>
                  <a:pt x="16" y="0"/>
                </a:lnTo>
                <a:lnTo>
                  <a:pt x="25" y="0"/>
                </a:lnTo>
                <a:lnTo>
                  <a:pt x="25" y="0"/>
                </a:lnTo>
                <a:lnTo>
                  <a:pt x="35" y="0"/>
                </a:lnTo>
                <a:lnTo>
                  <a:pt x="44" y="7"/>
                </a:lnTo>
                <a:lnTo>
                  <a:pt x="48" y="13"/>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53" name="Freeform 52"/>
          <p:cNvSpPr>
            <a:spLocks/>
          </p:cNvSpPr>
          <p:nvPr/>
        </p:nvSpPr>
        <p:spPr bwMode="auto">
          <a:xfrm>
            <a:off x="492125" y="2570163"/>
            <a:ext cx="80963" cy="80963"/>
          </a:xfrm>
          <a:custGeom>
            <a:avLst/>
            <a:gdLst>
              <a:gd name="T0" fmla="*/ 51 w 51"/>
              <a:gd name="T1" fmla="*/ 25 h 51"/>
              <a:gd name="T2" fmla="*/ 51 w 51"/>
              <a:gd name="T3" fmla="*/ 25 h 51"/>
              <a:gd name="T4" fmla="*/ 51 w 51"/>
              <a:gd name="T5" fmla="*/ 35 h 51"/>
              <a:gd name="T6" fmla="*/ 44 w 51"/>
              <a:gd name="T7" fmla="*/ 45 h 51"/>
              <a:gd name="T8" fmla="*/ 35 w 51"/>
              <a:gd name="T9" fmla="*/ 48 h 51"/>
              <a:gd name="T10" fmla="*/ 25 w 51"/>
              <a:gd name="T11" fmla="*/ 51 h 51"/>
              <a:gd name="T12" fmla="*/ 25 w 51"/>
              <a:gd name="T13" fmla="*/ 51 h 51"/>
              <a:gd name="T14" fmla="*/ 15 w 51"/>
              <a:gd name="T15" fmla="*/ 48 h 51"/>
              <a:gd name="T16" fmla="*/ 9 w 51"/>
              <a:gd name="T17" fmla="*/ 45 h 51"/>
              <a:gd name="T18" fmla="*/ 3 w 51"/>
              <a:gd name="T19" fmla="*/ 35 h 51"/>
              <a:gd name="T20" fmla="*/ 0 w 51"/>
              <a:gd name="T21" fmla="*/ 25 h 51"/>
              <a:gd name="T22" fmla="*/ 0 w 51"/>
              <a:gd name="T23" fmla="*/ 25 h 51"/>
              <a:gd name="T24" fmla="*/ 3 w 51"/>
              <a:gd name="T25" fmla="*/ 16 h 51"/>
              <a:gd name="T26" fmla="*/ 9 w 51"/>
              <a:gd name="T27" fmla="*/ 6 h 51"/>
              <a:gd name="T28" fmla="*/ 15 w 51"/>
              <a:gd name="T29" fmla="*/ 3 h 51"/>
              <a:gd name="T30" fmla="*/ 25 w 51"/>
              <a:gd name="T31" fmla="*/ 0 h 51"/>
              <a:gd name="T32" fmla="*/ 25 w 51"/>
              <a:gd name="T33" fmla="*/ 0 h 51"/>
              <a:gd name="T34" fmla="*/ 35 w 51"/>
              <a:gd name="T35" fmla="*/ 3 h 51"/>
              <a:gd name="T36" fmla="*/ 44 w 51"/>
              <a:gd name="T37" fmla="*/ 6 h 51"/>
              <a:gd name="T38" fmla="*/ 51 w 51"/>
              <a:gd name="T39" fmla="*/ 16 h 51"/>
              <a:gd name="T40" fmla="*/ 51 w 51"/>
              <a:gd name="T41" fmla="*/ 25 h 51"/>
              <a:gd name="T42" fmla="*/ 51 w 51"/>
              <a:gd name="T4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1">
                <a:moveTo>
                  <a:pt x="51" y="25"/>
                </a:moveTo>
                <a:lnTo>
                  <a:pt x="51" y="25"/>
                </a:lnTo>
                <a:lnTo>
                  <a:pt x="51" y="35"/>
                </a:lnTo>
                <a:lnTo>
                  <a:pt x="44" y="45"/>
                </a:lnTo>
                <a:lnTo>
                  <a:pt x="35" y="48"/>
                </a:lnTo>
                <a:lnTo>
                  <a:pt x="25" y="51"/>
                </a:lnTo>
                <a:lnTo>
                  <a:pt x="25" y="51"/>
                </a:lnTo>
                <a:lnTo>
                  <a:pt x="15" y="48"/>
                </a:lnTo>
                <a:lnTo>
                  <a:pt x="9" y="45"/>
                </a:lnTo>
                <a:lnTo>
                  <a:pt x="3" y="35"/>
                </a:lnTo>
                <a:lnTo>
                  <a:pt x="0" y="25"/>
                </a:lnTo>
                <a:lnTo>
                  <a:pt x="0" y="25"/>
                </a:lnTo>
                <a:lnTo>
                  <a:pt x="3" y="16"/>
                </a:lnTo>
                <a:lnTo>
                  <a:pt x="9" y="6"/>
                </a:lnTo>
                <a:lnTo>
                  <a:pt x="15" y="3"/>
                </a:lnTo>
                <a:lnTo>
                  <a:pt x="25" y="0"/>
                </a:lnTo>
                <a:lnTo>
                  <a:pt x="25" y="0"/>
                </a:lnTo>
                <a:lnTo>
                  <a:pt x="35" y="3"/>
                </a:lnTo>
                <a:lnTo>
                  <a:pt x="44" y="6"/>
                </a:lnTo>
                <a:lnTo>
                  <a:pt x="51" y="16"/>
                </a:lnTo>
                <a:lnTo>
                  <a:pt x="51" y="25"/>
                </a:lnTo>
                <a:lnTo>
                  <a:pt x="51"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54" name="Freeform 94"/>
          <p:cNvSpPr>
            <a:spLocks noEditPoints="1"/>
          </p:cNvSpPr>
          <p:nvPr/>
        </p:nvSpPr>
        <p:spPr bwMode="auto">
          <a:xfrm rot="3086948">
            <a:off x="1760302" y="3194430"/>
            <a:ext cx="827627" cy="148468"/>
          </a:xfrm>
          <a:custGeom>
            <a:avLst/>
            <a:gdLst>
              <a:gd name="T0" fmla="*/ 1 w 3178"/>
              <a:gd name="T1" fmla="*/ 405 h 631"/>
              <a:gd name="T2" fmla="*/ 3044 w 3178"/>
              <a:gd name="T3" fmla="*/ 381 h 631"/>
              <a:gd name="T4" fmla="*/ 3043 w 3178"/>
              <a:gd name="T5" fmla="*/ 245 h 631"/>
              <a:gd name="T6" fmla="*/ 0 w 3178"/>
              <a:gd name="T7" fmla="*/ 269 h 631"/>
              <a:gd name="T8" fmla="*/ 1 w 3178"/>
              <a:gd name="T9" fmla="*/ 405 h 631"/>
              <a:gd name="T10" fmla="*/ 2672 w 3178"/>
              <a:gd name="T11" fmla="*/ 612 h 631"/>
              <a:gd name="T12" fmla="*/ 3178 w 3178"/>
              <a:gd name="T13" fmla="*/ 311 h 631"/>
              <a:gd name="T14" fmla="*/ 2667 w 3178"/>
              <a:gd name="T15" fmla="*/ 19 h 631"/>
              <a:gd name="T16" fmla="*/ 2574 w 3178"/>
              <a:gd name="T17" fmla="*/ 44 h 631"/>
              <a:gd name="T18" fmla="*/ 2600 w 3178"/>
              <a:gd name="T19" fmla="*/ 137 h 631"/>
              <a:gd name="T20" fmla="*/ 3009 w 3178"/>
              <a:gd name="T21" fmla="*/ 372 h 631"/>
              <a:gd name="T22" fmla="*/ 3008 w 3178"/>
              <a:gd name="T23" fmla="*/ 254 h 631"/>
              <a:gd name="T24" fmla="*/ 2602 w 3178"/>
              <a:gd name="T25" fmla="*/ 495 h 631"/>
              <a:gd name="T26" fmla="*/ 2579 w 3178"/>
              <a:gd name="T27" fmla="*/ 588 h 631"/>
              <a:gd name="T28" fmla="*/ 2672 w 3178"/>
              <a:gd name="T29" fmla="*/ 61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78" h="631">
                <a:moveTo>
                  <a:pt x="1" y="405"/>
                </a:moveTo>
                <a:lnTo>
                  <a:pt x="3044" y="381"/>
                </a:lnTo>
                <a:lnTo>
                  <a:pt x="3043" y="245"/>
                </a:lnTo>
                <a:lnTo>
                  <a:pt x="0" y="269"/>
                </a:lnTo>
                <a:lnTo>
                  <a:pt x="1" y="405"/>
                </a:lnTo>
                <a:close/>
                <a:moveTo>
                  <a:pt x="2672" y="612"/>
                </a:moveTo>
                <a:lnTo>
                  <a:pt x="3178" y="311"/>
                </a:lnTo>
                <a:lnTo>
                  <a:pt x="2667" y="19"/>
                </a:lnTo>
                <a:cubicBezTo>
                  <a:pt x="2635" y="0"/>
                  <a:pt x="2593" y="11"/>
                  <a:pt x="2574" y="44"/>
                </a:cubicBezTo>
                <a:cubicBezTo>
                  <a:pt x="2556" y="77"/>
                  <a:pt x="2567" y="118"/>
                  <a:pt x="2600" y="137"/>
                </a:cubicBezTo>
                <a:lnTo>
                  <a:pt x="3009" y="372"/>
                </a:lnTo>
                <a:lnTo>
                  <a:pt x="3008" y="254"/>
                </a:lnTo>
                <a:lnTo>
                  <a:pt x="2602" y="495"/>
                </a:lnTo>
                <a:cubicBezTo>
                  <a:pt x="2570" y="514"/>
                  <a:pt x="2559" y="556"/>
                  <a:pt x="2579" y="588"/>
                </a:cubicBezTo>
                <a:cubicBezTo>
                  <a:pt x="2598" y="621"/>
                  <a:pt x="2640" y="631"/>
                  <a:pt x="2672" y="612"/>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srgbClr val="3D223B"/>
              </a:solidFill>
            </a:endParaRPr>
          </a:p>
        </p:txBody>
      </p:sp>
      <p:sp>
        <p:nvSpPr>
          <p:cNvPr id="55" name="Freeform 94"/>
          <p:cNvSpPr>
            <a:spLocks noEditPoints="1"/>
          </p:cNvSpPr>
          <p:nvPr/>
        </p:nvSpPr>
        <p:spPr bwMode="auto">
          <a:xfrm rot="3086948">
            <a:off x="2956456" y="4626353"/>
            <a:ext cx="827627" cy="148468"/>
          </a:xfrm>
          <a:custGeom>
            <a:avLst/>
            <a:gdLst>
              <a:gd name="T0" fmla="*/ 1 w 3178"/>
              <a:gd name="T1" fmla="*/ 405 h 631"/>
              <a:gd name="T2" fmla="*/ 3044 w 3178"/>
              <a:gd name="T3" fmla="*/ 381 h 631"/>
              <a:gd name="T4" fmla="*/ 3043 w 3178"/>
              <a:gd name="T5" fmla="*/ 245 h 631"/>
              <a:gd name="T6" fmla="*/ 0 w 3178"/>
              <a:gd name="T7" fmla="*/ 269 h 631"/>
              <a:gd name="T8" fmla="*/ 1 w 3178"/>
              <a:gd name="T9" fmla="*/ 405 h 631"/>
              <a:gd name="T10" fmla="*/ 2672 w 3178"/>
              <a:gd name="T11" fmla="*/ 612 h 631"/>
              <a:gd name="T12" fmla="*/ 3178 w 3178"/>
              <a:gd name="T13" fmla="*/ 311 h 631"/>
              <a:gd name="T14" fmla="*/ 2667 w 3178"/>
              <a:gd name="T15" fmla="*/ 19 h 631"/>
              <a:gd name="T16" fmla="*/ 2574 w 3178"/>
              <a:gd name="T17" fmla="*/ 44 h 631"/>
              <a:gd name="T18" fmla="*/ 2600 w 3178"/>
              <a:gd name="T19" fmla="*/ 137 h 631"/>
              <a:gd name="T20" fmla="*/ 3009 w 3178"/>
              <a:gd name="T21" fmla="*/ 372 h 631"/>
              <a:gd name="T22" fmla="*/ 3008 w 3178"/>
              <a:gd name="T23" fmla="*/ 254 h 631"/>
              <a:gd name="T24" fmla="*/ 2602 w 3178"/>
              <a:gd name="T25" fmla="*/ 495 h 631"/>
              <a:gd name="T26" fmla="*/ 2579 w 3178"/>
              <a:gd name="T27" fmla="*/ 588 h 631"/>
              <a:gd name="T28" fmla="*/ 2672 w 3178"/>
              <a:gd name="T29" fmla="*/ 61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78" h="631">
                <a:moveTo>
                  <a:pt x="1" y="405"/>
                </a:moveTo>
                <a:lnTo>
                  <a:pt x="3044" y="381"/>
                </a:lnTo>
                <a:lnTo>
                  <a:pt x="3043" y="245"/>
                </a:lnTo>
                <a:lnTo>
                  <a:pt x="0" y="269"/>
                </a:lnTo>
                <a:lnTo>
                  <a:pt x="1" y="405"/>
                </a:lnTo>
                <a:close/>
                <a:moveTo>
                  <a:pt x="2672" y="612"/>
                </a:moveTo>
                <a:lnTo>
                  <a:pt x="3178" y="311"/>
                </a:lnTo>
                <a:lnTo>
                  <a:pt x="2667" y="19"/>
                </a:lnTo>
                <a:cubicBezTo>
                  <a:pt x="2635" y="0"/>
                  <a:pt x="2593" y="11"/>
                  <a:pt x="2574" y="44"/>
                </a:cubicBezTo>
                <a:cubicBezTo>
                  <a:pt x="2556" y="77"/>
                  <a:pt x="2567" y="118"/>
                  <a:pt x="2600" y="137"/>
                </a:cubicBezTo>
                <a:lnTo>
                  <a:pt x="3009" y="372"/>
                </a:lnTo>
                <a:lnTo>
                  <a:pt x="3008" y="254"/>
                </a:lnTo>
                <a:lnTo>
                  <a:pt x="2602" y="495"/>
                </a:lnTo>
                <a:cubicBezTo>
                  <a:pt x="2570" y="514"/>
                  <a:pt x="2559" y="556"/>
                  <a:pt x="2579" y="588"/>
                </a:cubicBezTo>
                <a:cubicBezTo>
                  <a:pt x="2598" y="621"/>
                  <a:pt x="2640" y="631"/>
                  <a:pt x="2672" y="612"/>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srgbClr val="3D223B"/>
              </a:solidFill>
            </a:endParaRPr>
          </a:p>
        </p:txBody>
      </p:sp>
      <p:sp>
        <p:nvSpPr>
          <p:cNvPr id="56" name="Content Placeholder 2"/>
          <p:cNvSpPr txBox="1">
            <a:spLocks/>
          </p:cNvSpPr>
          <p:nvPr/>
        </p:nvSpPr>
        <p:spPr>
          <a:xfrm>
            <a:off x="387350" y="942975"/>
            <a:ext cx="8229600" cy="8382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3D223B"/>
                </a:solidFill>
              </a:rPr>
              <a:t>The budget constraint for two goods is displayed using a movie ticket price of $15, a concert ticket price of $30, and an income of $120.</a:t>
            </a:r>
          </a:p>
        </p:txBody>
      </p:sp>
      <p:sp>
        <p:nvSpPr>
          <p:cNvPr id="57" name="Content Placeholder 1"/>
          <p:cNvSpPr txBox="1">
            <a:spLocks/>
          </p:cNvSpPr>
          <p:nvPr/>
        </p:nvSpPr>
        <p:spPr>
          <a:xfrm>
            <a:off x="5296311" y="1863545"/>
            <a:ext cx="3781454" cy="4361201"/>
          </a:xfrm>
          <a:prstGeom prst="rect">
            <a:avLst/>
          </a:prstGeom>
        </p:spPr>
        <p:txBody>
          <a:bodyPr vert="horz" lIns="91440" tIns="45720" rIns="91440" bIns="45720" rtlCol="0">
            <a:normAutofit fontScale="92500"/>
          </a:bodyPr>
          <a:lstStyle>
            <a:defPPr>
              <a:defRPr lang="en-US"/>
            </a:defPPr>
            <a:lvl1pPr indent="0">
              <a:spcBef>
                <a:spcPct val="20000"/>
              </a:spcBef>
              <a:buFont typeface="Arial" pitchFamily="34" charset="0"/>
              <a:buNone/>
              <a:defRPr sz="2400">
                <a:solidFill>
                  <a:srgbClr val="3D223B"/>
                </a:solidFill>
                <a:latin typeface="Calibri Light" pitchFamily="34" charset="0"/>
              </a:defRPr>
            </a:lvl1pPr>
            <a:lvl2pPr marL="742950" indent="-285750">
              <a:spcBef>
                <a:spcPct val="20000"/>
              </a:spcBef>
              <a:buFont typeface="Arial" pitchFamily="34" charset="0"/>
              <a:buChar char="–"/>
              <a:defRPr sz="2800">
                <a:latin typeface="Calibri Light" pitchFamily="34" charset="0"/>
              </a:defRPr>
            </a:lvl2pPr>
            <a:lvl3pPr marL="1143000" indent="-228600">
              <a:spcBef>
                <a:spcPct val="20000"/>
              </a:spcBef>
              <a:buFont typeface="Arial" pitchFamily="34" charset="0"/>
              <a:buChar char="•"/>
              <a:defRPr sz="2400">
                <a:latin typeface="Calibri Light" pitchFamily="34" charset="0"/>
              </a:defRPr>
            </a:lvl3pPr>
            <a:lvl4pPr marL="1600200" indent="-228600">
              <a:spcBef>
                <a:spcPct val="20000"/>
              </a:spcBef>
              <a:buFont typeface="Arial" pitchFamily="34" charset="0"/>
              <a:buChar char="–"/>
              <a:defRPr sz="2000">
                <a:latin typeface="Calibri Light" pitchFamily="34" charset="0"/>
              </a:defRPr>
            </a:lvl4pPr>
            <a:lvl5pPr marL="2057400" indent="-228600">
              <a:spcBef>
                <a:spcPct val="20000"/>
              </a:spcBef>
              <a:buFont typeface="Arial" pitchFamily="34" charset="0"/>
              <a:buChar char="»"/>
              <a:defRPr sz="2000">
                <a:latin typeface="Calibri Ligh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20000"/>
              </a:lnSpc>
              <a:spcBef>
                <a:spcPts val="1200"/>
              </a:spcBef>
              <a:spcAft>
                <a:spcPts val="600"/>
              </a:spcAft>
            </a:pPr>
            <a:r>
              <a:rPr lang="en-US" b="1" dirty="0">
                <a:solidFill>
                  <a:srgbClr val="425124"/>
                </a:solidFill>
              </a:rPr>
              <a:t>Point A:</a:t>
            </a:r>
            <a:r>
              <a:rPr lang="en-US" dirty="0"/>
              <a:t> All income spent on movies (8 movie tickets).</a:t>
            </a:r>
          </a:p>
          <a:p>
            <a:pPr>
              <a:lnSpc>
                <a:spcPct val="120000"/>
              </a:lnSpc>
              <a:spcBef>
                <a:spcPts val="1200"/>
              </a:spcBef>
              <a:spcAft>
                <a:spcPts val="600"/>
              </a:spcAft>
            </a:pPr>
            <a:r>
              <a:rPr lang="en-US" b="1" dirty="0">
                <a:solidFill>
                  <a:srgbClr val="425124"/>
                </a:solidFill>
              </a:rPr>
              <a:t>Point B:</a:t>
            </a:r>
            <a:r>
              <a:rPr lang="en-US" dirty="0"/>
              <a:t> Income spent on both goods (4 movie and 2 concert tickets).</a:t>
            </a:r>
          </a:p>
          <a:p>
            <a:pPr>
              <a:lnSpc>
                <a:spcPct val="120000"/>
              </a:lnSpc>
              <a:spcBef>
                <a:spcPts val="1200"/>
              </a:spcBef>
              <a:spcAft>
                <a:spcPts val="600"/>
              </a:spcAft>
            </a:pPr>
            <a:r>
              <a:rPr lang="en-US" b="1" dirty="0">
                <a:solidFill>
                  <a:srgbClr val="425124"/>
                </a:solidFill>
              </a:rPr>
              <a:t>Point C:</a:t>
            </a:r>
            <a:r>
              <a:rPr lang="en-US" dirty="0">
                <a:solidFill>
                  <a:srgbClr val="425124"/>
                </a:solidFill>
              </a:rPr>
              <a:t> </a:t>
            </a:r>
            <a:r>
              <a:rPr lang="en-US" dirty="0"/>
              <a:t>All income spent on concerts (4 concert tickets).</a:t>
            </a:r>
          </a:p>
          <a:p>
            <a:pPr algn="ctr">
              <a:lnSpc>
                <a:spcPct val="120000"/>
              </a:lnSpc>
              <a:spcBef>
                <a:spcPts val="1200"/>
              </a:spcBef>
              <a:spcAft>
                <a:spcPts val="600"/>
              </a:spcAft>
            </a:pPr>
            <a:r>
              <a:rPr lang="en-US" b="1" i="1" dirty="0">
                <a:solidFill>
                  <a:srgbClr val="425124"/>
                </a:solidFill>
              </a:rPr>
              <a:t>Represents all feasible bundles.</a:t>
            </a:r>
          </a:p>
        </p:txBody>
      </p:sp>
    </p:spTree>
    <p:extLst>
      <p:ext uri="{BB962C8B-B14F-4D97-AF65-F5344CB8AC3E}">
        <p14:creationId xmlns:p14="http://schemas.microsoft.com/office/powerpoint/2010/main" val="414297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7">
                                            <p:txEl>
                                              <p:pRg st="1" end="1"/>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7">
                                            <p:txEl>
                                              <p:pRg st="2" end="2"/>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animBg="1"/>
      <p:bldP spid="43" grpId="0"/>
      <p:bldP spid="44" grpId="0"/>
      <p:bldP spid="45" grpId="0" animBg="1"/>
      <p:bldP spid="46" grpId="0"/>
      <p:bldP spid="47" grpId="0"/>
      <p:bldP spid="48" grpId="0" animBg="1"/>
      <p:bldP spid="49" grpId="0"/>
      <p:bldP spid="50" grpId="0"/>
      <p:bldP spid="51" grpId="0" animBg="1"/>
      <p:bldP spid="52" grpId="0" animBg="1"/>
      <p:bldP spid="53" grpId="0" animBg="1"/>
      <p:bldP spid="54" grpId="0" animBg="1"/>
      <p:bldP spid="55" grpId="0" animBg="1"/>
      <p:bldP spid="5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mj-lt"/>
              </a:rPr>
              <a:t>Active Learning: The budget constraint</a:t>
            </a:r>
          </a:p>
        </p:txBody>
      </p:sp>
      <p:grpSp>
        <p:nvGrpSpPr>
          <p:cNvPr id="4" name="Group 3"/>
          <p:cNvGrpSpPr/>
          <p:nvPr/>
        </p:nvGrpSpPr>
        <p:grpSpPr>
          <a:xfrm>
            <a:off x="230703" y="925294"/>
            <a:ext cx="8229600" cy="5219082"/>
            <a:chOff x="230703" y="925294"/>
            <a:chExt cx="8229600" cy="5219082"/>
          </a:xfrm>
        </p:grpSpPr>
        <p:sp>
          <p:nvSpPr>
            <p:cNvPr id="164" name="Line 5"/>
            <p:cNvSpPr>
              <a:spLocks noChangeShapeType="1"/>
            </p:cNvSpPr>
            <p:nvPr/>
          </p:nvSpPr>
          <p:spPr bwMode="auto">
            <a:xfrm flipV="1">
              <a:off x="2679878" y="2039557"/>
              <a:ext cx="0" cy="3616325"/>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65" name="Line 6"/>
            <p:cNvSpPr>
              <a:spLocks noChangeShapeType="1"/>
            </p:cNvSpPr>
            <p:nvPr/>
          </p:nvSpPr>
          <p:spPr bwMode="auto">
            <a:xfrm>
              <a:off x="2679878" y="2160207"/>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66" name="Line 7"/>
            <p:cNvSpPr>
              <a:spLocks noChangeShapeType="1"/>
            </p:cNvSpPr>
            <p:nvPr/>
          </p:nvSpPr>
          <p:spPr bwMode="auto">
            <a:xfrm>
              <a:off x="2679878" y="2550732"/>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67" name="Line 8"/>
            <p:cNvSpPr>
              <a:spLocks noChangeShapeType="1"/>
            </p:cNvSpPr>
            <p:nvPr/>
          </p:nvSpPr>
          <p:spPr bwMode="auto">
            <a:xfrm>
              <a:off x="2679878" y="2941257"/>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68" name="Line 9"/>
            <p:cNvSpPr>
              <a:spLocks noChangeShapeType="1"/>
            </p:cNvSpPr>
            <p:nvPr/>
          </p:nvSpPr>
          <p:spPr bwMode="auto">
            <a:xfrm>
              <a:off x="2679878" y="3327020"/>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69" name="Line 10"/>
            <p:cNvSpPr>
              <a:spLocks noChangeShapeType="1"/>
            </p:cNvSpPr>
            <p:nvPr/>
          </p:nvSpPr>
          <p:spPr bwMode="auto">
            <a:xfrm>
              <a:off x="2679878" y="3712782"/>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0" name="Line 11"/>
            <p:cNvSpPr>
              <a:spLocks noChangeShapeType="1"/>
            </p:cNvSpPr>
            <p:nvPr/>
          </p:nvSpPr>
          <p:spPr bwMode="auto">
            <a:xfrm>
              <a:off x="2679878" y="4103307"/>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1" name="Line 12"/>
            <p:cNvSpPr>
              <a:spLocks noChangeShapeType="1"/>
            </p:cNvSpPr>
            <p:nvPr/>
          </p:nvSpPr>
          <p:spPr bwMode="auto">
            <a:xfrm>
              <a:off x="2679878" y="4493832"/>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2" name="Line 13"/>
            <p:cNvSpPr>
              <a:spLocks noChangeShapeType="1"/>
            </p:cNvSpPr>
            <p:nvPr/>
          </p:nvSpPr>
          <p:spPr bwMode="auto">
            <a:xfrm>
              <a:off x="2679878" y="4879595"/>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3" name="Line 14"/>
            <p:cNvSpPr>
              <a:spLocks noChangeShapeType="1"/>
            </p:cNvSpPr>
            <p:nvPr/>
          </p:nvSpPr>
          <p:spPr bwMode="auto">
            <a:xfrm>
              <a:off x="2679878" y="5265357"/>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4" name="Line 15"/>
            <p:cNvSpPr>
              <a:spLocks noChangeShapeType="1"/>
            </p:cNvSpPr>
            <p:nvPr/>
          </p:nvSpPr>
          <p:spPr bwMode="auto">
            <a:xfrm>
              <a:off x="2679878" y="5655882"/>
              <a:ext cx="390525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5" name="Line 16"/>
            <p:cNvSpPr>
              <a:spLocks noChangeShapeType="1"/>
            </p:cNvSpPr>
            <p:nvPr/>
          </p:nvSpPr>
          <p:spPr bwMode="auto">
            <a:xfrm>
              <a:off x="646289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6" name="Line 17"/>
            <p:cNvSpPr>
              <a:spLocks noChangeShapeType="1"/>
            </p:cNvSpPr>
            <p:nvPr/>
          </p:nvSpPr>
          <p:spPr bwMode="auto">
            <a:xfrm>
              <a:off x="570724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7" name="Line 18"/>
            <p:cNvSpPr>
              <a:spLocks noChangeShapeType="1"/>
            </p:cNvSpPr>
            <p:nvPr/>
          </p:nvSpPr>
          <p:spPr bwMode="auto">
            <a:xfrm>
              <a:off x="495159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8" name="Line 19"/>
            <p:cNvSpPr>
              <a:spLocks noChangeShapeType="1"/>
            </p:cNvSpPr>
            <p:nvPr/>
          </p:nvSpPr>
          <p:spPr bwMode="auto">
            <a:xfrm>
              <a:off x="419594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79" name="Line 20"/>
            <p:cNvSpPr>
              <a:spLocks noChangeShapeType="1"/>
            </p:cNvSpPr>
            <p:nvPr/>
          </p:nvSpPr>
          <p:spPr bwMode="auto">
            <a:xfrm>
              <a:off x="344029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80" name="Freeform 179"/>
            <p:cNvSpPr>
              <a:spLocks/>
            </p:cNvSpPr>
            <p:nvPr/>
          </p:nvSpPr>
          <p:spPr bwMode="auto">
            <a:xfrm>
              <a:off x="2679878" y="2550732"/>
              <a:ext cx="3027363" cy="3105150"/>
            </a:xfrm>
            <a:custGeom>
              <a:avLst/>
              <a:gdLst>
                <a:gd name="T0" fmla="*/ 0 w 1907"/>
                <a:gd name="T1" fmla="*/ 0 h 1956"/>
                <a:gd name="T2" fmla="*/ 0 w 1907"/>
                <a:gd name="T3" fmla="*/ 0 h 1956"/>
                <a:gd name="T4" fmla="*/ 240 w 1907"/>
                <a:gd name="T5" fmla="*/ 243 h 1956"/>
                <a:gd name="T6" fmla="*/ 240 w 1907"/>
                <a:gd name="T7" fmla="*/ 243 h 1956"/>
                <a:gd name="T8" fmla="*/ 476 w 1907"/>
                <a:gd name="T9" fmla="*/ 489 h 1956"/>
                <a:gd name="T10" fmla="*/ 476 w 1907"/>
                <a:gd name="T11" fmla="*/ 489 h 1956"/>
                <a:gd name="T12" fmla="*/ 716 w 1907"/>
                <a:gd name="T13" fmla="*/ 732 h 1956"/>
                <a:gd name="T14" fmla="*/ 716 w 1907"/>
                <a:gd name="T15" fmla="*/ 732 h 1956"/>
                <a:gd name="T16" fmla="*/ 955 w 1907"/>
                <a:gd name="T17" fmla="*/ 978 h 1956"/>
                <a:gd name="T18" fmla="*/ 955 w 1907"/>
                <a:gd name="T19" fmla="*/ 978 h 1956"/>
                <a:gd name="T20" fmla="*/ 1192 w 1907"/>
                <a:gd name="T21" fmla="*/ 1224 h 1956"/>
                <a:gd name="T22" fmla="*/ 1192 w 1907"/>
                <a:gd name="T23" fmla="*/ 1224 h 1956"/>
                <a:gd name="T24" fmla="*/ 1431 w 1907"/>
                <a:gd name="T25" fmla="*/ 1467 h 1956"/>
                <a:gd name="T26" fmla="*/ 1431 w 1907"/>
                <a:gd name="T27" fmla="*/ 1467 h 1956"/>
                <a:gd name="T28" fmla="*/ 1668 w 1907"/>
                <a:gd name="T29" fmla="*/ 1710 h 1956"/>
                <a:gd name="T30" fmla="*/ 1668 w 1907"/>
                <a:gd name="T31" fmla="*/ 1710 h 1956"/>
                <a:gd name="T32" fmla="*/ 1907 w 1907"/>
                <a:gd name="T33" fmla="*/ 195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7" h="1956">
                  <a:moveTo>
                    <a:pt x="0" y="0"/>
                  </a:moveTo>
                  <a:lnTo>
                    <a:pt x="0" y="0"/>
                  </a:lnTo>
                  <a:lnTo>
                    <a:pt x="240" y="243"/>
                  </a:lnTo>
                  <a:lnTo>
                    <a:pt x="240" y="243"/>
                  </a:lnTo>
                  <a:lnTo>
                    <a:pt x="476" y="489"/>
                  </a:lnTo>
                  <a:lnTo>
                    <a:pt x="476" y="489"/>
                  </a:lnTo>
                  <a:lnTo>
                    <a:pt x="716" y="732"/>
                  </a:lnTo>
                  <a:lnTo>
                    <a:pt x="716" y="732"/>
                  </a:lnTo>
                  <a:lnTo>
                    <a:pt x="955" y="978"/>
                  </a:lnTo>
                  <a:lnTo>
                    <a:pt x="955" y="978"/>
                  </a:lnTo>
                  <a:lnTo>
                    <a:pt x="1192" y="1224"/>
                  </a:lnTo>
                  <a:lnTo>
                    <a:pt x="1192" y="1224"/>
                  </a:lnTo>
                  <a:lnTo>
                    <a:pt x="1431" y="1467"/>
                  </a:lnTo>
                  <a:lnTo>
                    <a:pt x="1431" y="1467"/>
                  </a:lnTo>
                  <a:lnTo>
                    <a:pt x="1668" y="1710"/>
                  </a:lnTo>
                  <a:lnTo>
                    <a:pt x="1668" y="1710"/>
                  </a:lnTo>
                  <a:lnTo>
                    <a:pt x="1907" y="1956"/>
                  </a:lnTo>
                </a:path>
              </a:pathLst>
            </a:custGeom>
            <a:noFill/>
            <a:ln w="38100">
              <a:solidFill>
                <a:srgbClr val="D492D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181" name="Rectangle 180"/>
            <p:cNvSpPr>
              <a:spLocks noChangeArrowheads="1"/>
            </p:cNvSpPr>
            <p:nvPr/>
          </p:nvSpPr>
          <p:spPr bwMode="auto">
            <a:xfrm>
              <a:off x="2529065" y="516693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82" name="Rectangle 181"/>
            <p:cNvSpPr>
              <a:spLocks noChangeArrowheads="1"/>
            </p:cNvSpPr>
            <p:nvPr/>
          </p:nvSpPr>
          <p:spPr bwMode="auto">
            <a:xfrm>
              <a:off x="2529065" y="47827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83" name="Rectangle 182"/>
            <p:cNvSpPr>
              <a:spLocks noChangeArrowheads="1"/>
            </p:cNvSpPr>
            <p:nvPr/>
          </p:nvSpPr>
          <p:spPr bwMode="auto">
            <a:xfrm>
              <a:off x="2529065" y="439223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84" name="Rectangle 183"/>
            <p:cNvSpPr>
              <a:spLocks noChangeArrowheads="1"/>
            </p:cNvSpPr>
            <p:nvPr/>
          </p:nvSpPr>
          <p:spPr bwMode="auto">
            <a:xfrm>
              <a:off x="2529065" y="400647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85" name="Rectangle 184"/>
            <p:cNvSpPr>
              <a:spLocks noChangeArrowheads="1"/>
            </p:cNvSpPr>
            <p:nvPr/>
          </p:nvSpPr>
          <p:spPr bwMode="auto">
            <a:xfrm>
              <a:off x="2529065" y="361594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86" name="Rectangle 185"/>
            <p:cNvSpPr>
              <a:spLocks noChangeArrowheads="1"/>
            </p:cNvSpPr>
            <p:nvPr/>
          </p:nvSpPr>
          <p:spPr bwMode="auto">
            <a:xfrm>
              <a:off x="2529065" y="32301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87" name="Rectangle 186"/>
            <p:cNvSpPr>
              <a:spLocks noChangeArrowheads="1"/>
            </p:cNvSpPr>
            <p:nvPr/>
          </p:nvSpPr>
          <p:spPr bwMode="auto">
            <a:xfrm>
              <a:off x="2529065" y="28396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7</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88" name="Rectangle 187"/>
            <p:cNvSpPr>
              <a:spLocks noChangeArrowheads="1"/>
            </p:cNvSpPr>
            <p:nvPr/>
          </p:nvSpPr>
          <p:spPr bwMode="auto">
            <a:xfrm>
              <a:off x="2529065" y="245389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8</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89" name="Rectangle 188"/>
            <p:cNvSpPr>
              <a:spLocks noChangeArrowheads="1"/>
            </p:cNvSpPr>
            <p:nvPr/>
          </p:nvSpPr>
          <p:spPr bwMode="auto">
            <a:xfrm>
              <a:off x="2529065" y="206337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9</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90" name="Rectangle 189"/>
            <p:cNvSpPr>
              <a:spLocks noChangeArrowheads="1"/>
            </p:cNvSpPr>
            <p:nvPr/>
          </p:nvSpPr>
          <p:spPr bwMode="auto">
            <a:xfrm>
              <a:off x="2543352" y="5690807"/>
              <a:ext cx="11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D223B"/>
                  </a:solidFill>
                  <a:effectLst/>
                  <a:latin typeface="Univers LT Std 57 Cn" charset="0"/>
                  <a:cs typeface="Arial" pitchFamily="34" charset="0"/>
                </a:rPr>
                <a:t>0</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91" name="Rectangle 190"/>
            <p:cNvSpPr>
              <a:spLocks noChangeArrowheads="1"/>
            </p:cNvSpPr>
            <p:nvPr/>
          </p:nvSpPr>
          <p:spPr bwMode="auto">
            <a:xfrm>
              <a:off x="3400603"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92" name="Rectangle 191"/>
            <p:cNvSpPr>
              <a:spLocks noChangeArrowheads="1"/>
            </p:cNvSpPr>
            <p:nvPr/>
          </p:nvSpPr>
          <p:spPr bwMode="auto">
            <a:xfrm>
              <a:off x="4156253"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93" name="Rectangle 192"/>
            <p:cNvSpPr>
              <a:spLocks noChangeArrowheads="1"/>
            </p:cNvSpPr>
            <p:nvPr/>
          </p:nvSpPr>
          <p:spPr bwMode="auto">
            <a:xfrm>
              <a:off x="4911903"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94" name="Rectangle 193"/>
            <p:cNvSpPr>
              <a:spLocks noChangeArrowheads="1"/>
            </p:cNvSpPr>
            <p:nvPr/>
          </p:nvSpPr>
          <p:spPr bwMode="auto">
            <a:xfrm>
              <a:off x="5667553"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95" name="Rectangle 194"/>
            <p:cNvSpPr>
              <a:spLocks noChangeArrowheads="1"/>
            </p:cNvSpPr>
            <p:nvPr/>
          </p:nvSpPr>
          <p:spPr bwMode="auto">
            <a:xfrm>
              <a:off x="6427965"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96" name="Rectangle 195"/>
            <p:cNvSpPr>
              <a:spLocks noChangeArrowheads="1"/>
            </p:cNvSpPr>
            <p:nvPr/>
          </p:nvSpPr>
          <p:spPr bwMode="auto">
            <a:xfrm>
              <a:off x="2543352" y="1676400"/>
              <a:ext cx="11221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Movie tickets</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97" name="Rectangle 196"/>
            <p:cNvSpPr>
              <a:spLocks noChangeArrowheads="1"/>
            </p:cNvSpPr>
            <p:nvPr/>
          </p:nvSpPr>
          <p:spPr bwMode="auto">
            <a:xfrm>
              <a:off x="4068940" y="5928932"/>
              <a:ext cx="12920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Concert tickets</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198" name="Rectangle 197"/>
            <p:cNvSpPr>
              <a:spLocks noChangeArrowheads="1"/>
            </p:cNvSpPr>
            <p:nvPr/>
          </p:nvSpPr>
          <p:spPr bwMode="auto">
            <a:xfrm>
              <a:off x="2740203" y="2358645"/>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A</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199" name="Rectangle 198"/>
            <p:cNvSpPr>
              <a:spLocks noChangeArrowheads="1"/>
            </p:cNvSpPr>
            <p:nvPr/>
          </p:nvSpPr>
          <p:spPr bwMode="auto">
            <a:xfrm>
              <a:off x="5702478" y="5446332"/>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Univers LT Std 47 Cn Lt" charset="0"/>
                  <a:cs typeface="Arial" pitchFamily="34" charset="0"/>
                </a:rPr>
                <a:t>C</a:t>
              </a:r>
              <a:endParaRPr kumimoji="0" lang="en-US" b="0" i="0" u="none" strike="noStrike" cap="none" normalizeH="0" baseline="0" dirty="0">
                <a:ln>
                  <a:noFill/>
                </a:ln>
                <a:solidFill>
                  <a:srgbClr val="3D223B"/>
                </a:solidFill>
                <a:effectLst/>
                <a:latin typeface="Arial" pitchFamily="34" charset="0"/>
                <a:cs typeface="Arial" pitchFamily="34" charset="0"/>
              </a:endParaRPr>
            </a:p>
          </p:txBody>
        </p:sp>
        <p:grpSp>
          <p:nvGrpSpPr>
            <p:cNvPr id="6" name="Group 5"/>
            <p:cNvGrpSpPr/>
            <p:nvPr/>
          </p:nvGrpSpPr>
          <p:grpSpPr>
            <a:xfrm>
              <a:off x="4156253" y="3909632"/>
              <a:ext cx="231351" cy="234950"/>
              <a:chOff x="4029606" y="4340029"/>
              <a:chExt cx="231351" cy="234950"/>
            </a:xfrm>
          </p:grpSpPr>
          <p:sp>
            <p:nvSpPr>
              <p:cNvPr id="200" name="Rectangle 199"/>
              <p:cNvSpPr>
                <a:spLocks noChangeArrowheads="1"/>
              </p:cNvSpPr>
              <p:nvPr/>
            </p:nvSpPr>
            <p:spPr bwMode="auto">
              <a:xfrm>
                <a:off x="4140731" y="4340029"/>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B</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210" name="Freeform 209"/>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sp>
          <p:nvSpPr>
            <p:cNvPr id="211" name="Freeform 210"/>
            <p:cNvSpPr>
              <a:spLocks/>
            </p:cNvSpPr>
            <p:nvPr/>
          </p:nvSpPr>
          <p:spPr bwMode="auto">
            <a:xfrm>
              <a:off x="5667553" y="5619370"/>
              <a:ext cx="80963" cy="80963"/>
            </a:xfrm>
            <a:custGeom>
              <a:avLst/>
              <a:gdLst>
                <a:gd name="T0" fmla="*/ 51 w 51"/>
                <a:gd name="T1" fmla="*/ 26 h 51"/>
                <a:gd name="T2" fmla="*/ 51 w 51"/>
                <a:gd name="T3" fmla="*/ 26 h 51"/>
                <a:gd name="T4" fmla="*/ 48 w 51"/>
                <a:gd name="T5" fmla="*/ 35 h 51"/>
                <a:gd name="T6" fmla="*/ 44 w 51"/>
                <a:gd name="T7" fmla="*/ 42 h 51"/>
                <a:gd name="T8" fmla="*/ 35 w 51"/>
                <a:gd name="T9" fmla="*/ 48 h 51"/>
                <a:gd name="T10" fmla="*/ 25 w 51"/>
                <a:gd name="T11" fmla="*/ 51 h 51"/>
                <a:gd name="T12" fmla="*/ 25 w 51"/>
                <a:gd name="T13" fmla="*/ 51 h 51"/>
                <a:gd name="T14" fmla="*/ 16 w 51"/>
                <a:gd name="T15" fmla="*/ 48 h 51"/>
                <a:gd name="T16" fmla="*/ 6 w 51"/>
                <a:gd name="T17" fmla="*/ 42 h 51"/>
                <a:gd name="T18" fmla="*/ 3 w 51"/>
                <a:gd name="T19" fmla="*/ 35 h 51"/>
                <a:gd name="T20" fmla="*/ 0 w 51"/>
                <a:gd name="T21" fmla="*/ 26 h 51"/>
                <a:gd name="T22" fmla="*/ 0 w 51"/>
                <a:gd name="T23" fmla="*/ 26 h 51"/>
                <a:gd name="T24" fmla="*/ 3 w 51"/>
                <a:gd name="T25" fmla="*/ 13 h 51"/>
                <a:gd name="T26" fmla="*/ 6 w 51"/>
                <a:gd name="T27" fmla="*/ 7 h 51"/>
                <a:gd name="T28" fmla="*/ 16 w 51"/>
                <a:gd name="T29" fmla="*/ 0 h 51"/>
                <a:gd name="T30" fmla="*/ 25 w 51"/>
                <a:gd name="T31" fmla="*/ 0 h 51"/>
                <a:gd name="T32" fmla="*/ 25 w 51"/>
                <a:gd name="T33" fmla="*/ 0 h 51"/>
                <a:gd name="T34" fmla="*/ 35 w 51"/>
                <a:gd name="T35" fmla="*/ 0 h 51"/>
                <a:gd name="T36" fmla="*/ 44 w 51"/>
                <a:gd name="T37" fmla="*/ 7 h 51"/>
                <a:gd name="T38" fmla="*/ 48 w 51"/>
                <a:gd name="T39" fmla="*/ 13 h 51"/>
                <a:gd name="T40" fmla="*/ 51 w 51"/>
                <a:gd name="T41" fmla="*/ 26 h 51"/>
                <a:gd name="T42" fmla="*/ 51 w 51"/>
                <a:gd name="T43"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1">
                  <a:moveTo>
                    <a:pt x="51" y="26"/>
                  </a:moveTo>
                  <a:lnTo>
                    <a:pt x="51" y="26"/>
                  </a:lnTo>
                  <a:lnTo>
                    <a:pt x="48" y="35"/>
                  </a:lnTo>
                  <a:lnTo>
                    <a:pt x="44" y="42"/>
                  </a:lnTo>
                  <a:lnTo>
                    <a:pt x="35" y="48"/>
                  </a:lnTo>
                  <a:lnTo>
                    <a:pt x="25" y="51"/>
                  </a:lnTo>
                  <a:lnTo>
                    <a:pt x="25" y="51"/>
                  </a:lnTo>
                  <a:lnTo>
                    <a:pt x="16" y="48"/>
                  </a:lnTo>
                  <a:lnTo>
                    <a:pt x="6" y="42"/>
                  </a:lnTo>
                  <a:lnTo>
                    <a:pt x="3" y="35"/>
                  </a:lnTo>
                  <a:lnTo>
                    <a:pt x="0" y="26"/>
                  </a:lnTo>
                  <a:lnTo>
                    <a:pt x="0" y="26"/>
                  </a:lnTo>
                  <a:lnTo>
                    <a:pt x="3" y="13"/>
                  </a:lnTo>
                  <a:lnTo>
                    <a:pt x="6" y="7"/>
                  </a:lnTo>
                  <a:lnTo>
                    <a:pt x="16" y="0"/>
                  </a:lnTo>
                  <a:lnTo>
                    <a:pt x="25" y="0"/>
                  </a:lnTo>
                  <a:lnTo>
                    <a:pt x="25" y="0"/>
                  </a:lnTo>
                  <a:lnTo>
                    <a:pt x="35" y="0"/>
                  </a:lnTo>
                  <a:lnTo>
                    <a:pt x="44" y="7"/>
                  </a:lnTo>
                  <a:lnTo>
                    <a:pt x="48" y="13"/>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212" name="Freeform 211"/>
            <p:cNvSpPr>
              <a:spLocks/>
            </p:cNvSpPr>
            <p:nvPr/>
          </p:nvSpPr>
          <p:spPr bwMode="auto">
            <a:xfrm>
              <a:off x="2640190" y="2511045"/>
              <a:ext cx="80963" cy="80963"/>
            </a:xfrm>
            <a:custGeom>
              <a:avLst/>
              <a:gdLst>
                <a:gd name="T0" fmla="*/ 51 w 51"/>
                <a:gd name="T1" fmla="*/ 25 h 51"/>
                <a:gd name="T2" fmla="*/ 51 w 51"/>
                <a:gd name="T3" fmla="*/ 25 h 51"/>
                <a:gd name="T4" fmla="*/ 51 w 51"/>
                <a:gd name="T5" fmla="*/ 35 h 51"/>
                <a:gd name="T6" fmla="*/ 44 w 51"/>
                <a:gd name="T7" fmla="*/ 45 h 51"/>
                <a:gd name="T8" fmla="*/ 35 w 51"/>
                <a:gd name="T9" fmla="*/ 48 h 51"/>
                <a:gd name="T10" fmla="*/ 25 w 51"/>
                <a:gd name="T11" fmla="*/ 51 h 51"/>
                <a:gd name="T12" fmla="*/ 25 w 51"/>
                <a:gd name="T13" fmla="*/ 51 h 51"/>
                <a:gd name="T14" fmla="*/ 15 w 51"/>
                <a:gd name="T15" fmla="*/ 48 h 51"/>
                <a:gd name="T16" fmla="*/ 9 w 51"/>
                <a:gd name="T17" fmla="*/ 45 h 51"/>
                <a:gd name="T18" fmla="*/ 3 w 51"/>
                <a:gd name="T19" fmla="*/ 35 h 51"/>
                <a:gd name="T20" fmla="*/ 0 w 51"/>
                <a:gd name="T21" fmla="*/ 25 h 51"/>
                <a:gd name="T22" fmla="*/ 0 w 51"/>
                <a:gd name="T23" fmla="*/ 25 h 51"/>
                <a:gd name="T24" fmla="*/ 3 w 51"/>
                <a:gd name="T25" fmla="*/ 16 h 51"/>
                <a:gd name="T26" fmla="*/ 9 w 51"/>
                <a:gd name="T27" fmla="*/ 6 h 51"/>
                <a:gd name="T28" fmla="*/ 15 w 51"/>
                <a:gd name="T29" fmla="*/ 3 h 51"/>
                <a:gd name="T30" fmla="*/ 25 w 51"/>
                <a:gd name="T31" fmla="*/ 0 h 51"/>
                <a:gd name="T32" fmla="*/ 25 w 51"/>
                <a:gd name="T33" fmla="*/ 0 h 51"/>
                <a:gd name="T34" fmla="*/ 35 w 51"/>
                <a:gd name="T35" fmla="*/ 3 h 51"/>
                <a:gd name="T36" fmla="*/ 44 w 51"/>
                <a:gd name="T37" fmla="*/ 6 h 51"/>
                <a:gd name="T38" fmla="*/ 51 w 51"/>
                <a:gd name="T39" fmla="*/ 16 h 51"/>
                <a:gd name="T40" fmla="*/ 51 w 51"/>
                <a:gd name="T41" fmla="*/ 25 h 51"/>
                <a:gd name="T42" fmla="*/ 51 w 51"/>
                <a:gd name="T4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1">
                  <a:moveTo>
                    <a:pt x="51" y="25"/>
                  </a:moveTo>
                  <a:lnTo>
                    <a:pt x="51" y="25"/>
                  </a:lnTo>
                  <a:lnTo>
                    <a:pt x="51" y="35"/>
                  </a:lnTo>
                  <a:lnTo>
                    <a:pt x="44" y="45"/>
                  </a:lnTo>
                  <a:lnTo>
                    <a:pt x="35" y="48"/>
                  </a:lnTo>
                  <a:lnTo>
                    <a:pt x="25" y="51"/>
                  </a:lnTo>
                  <a:lnTo>
                    <a:pt x="25" y="51"/>
                  </a:lnTo>
                  <a:lnTo>
                    <a:pt x="15" y="48"/>
                  </a:lnTo>
                  <a:lnTo>
                    <a:pt x="9" y="45"/>
                  </a:lnTo>
                  <a:lnTo>
                    <a:pt x="3" y="35"/>
                  </a:lnTo>
                  <a:lnTo>
                    <a:pt x="0" y="25"/>
                  </a:lnTo>
                  <a:lnTo>
                    <a:pt x="0" y="25"/>
                  </a:lnTo>
                  <a:lnTo>
                    <a:pt x="3" y="16"/>
                  </a:lnTo>
                  <a:lnTo>
                    <a:pt x="9" y="6"/>
                  </a:lnTo>
                  <a:lnTo>
                    <a:pt x="15" y="3"/>
                  </a:lnTo>
                  <a:lnTo>
                    <a:pt x="25" y="0"/>
                  </a:lnTo>
                  <a:lnTo>
                    <a:pt x="25" y="0"/>
                  </a:lnTo>
                  <a:lnTo>
                    <a:pt x="35" y="3"/>
                  </a:lnTo>
                  <a:lnTo>
                    <a:pt x="44" y="6"/>
                  </a:lnTo>
                  <a:lnTo>
                    <a:pt x="51" y="16"/>
                  </a:lnTo>
                  <a:lnTo>
                    <a:pt x="51" y="25"/>
                  </a:lnTo>
                  <a:lnTo>
                    <a:pt x="51"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grpSp>
          <p:nvGrpSpPr>
            <p:cNvPr id="58" name="Group 57"/>
            <p:cNvGrpSpPr/>
            <p:nvPr/>
          </p:nvGrpSpPr>
          <p:grpSpPr>
            <a:xfrm>
              <a:off x="2647516" y="5465383"/>
              <a:ext cx="231351" cy="234950"/>
              <a:chOff x="4029606" y="4340029"/>
              <a:chExt cx="231351" cy="234950"/>
            </a:xfrm>
          </p:grpSpPr>
          <p:sp>
            <p:nvSpPr>
              <p:cNvPr id="59" name="Rectangle 58"/>
              <p:cNvSpPr>
                <a:spLocks noChangeArrowheads="1"/>
              </p:cNvSpPr>
              <p:nvPr/>
            </p:nvSpPr>
            <p:spPr bwMode="auto">
              <a:xfrm>
                <a:off x="4140731" y="4340029"/>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300" b="1" dirty="0">
                    <a:solidFill>
                      <a:srgbClr val="3D223B"/>
                    </a:solidFill>
                    <a:latin typeface="Univers LT Std 47 Cn Lt" charset="0"/>
                    <a:cs typeface="Arial" pitchFamily="34" charset="0"/>
                  </a:rPr>
                  <a:t>H</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60" name="Freeform 59"/>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64" name="Group 63"/>
            <p:cNvGrpSpPr/>
            <p:nvPr/>
          </p:nvGrpSpPr>
          <p:grpSpPr>
            <a:xfrm>
              <a:off x="2658267" y="3944557"/>
              <a:ext cx="157613" cy="234950"/>
              <a:chOff x="4029606" y="4340029"/>
              <a:chExt cx="157613" cy="234950"/>
            </a:xfrm>
          </p:grpSpPr>
          <p:sp>
            <p:nvSpPr>
              <p:cNvPr id="65" name="Rectangle 64"/>
              <p:cNvSpPr>
                <a:spLocks noChangeArrowheads="1"/>
              </p:cNvSpPr>
              <p:nvPr/>
            </p:nvSpPr>
            <p:spPr bwMode="auto">
              <a:xfrm>
                <a:off x="4140731" y="4340029"/>
                <a:ext cx="4648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I</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66" name="Freeform 65"/>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67" name="Group 66"/>
            <p:cNvGrpSpPr/>
            <p:nvPr/>
          </p:nvGrpSpPr>
          <p:grpSpPr>
            <a:xfrm>
              <a:off x="4169456" y="5455857"/>
              <a:ext cx="213717" cy="234950"/>
              <a:chOff x="4029606" y="4340029"/>
              <a:chExt cx="213717" cy="234950"/>
            </a:xfrm>
          </p:grpSpPr>
          <p:sp>
            <p:nvSpPr>
              <p:cNvPr id="68" name="Rectangle 67"/>
              <p:cNvSpPr>
                <a:spLocks noChangeArrowheads="1"/>
              </p:cNvSpPr>
              <p:nvPr/>
            </p:nvSpPr>
            <p:spPr bwMode="auto">
              <a:xfrm>
                <a:off x="4140731" y="4340029"/>
                <a:ext cx="10259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F</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69" name="Freeform 68"/>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70" name="Group 69"/>
            <p:cNvGrpSpPr/>
            <p:nvPr/>
          </p:nvGrpSpPr>
          <p:grpSpPr>
            <a:xfrm>
              <a:off x="4169456" y="2434389"/>
              <a:ext cx="240969" cy="234950"/>
              <a:chOff x="4029606" y="4340029"/>
              <a:chExt cx="240969" cy="234950"/>
            </a:xfrm>
          </p:grpSpPr>
          <p:sp>
            <p:nvSpPr>
              <p:cNvPr id="71" name="Rectangle 70"/>
              <p:cNvSpPr>
                <a:spLocks noChangeArrowheads="1"/>
              </p:cNvSpPr>
              <p:nvPr/>
            </p:nvSpPr>
            <p:spPr bwMode="auto">
              <a:xfrm>
                <a:off x="4140731" y="4340029"/>
                <a:ext cx="12984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G</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72" name="Freeform 71"/>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73" name="Group 72"/>
            <p:cNvGrpSpPr/>
            <p:nvPr/>
          </p:nvGrpSpPr>
          <p:grpSpPr>
            <a:xfrm>
              <a:off x="5601570" y="3986964"/>
              <a:ext cx="231351" cy="234950"/>
              <a:chOff x="4029606" y="4340029"/>
              <a:chExt cx="231351" cy="234950"/>
            </a:xfrm>
          </p:grpSpPr>
          <p:sp>
            <p:nvSpPr>
              <p:cNvPr id="74" name="Rectangle 73"/>
              <p:cNvSpPr>
                <a:spLocks noChangeArrowheads="1"/>
              </p:cNvSpPr>
              <p:nvPr/>
            </p:nvSpPr>
            <p:spPr bwMode="auto">
              <a:xfrm>
                <a:off x="4140731" y="4340029"/>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D</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75" name="Freeform 74"/>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76" name="Group 75"/>
            <p:cNvGrpSpPr/>
            <p:nvPr/>
          </p:nvGrpSpPr>
          <p:grpSpPr>
            <a:xfrm>
              <a:off x="6425301" y="5465383"/>
              <a:ext cx="204099" cy="234950"/>
              <a:chOff x="4029606" y="4340029"/>
              <a:chExt cx="204099" cy="234950"/>
            </a:xfrm>
          </p:grpSpPr>
          <p:sp>
            <p:nvSpPr>
              <p:cNvPr id="77" name="Rectangle 76"/>
              <p:cNvSpPr>
                <a:spLocks noChangeArrowheads="1"/>
              </p:cNvSpPr>
              <p:nvPr/>
            </p:nvSpPr>
            <p:spPr bwMode="auto">
              <a:xfrm>
                <a:off x="4140731" y="4340029"/>
                <a:ext cx="9297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J</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78" name="Freeform 77"/>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79" name="Group 78"/>
            <p:cNvGrpSpPr/>
            <p:nvPr/>
          </p:nvGrpSpPr>
          <p:grpSpPr>
            <a:xfrm>
              <a:off x="2647516" y="1969869"/>
              <a:ext cx="221733" cy="234950"/>
              <a:chOff x="4029606" y="4340029"/>
              <a:chExt cx="221733" cy="234950"/>
            </a:xfrm>
          </p:grpSpPr>
          <p:sp>
            <p:nvSpPr>
              <p:cNvPr id="80" name="Rectangle 79"/>
              <p:cNvSpPr>
                <a:spLocks noChangeArrowheads="1"/>
              </p:cNvSpPr>
              <p:nvPr/>
            </p:nvSpPr>
            <p:spPr bwMode="auto">
              <a:xfrm>
                <a:off x="4140731" y="4340029"/>
                <a:ext cx="11060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E</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81" name="Freeform 80"/>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98" name="Group 97"/>
            <p:cNvGrpSpPr/>
            <p:nvPr/>
          </p:nvGrpSpPr>
          <p:grpSpPr>
            <a:xfrm>
              <a:off x="3440290" y="4585907"/>
              <a:ext cx="231351" cy="234950"/>
              <a:chOff x="4029606" y="4340029"/>
              <a:chExt cx="231351" cy="234950"/>
            </a:xfrm>
          </p:grpSpPr>
          <p:sp>
            <p:nvSpPr>
              <p:cNvPr id="99" name="Rectangle 98"/>
              <p:cNvSpPr>
                <a:spLocks noChangeArrowheads="1"/>
              </p:cNvSpPr>
              <p:nvPr/>
            </p:nvSpPr>
            <p:spPr bwMode="auto">
              <a:xfrm>
                <a:off x="4140731" y="4340029"/>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K</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100" name="Freeform 99"/>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sp>
          <p:nvSpPr>
            <p:cNvPr id="82" name="Content Placeholder 2"/>
            <p:cNvSpPr txBox="1">
              <a:spLocks/>
            </p:cNvSpPr>
            <p:nvPr/>
          </p:nvSpPr>
          <p:spPr>
            <a:xfrm>
              <a:off x="230703" y="925294"/>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3D223B"/>
                  </a:solidFill>
                </a:rPr>
                <a:t>Which bundle(s) are </a:t>
              </a:r>
              <a:r>
                <a:rPr lang="en-US" sz="2400" i="1" dirty="0">
                  <a:solidFill>
                    <a:srgbClr val="3D223B"/>
                  </a:solidFill>
                </a:rPr>
                <a:t>not</a:t>
              </a:r>
              <a:r>
                <a:rPr lang="en-US" sz="2400" dirty="0">
                  <a:solidFill>
                    <a:srgbClr val="3D223B"/>
                  </a:solidFill>
                </a:rPr>
                <a:t> within the following budget constraint?</a:t>
              </a:r>
            </a:p>
          </p:txBody>
        </p:sp>
      </p:grpSp>
    </p:spTree>
    <p:extLst>
      <p:ext uri="{BB962C8B-B14F-4D97-AF65-F5344CB8AC3E}">
        <p14:creationId xmlns:p14="http://schemas.microsoft.com/office/powerpoint/2010/main" val="359193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2514600" y="1905000"/>
            <a:ext cx="449057" cy="4206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273235" y="5378805"/>
            <a:ext cx="449057" cy="4206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454055" y="3961153"/>
            <a:ext cx="449057" cy="4206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53570" y="2373653"/>
            <a:ext cx="449057" cy="4206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dirty="0">
                <a:latin typeface="+mj-lt"/>
              </a:rPr>
              <a:t>Active Learning: The budget constraint</a:t>
            </a:r>
          </a:p>
        </p:txBody>
      </p:sp>
      <p:grpSp>
        <p:nvGrpSpPr>
          <p:cNvPr id="330" name="Group 329"/>
          <p:cNvGrpSpPr/>
          <p:nvPr/>
        </p:nvGrpSpPr>
        <p:grpSpPr>
          <a:xfrm>
            <a:off x="230703" y="925294"/>
            <a:ext cx="8229600" cy="5219082"/>
            <a:chOff x="230703" y="925294"/>
            <a:chExt cx="8229600" cy="5219082"/>
          </a:xfrm>
        </p:grpSpPr>
        <p:sp>
          <p:nvSpPr>
            <p:cNvPr id="331" name="Line 5"/>
            <p:cNvSpPr>
              <a:spLocks noChangeShapeType="1"/>
            </p:cNvSpPr>
            <p:nvPr/>
          </p:nvSpPr>
          <p:spPr bwMode="auto">
            <a:xfrm flipV="1">
              <a:off x="2679878" y="2039557"/>
              <a:ext cx="0" cy="3616325"/>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32" name="Line 6"/>
            <p:cNvSpPr>
              <a:spLocks noChangeShapeType="1"/>
            </p:cNvSpPr>
            <p:nvPr/>
          </p:nvSpPr>
          <p:spPr bwMode="auto">
            <a:xfrm>
              <a:off x="2679878" y="2160207"/>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33" name="Line 7"/>
            <p:cNvSpPr>
              <a:spLocks noChangeShapeType="1"/>
            </p:cNvSpPr>
            <p:nvPr/>
          </p:nvSpPr>
          <p:spPr bwMode="auto">
            <a:xfrm>
              <a:off x="2679878" y="2550732"/>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34" name="Line 8"/>
            <p:cNvSpPr>
              <a:spLocks noChangeShapeType="1"/>
            </p:cNvSpPr>
            <p:nvPr/>
          </p:nvSpPr>
          <p:spPr bwMode="auto">
            <a:xfrm>
              <a:off x="2679878" y="2941257"/>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35" name="Line 9"/>
            <p:cNvSpPr>
              <a:spLocks noChangeShapeType="1"/>
            </p:cNvSpPr>
            <p:nvPr/>
          </p:nvSpPr>
          <p:spPr bwMode="auto">
            <a:xfrm>
              <a:off x="2679878" y="3327020"/>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36" name="Line 10"/>
            <p:cNvSpPr>
              <a:spLocks noChangeShapeType="1"/>
            </p:cNvSpPr>
            <p:nvPr/>
          </p:nvSpPr>
          <p:spPr bwMode="auto">
            <a:xfrm>
              <a:off x="2679878" y="3712782"/>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37" name="Line 11"/>
            <p:cNvSpPr>
              <a:spLocks noChangeShapeType="1"/>
            </p:cNvSpPr>
            <p:nvPr/>
          </p:nvSpPr>
          <p:spPr bwMode="auto">
            <a:xfrm>
              <a:off x="2679878" y="4103307"/>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38" name="Line 12"/>
            <p:cNvSpPr>
              <a:spLocks noChangeShapeType="1"/>
            </p:cNvSpPr>
            <p:nvPr/>
          </p:nvSpPr>
          <p:spPr bwMode="auto">
            <a:xfrm>
              <a:off x="2679878" y="4493832"/>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39" name="Line 13"/>
            <p:cNvSpPr>
              <a:spLocks noChangeShapeType="1"/>
            </p:cNvSpPr>
            <p:nvPr/>
          </p:nvSpPr>
          <p:spPr bwMode="auto">
            <a:xfrm>
              <a:off x="2679878" y="4879595"/>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40" name="Line 14"/>
            <p:cNvSpPr>
              <a:spLocks noChangeShapeType="1"/>
            </p:cNvSpPr>
            <p:nvPr/>
          </p:nvSpPr>
          <p:spPr bwMode="auto">
            <a:xfrm>
              <a:off x="2679878" y="5265357"/>
              <a:ext cx="6032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41" name="Line 15"/>
            <p:cNvSpPr>
              <a:spLocks noChangeShapeType="1"/>
            </p:cNvSpPr>
            <p:nvPr/>
          </p:nvSpPr>
          <p:spPr bwMode="auto">
            <a:xfrm>
              <a:off x="2679878" y="5655882"/>
              <a:ext cx="390525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42" name="Line 16"/>
            <p:cNvSpPr>
              <a:spLocks noChangeShapeType="1"/>
            </p:cNvSpPr>
            <p:nvPr/>
          </p:nvSpPr>
          <p:spPr bwMode="auto">
            <a:xfrm>
              <a:off x="646289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43" name="Line 17"/>
            <p:cNvSpPr>
              <a:spLocks noChangeShapeType="1"/>
            </p:cNvSpPr>
            <p:nvPr/>
          </p:nvSpPr>
          <p:spPr bwMode="auto">
            <a:xfrm>
              <a:off x="570724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44" name="Line 18"/>
            <p:cNvSpPr>
              <a:spLocks noChangeShapeType="1"/>
            </p:cNvSpPr>
            <p:nvPr/>
          </p:nvSpPr>
          <p:spPr bwMode="auto">
            <a:xfrm>
              <a:off x="495159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45" name="Line 19"/>
            <p:cNvSpPr>
              <a:spLocks noChangeShapeType="1"/>
            </p:cNvSpPr>
            <p:nvPr/>
          </p:nvSpPr>
          <p:spPr bwMode="auto">
            <a:xfrm>
              <a:off x="419594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46" name="Line 20"/>
            <p:cNvSpPr>
              <a:spLocks noChangeShapeType="1"/>
            </p:cNvSpPr>
            <p:nvPr/>
          </p:nvSpPr>
          <p:spPr bwMode="auto">
            <a:xfrm>
              <a:off x="3440290" y="5598732"/>
              <a:ext cx="0" cy="6191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47" name="Freeform 346"/>
            <p:cNvSpPr>
              <a:spLocks/>
            </p:cNvSpPr>
            <p:nvPr/>
          </p:nvSpPr>
          <p:spPr bwMode="auto">
            <a:xfrm>
              <a:off x="2679878" y="2550732"/>
              <a:ext cx="3027363" cy="3105150"/>
            </a:xfrm>
            <a:custGeom>
              <a:avLst/>
              <a:gdLst>
                <a:gd name="T0" fmla="*/ 0 w 1907"/>
                <a:gd name="T1" fmla="*/ 0 h 1956"/>
                <a:gd name="T2" fmla="*/ 0 w 1907"/>
                <a:gd name="T3" fmla="*/ 0 h 1956"/>
                <a:gd name="T4" fmla="*/ 240 w 1907"/>
                <a:gd name="T5" fmla="*/ 243 h 1956"/>
                <a:gd name="T6" fmla="*/ 240 w 1907"/>
                <a:gd name="T7" fmla="*/ 243 h 1956"/>
                <a:gd name="T8" fmla="*/ 476 w 1907"/>
                <a:gd name="T9" fmla="*/ 489 h 1956"/>
                <a:gd name="T10" fmla="*/ 476 w 1907"/>
                <a:gd name="T11" fmla="*/ 489 h 1956"/>
                <a:gd name="T12" fmla="*/ 716 w 1907"/>
                <a:gd name="T13" fmla="*/ 732 h 1956"/>
                <a:gd name="T14" fmla="*/ 716 w 1907"/>
                <a:gd name="T15" fmla="*/ 732 h 1956"/>
                <a:gd name="T16" fmla="*/ 955 w 1907"/>
                <a:gd name="T17" fmla="*/ 978 h 1956"/>
                <a:gd name="T18" fmla="*/ 955 w 1907"/>
                <a:gd name="T19" fmla="*/ 978 h 1956"/>
                <a:gd name="T20" fmla="*/ 1192 w 1907"/>
                <a:gd name="T21" fmla="*/ 1224 h 1956"/>
                <a:gd name="T22" fmla="*/ 1192 w 1907"/>
                <a:gd name="T23" fmla="*/ 1224 h 1956"/>
                <a:gd name="T24" fmla="*/ 1431 w 1907"/>
                <a:gd name="T25" fmla="*/ 1467 h 1956"/>
                <a:gd name="T26" fmla="*/ 1431 w 1907"/>
                <a:gd name="T27" fmla="*/ 1467 h 1956"/>
                <a:gd name="T28" fmla="*/ 1668 w 1907"/>
                <a:gd name="T29" fmla="*/ 1710 h 1956"/>
                <a:gd name="T30" fmla="*/ 1668 w 1907"/>
                <a:gd name="T31" fmla="*/ 1710 h 1956"/>
                <a:gd name="T32" fmla="*/ 1907 w 1907"/>
                <a:gd name="T33" fmla="*/ 195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7" h="1956">
                  <a:moveTo>
                    <a:pt x="0" y="0"/>
                  </a:moveTo>
                  <a:lnTo>
                    <a:pt x="0" y="0"/>
                  </a:lnTo>
                  <a:lnTo>
                    <a:pt x="240" y="243"/>
                  </a:lnTo>
                  <a:lnTo>
                    <a:pt x="240" y="243"/>
                  </a:lnTo>
                  <a:lnTo>
                    <a:pt x="476" y="489"/>
                  </a:lnTo>
                  <a:lnTo>
                    <a:pt x="476" y="489"/>
                  </a:lnTo>
                  <a:lnTo>
                    <a:pt x="716" y="732"/>
                  </a:lnTo>
                  <a:lnTo>
                    <a:pt x="716" y="732"/>
                  </a:lnTo>
                  <a:lnTo>
                    <a:pt x="955" y="978"/>
                  </a:lnTo>
                  <a:lnTo>
                    <a:pt x="955" y="978"/>
                  </a:lnTo>
                  <a:lnTo>
                    <a:pt x="1192" y="1224"/>
                  </a:lnTo>
                  <a:lnTo>
                    <a:pt x="1192" y="1224"/>
                  </a:lnTo>
                  <a:lnTo>
                    <a:pt x="1431" y="1467"/>
                  </a:lnTo>
                  <a:lnTo>
                    <a:pt x="1431" y="1467"/>
                  </a:lnTo>
                  <a:lnTo>
                    <a:pt x="1668" y="1710"/>
                  </a:lnTo>
                  <a:lnTo>
                    <a:pt x="1668" y="1710"/>
                  </a:lnTo>
                  <a:lnTo>
                    <a:pt x="1907" y="1956"/>
                  </a:lnTo>
                </a:path>
              </a:pathLst>
            </a:custGeom>
            <a:noFill/>
            <a:ln w="38100">
              <a:solidFill>
                <a:srgbClr val="D492D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348" name="Rectangle 347"/>
            <p:cNvSpPr>
              <a:spLocks noChangeArrowheads="1"/>
            </p:cNvSpPr>
            <p:nvPr/>
          </p:nvSpPr>
          <p:spPr bwMode="auto">
            <a:xfrm>
              <a:off x="2529065" y="516693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49" name="Rectangle 348"/>
            <p:cNvSpPr>
              <a:spLocks noChangeArrowheads="1"/>
            </p:cNvSpPr>
            <p:nvPr/>
          </p:nvSpPr>
          <p:spPr bwMode="auto">
            <a:xfrm>
              <a:off x="2529065" y="47827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0" name="Rectangle 349"/>
            <p:cNvSpPr>
              <a:spLocks noChangeArrowheads="1"/>
            </p:cNvSpPr>
            <p:nvPr/>
          </p:nvSpPr>
          <p:spPr bwMode="auto">
            <a:xfrm>
              <a:off x="2529065" y="439223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1" name="Rectangle 350"/>
            <p:cNvSpPr>
              <a:spLocks noChangeArrowheads="1"/>
            </p:cNvSpPr>
            <p:nvPr/>
          </p:nvSpPr>
          <p:spPr bwMode="auto">
            <a:xfrm>
              <a:off x="2529065" y="400647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2" name="Rectangle 351"/>
            <p:cNvSpPr>
              <a:spLocks noChangeArrowheads="1"/>
            </p:cNvSpPr>
            <p:nvPr/>
          </p:nvSpPr>
          <p:spPr bwMode="auto">
            <a:xfrm>
              <a:off x="2529065" y="361594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3" name="Rectangle 352"/>
            <p:cNvSpPr>
              <a:spLocks noChangeArrowheads="1"/>
            </p:cNvSpPr>
            <p:nvPr/>
          </p:nvSpPr>
          <p:spPr bwMode="auto">
            <a:xfrm>
              <a:off x="2529065" y="32301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4" name="Rectangle 353"/>
            <p:cNvSpPr>
              <a:spLocks noChangeArrowheads="1"/>
            </p:cNvSpPr>
            <p:nvPr/>
          </p:nvSpPr>
          <p:spPr bwMode="auto">
            <a:xfrm>
              <a:off x="2529065" y="28396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7</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5" name="Rectangle 354"/>
            <p:cNvSpPr>
              <a:spLocks noChangeArrowheads="1"/>
            </p:cNvSpPr>
            <p:nvPr/>
          </p:nvSpPr>
          <p:spPr bwMode="auto">
            <a:xfrm>
              <a:off x="2529065" y="245389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8</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6" name="Rectangle 355"/>
            <p:cNvSpPr>
              <a:spLocks noChangeArrowheads="1"/>
            </p:cNvSpPr>
            <p:nvPr/>
          </p:nvSpPr>
          <p:spPr bwMode="auto">
            <a:xfrm>
              <a:off x="2529065" y="206337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9</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7" name="Rectangle 356"/>
            <p:cNvSpPr>
              <a:spLocks noChangeArrowheads="1"/>
            </p:cNvSpPr>
            <p:nvPr/>
          </p:nvSpPr>
          <p:spPr bwMode="auto">
            <a:xfrm>
              <a:off x="2543352" y="5690807"/>
              <a:ext cx="11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D223B"/>
                  </a:solidFill>
                  <a:effectLst/>
                  <a:latin typeface="Univers LT Std 57 Cn" charset="0"/>
                  <a:cs typeface="Arial" pitchFamily="34" charset="0"/>
                </a:rPr>
                <a:t>0</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58" name="Rectangle 357"/>
            <p:cNvSpPr>
              <a:spLocks noChangeArrowheads="1"/>
            </p:cNvSpPr>
            <p:nvPr/>
          </p:nvSpPr>
          <p:spPr bwMode="auto">
            <a:xfrm>
              <a:off x="3400603"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59" name="Rectangle 358"/>
            <p:cNvSpPr>
              <a:spLocks noChangeArrowheads="1"/>
            </p:cNvSpPr>
            <p:nvPr/>
          </p:nvSpPr>
          <p:spPr bwMode="auto">
            <a:xfrm>
              <a:off x="4156253"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60" name="Rectangle 359"/>
            <p:cNvSpPr>
              <a:spLocks noChangeArrowheads="1"/>
            </p:cNvSpPr>
            <p:nvPr/>
          </p:nvSpPr>
          <p:spPr bwMode="auto">
            <a:xfrm>
              <a:off x="4911903"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61" name="Rectangle 360"/>
            <p:cNvSpPr>
              <a:spLocks noChangeArrowheads="1"/>
            </p:cNvSpPr>
            <p:nvPr/>
          </p:nvSpPr>
          <p:spPr bwMode="auto">
            <a:xfrm>
              <a:off x="5667553"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62" name="Rectangle 361"/>
            <p:cNvSpPr>
              <a:spLocks noChangeArrowheads="1"/>
            </p:cNvSpPr>
            <p:nvPr/>
          </p:nvSpPr>
          <p:spPr bwMode="auto">
            <a:xfrm>
              <a:off x="6427965" y="56908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63" name="Rectangle 362"/>
            <p:cNvSpPr>
              <a:spLocks noChangeArrowheads="1"/>
            </p:cNvSpPr>
            <p:nvPr/>
          </p:nvSpPr>
          <p:spPr bwMode="auto">
            <a:xfrm>
              <a:off x="2543352" y="1676400"/>
              <a:ext cx="11221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Movie tickets</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64" name="Rectangle 363"/>
            <p:cNvSpPr>
              <a:spLocks noChangeArrowheads="1"/>
            </p:cNvSpPr>
            <p:nvPr/>
          </p:nvSpPr>
          <p:spPr bwMode="auto">
            <a:xfrm>
              <a:off x="4068940" y="5928932"/>
              <a:ext cx="12920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Concert tickets</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65" name="Rectangle 364"/>
            <p:cNvSpPr>
              <a:spLocks noChangeArrowheads="1"/>
            </p:cNvSpPr>
            <p:nvPr/>
          </p:nvSpPr>
          <p:spPr bwMode="auto">
            <a:xfrm>
              <a:off x="2740203" y="2358645"/>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A</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66" name="Rectangle 365"/>
            <p:cNvSpPr>
              <a:spLocks noChangeArrowheads="1"/>
            </p:cNvSpPr>
            <p:nvPr/>
          </p:nvSpPr>
          <p:spPr bwMode="auto">
            <a:xfrm>
              <a:off x="5702478" y="5446332"/>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Univers LT Std 47 Cn Lt" charset="0"/>
                  <a:cs typeface="Arial" pitchFamily="34" charset="0"/>
                </a:rPr>
                <a:t>C</a:t>
              </a:r>
              <a:endParaRPr kumimoji="0" lang="en-US" b="0" i="0" u="none" strike="noStrike" cap="none" normalizeH="0" baseline="0" dirty="0">
                <a:ln>
                  <a:noFill/>
                </a:ln>
                <a:solidFill>
                  <a:srgbClr val="3D223B"/>
                </a:solidFill>
                <a:effectLst/>
                <a:latin typeface="Arial" pitchFamily="34" charset="0"/>
                <a:cs typeface="Arial" pitchFamily="34" charset="0"/>
              </a:endParaRPr>
            </a:p>
          </p:txBody>
        </p:sp>
        <p:grpSp>
          <p:nvGrpSpPr>
            <p:cNvPr id="367" name="Group 366"/>
            <p:cNvGrpSpPr/>
            <p:nvPr/>
          </p:nvGrpSpPr>
          <p:grpSpPr>
            <a:xfrm>
              <a:off x="4156253" y="3909632"/>
              <a:ext cx="231351" cy="234950"/>
              <a:chOff x="4029606" y="4340029"/>
              <a:chExt cx="231351" cy="234950"/>
            </a:xfrm>
          </p:grpSpPr>
          <p:sp>
            <p:nvSpPr>
              <p:cNvPr id="395" name="Rectangle 394"/>
              <p:cNvSpPr>
                <a:spLocks noChangeArrowheads="1"/>
              </p:cNvSpPr>
              <p:nvPr/>
            </p:nvSpPr>
            <p:spPr bwMode="auto">
              <a:xfrm>
                <a:off x="4140731" y="4340029"/>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B</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96" name="Freeform 395"/>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sp>
          <p:nvSpPr>
            <p:cNvPr id="368" name="Freeform 367"/>
            <p:cNvSpPr>
              <a:spLocks/>
            </p:cNvSpPr>
            <p:nvPr/>
          </p:nvSpPr>
          <p:spPr bwMode="auto">
            <a:xfrm>
              <a:off x="5667553" y="5619370"/>
              <a:ext cx="80963" cy="80963"/>
            </a:xfrm>
            <a:custGeom>
              <a:avLst/>
              <a:gdLst>
                <a:gd name="T0" fmla="*/ 51 w 51"/>
                <a:gd name="T1" fmla="*/ 26 h 51"/>
                <a:gd name="T2" fmla="*/ 51 w 51"/>
                <a:gd name="T3" fmla="*/ 26 h 51"/>
                <a:gd name="T4" fmla="*/ 48 w 51"/>
                <a:gd name="T5" fmla="*/ 35 h 51"/>
                <a:gd name="T6" fmla="*/ 44 w 51"/>
                <a:gd name="T7" fmla="*/ 42 h 51"/>
                <a:gd name="T8" fmla="*/ 35 w 51"/>
                <a:gd name="T9" fmla="*/ 48 h 51"/>
                <a:gd name="T10" fmla="*/ 25 w 51"/>
                <a:gd name="T11" fmla="*/ 51 h 51"/>
                <a:gd name="T12" fmla="*/ 25 w 51"/>
                <a:gd name="T13" fmla="*/ 51 h 51"/>
                <a:gd name="T14" fmla="*/ 16 w 51"/>
                <a:gd name="T15" fmla="*/ 48 h 51"/>
                <a:gd name="T16" fmla="*/ 6 w 51"/>
                <a:gd name="T17" fmla="*/ 42 h 51"/>
                <a:gd name="T18" fmla="*/ 3 w 51"/>
                <a:gd name="T19" fmla="*/ 35 h 51"/>
                <a:gd name="T20" fmla="*/ 0 w 51"/>
                <a:gd name="T21" fmla="*/ 26 h 51"/>
                <a:gd name="T22" fmla="*/ 0 w 51"/>
                <a:gd name="T23" fmla="*/ 26 h 51"/>
                <a:gd name="T24" fmla="*/ 3 w 51"/>
                <a:gd name="T25" fmla="*/ 13 h 51"/>
                <a:gd name="T26" fmla="*/ 6 w 51"/>
                <a:gd name="T27" fmla="*/ 7 h 51"/>
                <a:gd name="T28" fmla="*/ 16 w 51"/>
                <a:gd name="T29" fmla="*/ 0 h 51"/>
                <a:gd name="T30" fmla="*/ 25 w 51"/>
                <a:gd name="T31" fmla="*/ 0 h 51"/>
                <a:gd name="T32" fmla="*/ 25 w 51"/>
                <a:gd name="T33" fmla="*/ 0 h 51"/>
                <a:gd name="T34" fmla="*/ 35 w 51"/>
                <a:gd name="T35" fmla="*/ 0 h 51"/>
                <a:gd name="T36" fmla="*/ 44 w 51"/>
                <a:gd name="T37" fmla="*/ 7 h 51"/>
                <a:gd name="T38" fmla="*/ 48 w 51"/>
                <a:gd name="T39" fmla="*/ 13 h 51"/>
                <a:gd name="T40" fmla="*/ 51 w 51"/>
                <a:gd name="T41" fmla="*/ 26 h 51"/>
                <a:gd name="T42" fmla="*/ 51 w 51"/>
                <a:gd name="T43"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1">
                  <a:moveTo>
                    <a:pt x="51" y="26"/>
                  </a:moveTo>
                  <a:lnTo>
                    <a:pt x="51" y="26"/>
                  </a:lnTo>
                  <a:lnTo>
                    <a:pt x="48" y="35"/>
                  </a:lnTo>
                  <a:lnTo>
                    <a:pt x="44" y="42"/>
                  </a:lnTo>
                  <a:lnTo>
                    <a:pt x="35" y="48"/>
                  </a:lnTo>
                  <a:lnTo>
                    <a:pt x="25" y="51"/>
                  </a:lnTo>
                  <a:lnTo>
                    <a:pt x="25" y="51"/>
                  </a:lnTo>
                  <a:lnTo>
                    <a:pt x="16" y="48"/>
                  </a:lnTo>
                  <a:lnTo>
                    <a:pt x="6" y="42"/>
                  </a:lnTo>
                  <a:lnTo>
                    <a:pt x="3" y="35"/>
                  </a:lnTo>
                  <a:lnTo>
                    <a:pt x="0" y="26"/>
                  </a:lnTo>
                  <a:lnTo>
                    <a:pt x="0" y="26"/>
                  </a:lnTo>
                  <a:lnTo>
                    <a:pt x="3" y="13"/>
                  </a:lnTo>
                  <a:lnTo>
                    <a:pt x="6" y="7"/>
                  </a:lnTo>
                  <a:lnTo>
                    <a:pt x="16" y="0"/>
                  </a:lnTo>
                  <a:lnTo>
                    <a:pt x="25" y="0"/>
                  </a:lnTo>
                  <a:lnTo>
                    <a:pt x="25" y="0"/>
                  </a:lnTo>
                  <a:lnTo>
                    <a:pt x="35" y="0"/>
                  </a:lnTo>
                  <a:lnTo>
                    <a:pt x="44" y="7"/>
                  </a:lnTo>
                  <a:lnTo>
                    <a:pt x="48" y="13"/>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369" name="Freeform 368"/>
            <p:cNvSpPr>
              <a:spLocks/>
            </p:cNvSpPr>
            <p:nvPr/>
          </p:nvSpPr>
          <p:spPr bwMode="auto">
            <a:xfrm>
              <a:off x="2640190" y="2511045"/>
              <a:ext cx="80963" cy="80963"/>
            </a:xfrm>
            <a:custGeom>
              <a:avLst/>
              <a:gdLst>
                <a:gd name="T0" fmla="*/ 51 w 51"/>
                <a:gd name="T1" fmla="*/ 25 h 51"/>
                <a:gd name="T2" fmla="*/ 51 w 51"/>
                <a:gd name="T3" fmla="*/ 25 h 51"/>
                <a:gd name="T4" fmla="*/ 51 w 51"/>
                <a:gd name="T5" fmla="*/ 35 h 51"/>
                <a:gd name="T6" fmla="*/ 44 w 51"/>
                <a:gd name="T7" fmla="*/ 45 h 51"/>
                <a:gd name="T8" fmla="*/ 35 w 51"/>
                <a:gd name="T9" fmla="*/ 48 h 51"/>
                <a:gd name="T10" fmla="*/ 25 w 51"/>
                <a:gd name="T11" fmla="*/ 51 h 51"/>
                <a:gd name="T12" fmla="*/ 25 w 51"/>
                <a:gd name="T13" fmla="*/ 51 h 51"/>
                <a:gd name="T14" fmla="*/ 15 w 51"/>
                <a:gd name="T15" fmla="*/ 48 h 51"/>
                <a:gd name="T16" fmla="*/ 9 w 51"/>
                <a:gd name="T17" fmla="*/ 45 h 51"/>
                <a:gd name="T18" fmla="*/ 3 w 51"/>
                <a:gd name="T19" fmla="*/ 35 h 51"/>
                <a:gd name="T20" fmla="*/ 0 w 51"/>
                <a:gd name="T21" fmla="*/ 25 h 51"/>
                <a:gd name="T22" fmla="*/ 0 w 51"/>
                <a:gd name="T23" fmla="*/ 25 h 51"/>
                <a:gd name="T24" fmla="*/ 3 w 51"/>
                <a:gd name="T25" fmla="*/ 16 h 51"/>
                <a:gd name="T26" fmla="*/ 9 w 51"/>
                <a:gd name="T27" fmla="*/ 6 h 51"/>
                <a:gd name="T28" fmla="*/ 15 w 51"/>
                <a:gd name="T29" fmla="*/ 3 h 51"/>
                <a:gd name="T30" fmla="*/ 25 w 51"/>
                <a:gd name="T31" fmla="*/ 0 h 51"/>
                <a:gd name="T32" fmla="*/ 25 w 51"/>
                <a:gd name="T33" fmla="*/ 0 h 51"/>
                <a:gd name="T34" fmla="*/ 35 w 51"/>
                <a:gd name="T35" fmla="*/ 3 h 51"/>
                <a:gd name="T36" fmla="*/ 44 w 51"/>
                <a:gd name="T37" fmla="*/ 6 h 51"/>
                <a:gd name="T38" fmla="*/ 51 w 51"/>
                <a:gd name="T39" fmla="*/ 16 h 51"/>
                <a:gd name="T40" fmla="*/ 51 w 51"/>
                <a:gd name="T41" fmla="*/ 25 h 51"/>
                <a:gd name="T42" fmla="*/ 51 w 51"/>
                <a:gd name="T4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1">
                  <a:moveTo>
                    <a:pt x="51" y="25"/>
                  </a:moveTo>
                  <a:lnTo>
                    <a:pt x="51" y="25"/>
                  </a:lnTo>
                  <a:lnTo>
                    <a:pt x="51" y="35"/>
                  </a:lnTo>
                  <a:lnTo>
                    <a:pt x="44" y="45"/>
                  </a:lnTo>
                  <a:lnTo>
                    <a:pt x="35" y="48"/>
                  </a:lnTo>
                  <a:lnTo>
                    <a:pt x="25" y="51"/>
                  </a:lnTo>
                  <a:lnTo>
                    <a:pt x="25" y="51"/>
                  </a:lnTo>
                  <a:lnTo>
                    <a:pt x="15" y="48"/>
                  </a:lnTo>
                  <a:lnTo>
                    <a:pt x="9" y="45"/>
                  </a:lnTo>
                  <a:lnTo>
                    <a:pt x="3" y="35"/>
                  </a:lnTo>
                  <a:lnTo>
                    <a:pt x="0" y="25"/>
                  </a:lnTo>
                  <a:lnTo>
                    <a:pt x="0" y="25"/>
                  </a:lnTo>
                  <a:lnTo>
                    <a:pt x="3" y="16"/>
                  </a:lnTo>
                  <a:lnTo>
                    <a:pt x="9" y="6"/>
                  </a:lnTo>
                  <a:lnTo>
                    <a:pt x="15" y="3"/>
                  </a:lnTo>
                  <a:lnTo>
                    <a:pt x="25" y="0"/>
                  </a:lnTo>
                  <a:lnTo>
                    <a:pt x="25" y="0"/>
                  </a:lnTo>
                  <a:lnTo>
                    <a:pt x="35" y="3"/>
                  </a:lnTo>
                  <a:lnTo>
                    <a:pt x="44" y="6"/>
                  </a:lnTo>
                  <a:lnTo>
                    <a:pt x="51" y="16"/>
                  </a:lnTo>
                  <a:lnTo>
                    <a:pt x="51" y="25"/>
                  </a:lnTo>
                  <a:lnTo>
                    <a:pt x="51"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grpSp>
          <p:nvGrpSpPr>
            <p:cNvPr id="370" name="Group 369"/>
            <p:cNvGrpSpPr/>
            <p:nvPr/>
          </p:nvGrpSpPr>
          <p:grpSpPr>
            <a:xfrm>
              <a:off x="2647516" y="5465383"/>
              <a:ext cx="231351" cy="234950"/>
              <a:chOff x="4029606" y="4340029"/>
              <a:chExt cx="231351" cy="234950"/>
            </a:xfrm>
          </p:grpSpPr>
          <p:sp>
            <p:nvSpPr>
              <p:cNvPr id="393" name="Rectangle 392"/>
              <p:cNvSpPr>
                <a:spLocks noChangeArrowheads="1"/>
              </p:cNvSpPr>
              <p:nvPr/>
            </p:nvSpPr>
            <p:spPr bwMode="auto">
              <a:xfrm>
                <a:off x="4140731" y="4340029"/>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300" b="1" dirty="0">
                    <a:solidFill>
                      <a:srgbClr val="3D223B"/>
                    </a:solidFill>
                    <a:latin typeface="Univers LT Std 47 Cn Lt" charset="0"/>
                    <a:cs typeface="Arial" pitchFamily="34" charset="0"/>
                  </a:rPr>
                  <a:t>H</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94" name="Freeform 393"/>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371" name="Group 370"/>
            <p:cNvGrpSpPr/>
            <p:nvPr/>
          </p:nvGrpSpPr>
          <p:grpSpPr>
            <a:xfrm>
              <a:off x="2658267" y="3944557"/>
              <a:ext cx="157613" cy="234950"/>
              <a:chOff x="4029606" y="4340029"/>
              <a:chExt cx="157613" cy="234950"/>
            </a:xfrm>
          </p:grpSpPr>
          <p:sp>
            <p:nvSpPr>
              <p:cNvPr id="391" name="Rectangle 390"/>
              <p:cNvSpPr>
                <a:spLocks noChangeArrowheads="1"/>
              </p:cNvSpPr>
              <p:nvPr/>
            </p:nvSpPr>
            <p:spPr bwMode="auto">
              <a:xfrm>
                <a:off x="4140731" y="4340029"/>
                <a:ext cx="4648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I</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92" name="Freeform 391"/>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372" name="Group 371"/>
            <p:cNvGrpSpPr/>
            <p:nvPr/>
          </p:nvGrpSpPr>
          <p:grpSpPr>
            <a:xfrm>
              <a:off x="4169456" y="5455857"/>
              <a:ext cx="213717" cy="234950"/>
              <a:chOff x="4029606" y="4340029"/>
              <a:chExt cx="213717" cy="234950"/>
            </a:xfrm>
          </p:grpSpPr>
          <p:sp>
            <p:nvSpPr>
              <p:cNvPr id="389" name="Rectangle 388"/>
              <p:cNvSpPr>
                <a:spLocks noChangeArrowheads="1"/>
              </p:cNvSpPr>
              <p:nvPr/>
            </p:nvSpPr>
            <p:spPr bwMode="auto">
              <a:xfrm>
                <a:off x="4140731" y="4340029"/>
                <a:ext cx="10259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F</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90" name="Freeform 389"/>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373" name="Group 372"/>
            <p:cNvGrpSpPr/>
            <p:nvPr/>
          </p:nvGrpSpPr>
          <p:grpSpPr>
            <a:xfrm>
              <a:off x="4169456" y="2434389"/>
              <a:ext cx="240969" cy="234950"/>
              <a:chOff x="4029606" y="4340029"/>
              <a:chExt cx="240969" cy="234950"/>
            </a:xfrm>
          </p:grpSpPr>
          <p:sp>
            <p:nvSpPr>
              <p:cNvPr id="387" name="Rectangle 386"/>
              <p:cNvSpPr>
                <a:spLocks noChangeArrowheads="1"/>
              </p:cNvSpPr>
              <p:nvPr/>
            </p:nvSpPr>
            <p:spPr bwMode="auto">
              <a:xfrm>
                <a:off x="4140731" y="4340029"/>
                <a:ext cx="12984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G</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88" name="Freeform 387"/>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374" name="Group 373"/>
            <p:cNvGrpSpPr/>
            <p:nvPr/>
          </p:nvGrpSpPr>
          <p:grpSpPr>
            <a:xfrm>
              <a:off x="5601570" y="3986964"/>
              <a:ext cx="231351" cy="234950"/>
              <a:chOff x="4029606" y="4340029"/>
              <a:chExt cx="231351" cy="234950"/>
            </a:xfrm>
          </p:grpSpPr>
          <p:sp>
            <p:nvSpPr>
              <p:cNvPr id="385" name="Rectangle 384"/>
              <p:cNvSpPr>
                <a:spLocks noChangeArrowheads="1"/>
              </p:cNvSpPr>
              <p:nvPr/>
            </p:nvSpPr>
            <p:spPr bwMode="auto">
              <a:xfrm>
                <a:off x="4140731" y="4340029"/>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D</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86" name="Freeform 385"/>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375" name="Group 374"/>
            <p:cNvGrpSpPr/>
            <p:nvPr/>
          </p:nvGrpSpPr>
          <p:grpSpPr>
            <a:xfrm>
              <a:off x="6425301" y="5465383"/>
              <a:ext cx="204099" cy="234950"/>
              <a:chOff x="4029606" y="4340029"/>
              <a:chExt cx="204099" cy="234950"/>
            </a:xfrm>
          </p:grpSpPr>
          <p:sp>
            <p:nvSpPr>
              <p:cNvPr id="383" name="Rectangle 382"/>
              <p:cNvSpPr>
                <a:spLocks noChangeArrowheads="1"/>
              </p:cNvSpPr>
              <p:nvPr/>
            </p:nvSpPr>
            <p:spPr bwMode="auto">
              <a:xfrm>
                <a:off x="4140731" y="4340029"/>
                <a:ext cx="9297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J</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84" name="Freeform 383"/>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376" name="Group 375"/>
            <p:cNvGrpSpPr/>
            <p:nvPr/>
          </p:nvGrpSpPr>
          <p:grpSpPr>
            <a:xfrm>
              <a:off x="2647516" y="1969869"/>
              <a:ext cx="221733" cy="234950"/>
              <a:chOff x="4029606" y="4340029"/>
              <a:chExt cx="221733" cy="234950"/>
            </a:xfrm>
          </p:grpSpPr>
          <p:sp>
            <p:nvSpPr>
              <p:cNvPr id="381" name="Rectangle 380"/>
              <p:cNvSpPr>
                <a:spLocks noChangeArrowheads="1"/>
              </p:cNvSpPr>
              <p:nvPr/>
            </p:nvSpPr>
            <p:spPr bwMode="auto">
              <a:xfrm>
                <a:off x="4140731" y="4340029"/>
                <a:ext cx="11060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E</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82" name="Freeform 381"/>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grpSp>
          <p:nvGrpSpPr>
            <p:cNvPr id="377" name="Group 376"/>
            <p:cNvGrpSpPr/>
            <p:nvPr/>
          </p:nvGrpSpPr>
          <p:grpSpPr>
            <a:xfrm>
              <a:off x="3440290" y="4585907"/>
              <a:ext cx="231351" cy="234950"/>
              <a:chOff x="4029606" y="4340029"/>
              <a:chExt cx="231351" cy="234950"/>
            </a:xfrm>
          </p:grpSpPr>
          <p:sp>
            <p:nvSpPr>
              <p:cNvPr id="379" name="Rectangle 378"/>
              <p:cNvSpPr>
                <a:spLocks noChangeArrowheads="1"/>
              </p:cNvSpPr>
              <p:nvPr/>
            </p:nvSpPr>
            <p:spPr bwMode="auto">
              <a:xfrm>
                <a:off x="4140731" y="4340029"/>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3D223B"/>
                    </a:solidFill>
                    <a:effectLst/>
                    <a:latin typeface="Univers LT Std 47 Cn Lt" charset="0"/>
                    <a:cs typeface="Arial" pitchFamily="34" charset="0"/>
                  </a:rPr>
                  <a:t>K</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380" name="Freeform 379"/>
              <p:cNvSpPr>
                <a:spLocks/>
              </p:cNvSpPr>
              <p:nvPr/>
            </p:nvSpPr>
            <p:spPr bwMode="auto">
              <a:xfrm>
                <a:off x="4029606" y="4492429"/>
                <a:ext cx="80963" cy="82550"/>
              </a:xfrm>
              <a:custGeom>
                <a:avLst/>
                <a:gdLst>
                  <a:gd name="T0" fmla="*/ 51 w 51"/>
                  <a:gd name="T1" fmla="*/ 26 h 52"/>
                  <a:gd name="T2" fmla="*/ 51 w 51"/>
                  <a:gd name="T3" fmla="*/ 26 h 52"/>
                  <a:gd name="T4" fmla="*/ 48 w 51"/>
                  <a:gd name="T5" fmla="*/ 36 h 52"/>
                  <a:gd name="T6" fmla="*/ 41 w 51"/>
                  <a:gd name="T7" fmla="*/ 45 h 52"/>
                  <a:gd name="T8" fmla="*/ 35 w 51"/>
                  <a:gd name="T9" fmla="*/ 48 h 52"/>
                  <a:gd name="T10" fmla="*/ 25 w 51"/>
                  <a:gd name="T11" fmla="*/ 52 h 52"/>
                  <a:gd name="T12" fmla="*/ 25 w 51"/>
                  <a:gd name="T13" fmla="*/ 52 h 52"/>
                  <a:gd name="T14" fmla="*/ 12 w 51"/>
                  <a:gd name="T15" fmla="*/ 48 h 52"/>
                  <a:gd name="T16" fmla="*/ 6 w 51"/>
                  <a:gd name="T17" fmla="*/ 45 h 52"/>
                  <a:gd name="T18" fmla="*/ 0 w 51"/>
                  <a:gd name="T19" fmla="*/ 36 h 52"/>
                  <a:gd name="T20" fmla="*/ 0 w 51"/>
                  <a:gd name="T21" fmla="*/ 26 h 52"/>
                  <a:gd name="T22" fmla="*/ 0 w 51"/>
                  <a:gd name="T23" fmla="*/ 26 h 52"/>
                  <a:gd name="T24" fmla="*/ 0 w 51"/>
                  <a:gd name="T25" fmla="*/ 16 h 52"/>
                  <a:gd name="T26" fmla="*/ 6 w 51"/>
                  <a:gd name="T27" fmla="*/ 7 h 52"/>
                  <a:gd name="T28" fmla="*/ 12 w 51"/>
                  <a:gd name="T29" fmla="*/ 4 h 52"/>
                  <a:gd name="T30" fmla="*/ 25 w 51"/>
                  <a:gd name="T31" fmla="*/ 0 h 52"/>
                  <a:gd name="T32" fmla="*/ 25 w 51"/>
                  <a:gd name="T33" fmla="*/ 0 h 52"/>
                  <a:gd name="T34" fmla="*/ 35 w 51"/>
                  <a:gd name="T35" fmla="*/ 4 h 52"/>
                  <a:gd name="T36" fmla="*/ 41 w 51"/>
                  <a:gd name="T37" fmla="*/ 7 h 52"/>
                  <a:gd name="T38" fmla="*/ 48 w 51"/>
                  <a:gd name="T39" fmla="*/ 16 h 52"/>
                  <a:gd name="T40" fmla="*/ 51 w 51"/>
                  <a:gd name="T41" fmla="*/ 26 h 52"/>
                  <a:gd name="T42" fmla="*/ 51 w 51"/>
                  <a:gd name="T43"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52">
                    <a:moveTo>
                      <a:pt x="51" y="26"/>
                    </a:moveTo>
                    <a:lnTo>
                      <a:pt x="51" y="26"/>
                    </a:lnTo>
                    <a:lnTo>
                      <a:pt x="48" y="36"/>
                    </a:lnTo>
                    <a:lnTo>
                      <a:pt x="41" y="45"/>
                    </a:lnTo>
                    <a:lnTo>
                      <a:pt x="35" y="48"/>
                    </a:lnTo>
                    <a:lnTo>
                      <a:pt x="25" y="52"/>
                    </a:lnTo>
                    <a:lnTo>
                      <a:pt x="25" y="52"/>
                    </a:lnTo>
                    <a:lnTo>
                      <a:pt x="12" y="48"/>
                    </a:lnTo>
                    <a:lnTo>
                      <a:pt x="6" y="45"/>
                    </a:lnTo>
                    <a:lnTo>
                      <a:pt x="0" y="36"/>
                    </a:lnTo>
                    <a:lnTo>
                      <a:pt x="0" y="26"/>
                    </a:lnTo>
                    <a:lnTo>
                      <a:pt x="0" y="26"/>
                    </a:lnTo>
                    <a:lnTo>
                      <a:pt x="0" y="16"/>
                    </a:lnTo>
                    <a:lnTo>
                      <a:pt x="6" y="7"/>
                    </a:lnTo>
                    <a:lnTo>
                      <a:pt x="12" y="4"/>
                    </a:lnTo>
                    <a:lnTo>
                      <a:pt x="25" y="0"/>
                    </a:lnTo>
                    <a:lnTo>
                      <a:pt x="25" y="0"/>
                    </a:lnTo>
                    <a:lnTo>
                      <a:pt x="35" y="4"/>
                    </a:lnTo>
                    <a:lnTo>
                      <a:pt x="41" y="7"/>
                    </a:lnTo>
                    <a:lnTo>
                      <a:pt x="48" y="16"/>
                    </a:lnTo>
                    <a:lnTo>
                      <a:pt x="51" y="26"/>
                    </a:lnTo>
                    <a:lnTo>
                      <a:pt x="5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sp>
          <p:nvSpPr>
            <p:cNvPr id="378" name="Content Placeholder 2"/>
            <p:cNvSpPr txBox="1">
              <a:spLocks/>
            </p:cNvSpPr>
            <p:nvPr/>
          </p:nvSpPr>
          <p:spPr>
            <a:xfrm>
              <a:off x="230703" y="925294"/>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3D223B"/>
                  </a:solidFill>
                </a:rPr>
                <a:t>Which bundle(s) are </a:t>
              </a:r>
              <a:r>
                <a:rPr lang="en-US" sz="2400" i="1" dirty="0">
                  <a:solidFill>
                    <a:srgbClr val="3D223B"/>
                  </a:solidFill>
                </a:rPr>
                <a:t>not</a:t>
              </a:r>
              <a:r>
                <a:rPr lang="en-US" sz="2400" dirty="0">
                  <a:solidFill>
                    <a:srgbClr val="3D223B"/>
                  </a:solidFill>
                </a:rPr>
                <a:t> within the following budget constraint?</a:t>
              </a:r>
            </a:p>
          </p:txBody>
        </p:sp>
      </p:grpSp>
    </p:spTree>
    <p:extLst>
      <p:ext uri="{BB962C8B-B14F-4D97-AF65-F5344CB8AC3E}">
        <p14:creationId xmlns:p14="http://schemas.microsoft.com/office/powerpoint/2010/main" val="5104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mj-lt"/>
              </a:rPr>
              <a:t>Active Learning: The budget constraint</a:t>
            </a:r>
          </a:p>
        </p:txBody>
      </p:sp>
      <p:sp>
        <p:nvSpPr>
          <p:cNvPr id="82" name="Content Placeholder 2"/>
          <p:cNvSpPr txBox="1">
            <a:spLocks/>
          </p:cNvSpPr>
          <p:nvPr/>
        </p:nvSpPr>
        <p:spPr>
          <a:xfrm>
            <a:off x="228600" y="961833"/>
            <a:ext cx="8458200" cy="1345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3D223B"/>
                </a:solidFill>
              </a:rPr>
              <a:t>Find all feasible bundles using a movie ticket price of $15, a concert ticket price of $30, and an income of $120.</a:t>
            </a:r>
          </a:p>
          <a:p>
            <a:r>
              <a:rPr lang="en-US" sz="2400" dirty="0">
                <a:solidFill>
                  <a:srgbClr val="3D223B"/>
                </a:solidFill>
              </a:rPr>
              <a:t>Is the bundle of 4 concert tickets and 1 movie ticket feasible?</a:t>
            </a:r>
          </a:p>
        </p:txBody>
      </p:sp>
      <p:grpSp>
        <p:nvGrpSpPr>
          <p:cNvPr id="4" name="Group 3"/>
          <p:cNvGrpSpPr/>
          <p:nvPr/>
        </p:nvGrpSpPr>
        <p:grpSpPr>
          <a:xfrm>
            <a:off x="3124200" y="2514600"/>
            <a:ext cx="3048000" cy="3166523"/>
            <a:chOff x="3124200" y="2514600"/>
            <a:chExt cx="3048000" cy="3166523"/>
          </a:xfrm>
        </p:grpSpPr>
        <p:sp>
          <p:nvSpPr>
            <p:cNvPr id="88" name="Rectangle 87"/>
            <p:cNvSpPr>
              <a:spLocks noChangeArrowheads="1"/>
            </p:cNvSpPr>
            <p:nvPr/>
          </p:nvSpPr>
          <p:spPr bwMode="auto">
            <a:xfrm>
              <a:off x="3628641" y="4800600"/>
              <a:ext cx="1310998"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203" name="Rectangle 202"/>
            <p:cNvSpPr>
              <a:spLocks noChangeArrowheads="1"/>
            </p:cNvSpPr>
            <p:nvPr/>
          </p:nvSpPr>
          <p:spPr bwMode="auto">
            <a:xfrm>
              <a:off x="3186503" y="4911446"/>
              <a:ext cx="775897"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204" name="Rectangle 203"/>
            <p:cNvSpPr>
              <a:spLocks noChangeArrowheads="1"/>
            </p:cNvSpPr>
            <p:nvPr/>
          </p:nvSpPr>
          <p:spPr bwMode="auto">
            <a:xfrm>
              <a:off x="3900097" y="4911446"/>
              <a:ext cx="829407"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206" name="Rectangle 205"/>
            <p:cNvSpPr>
              <a:spLocks noChangeArrowheads="1"/>
            </p:cNvSpPr>
            <p:nvPr/>
          </p:nvSpPr>
          <p:spPr bwMode="auto">
            <a:xfrm>
              <a:off x="4746176" y="4911446"/>
              <a:ext cx="740224"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209" name="Rectangle 208"/>
            <p:cNvSpPr>
              <a:spLocks noChangeArrowheads="1"/>
            </p:cNvSpPr>
            <p:nvPr/>
          </p:nvSpPr>
          <p:spPr bwMode="auto">
            <a:xfrm>
              <a:off x="3124200" y="2514600"/>
              <a:ext cx="77589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13" name="Rectangle 212"/>
            <p:cNvSpPr>
              <a:spLocks noChangeArrowheads="1"/>
            </p:cNvSpPr>
            <p:nvPr/>
          </p:nvSpPr>
          <p:spPr bwMode="auto">
            <a:xfrm>
              <a:off x="3900097" y="2514600"/>
              <a:ext cx="82940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15" name="Rectangle 214"/>
            <p:cNvSpPr>
              <a:spLocks noChangeArrowheads="1"/>
            </p:cNvSpPr>
            <p:nvPr/>
          </p:nvSpPr>
          <p:spPr bwMode="auto">
            <a:xfrm>
              <a:off x="4746176" y="2514600"/>
              <a:ext cx="740224"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18" name="Rectangle 217"/>
            <p:cNvSpPr>
              <a:spLocks noChangeArrowheads="1"/>
            </p:cNvSpPr>
            <p:nvPr/>
          </p:nvSpPr>
          <p:spPr bwMode="auto">
            <a:xfrm>
              <a:off x="3124200" y="3289442"/>
              <a:ext cx="775897" cy="413249"/>
            </a:xfrm>
            <a:prstGeom prst="rect">
              <a:avLst/>
            </a:prstGeom>
            <a:solidFill>
              <a:schemeClr val="bg1"/>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19" name="Rectangle 218"/>
            <p:cNvSpPr>
              <a:spLocks noChangeArrowheads="1"/>
            </p:cNvSpPr>
            <p:nvPr/>
          </p:nvSpPr>
          <p:spPr bwMode="auto">
            <a:xfrm>
              <a:off x="3900097" y="3289442"/>
              <a:ext cx="829407" cy="413249"/>
            </a:xfrm>
            <a:prstGeom prst="rect">
              <a:avLst/>
            </a:prstGeom>
            <a:solidFill>
              <a:schemeClr val="bg1"/>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21" name="Rectangle 220"/>
            <p:cNvSpPr>
              <a:spLocks noChangeArrowheads="1"/>
            </p:cNvSpPr>
            <p:nvPr/>
          </p:nvSpPr>
          <p:spPr bwMode="auto">
            <a:xfrm>
              <a:off x="4746176" y="3289442"/>
              <a:ext cx="740224" cy="413249"/>
            </a:xfrm>
            <a:prstGeom prst="rect">
              <a:avLst/>
            </a:prstGeom>
            <a:solidFill>
              <a:schemeClr val="bg1"/>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24" name="Rectangle 223"/>
            <p:cNvSpPr>
              <a:spLocks noChangeArrowheads="1"/>
            </p:cNvSpPr>
            <p:nvPr/>
          </p:nvSpPr>
          <p:spPr bwMode="auto">
            <a:xfrm>
              <a:off x="3124200" y="3702692"/>
              <a:ext cx="775897" cy="413249"/>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25" name="Rectangle 224"/>
            <p:cNvSpPr>
              <a:spLocks noChangeArrowheads="1"/>
            </p:cNvSpPr>
            <p:nvPr/>
          </p:nvSpPr>
          <p:spPr bwMode="auto">
            <a:xfrm>
              <a:off x="3900097" y="3702692"/>
              <a:ext cx="829407" cy="413249"/>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27" name="Rectangle 226"/>
            <p:cNvSpPr>
              <a:spLocks noChangeArrowheads="1"/>
            </p:cNvSpPr>
            <p:nvPr/>
          </p:nvSpPr>
          <p:spPr bwMode="auto">
            <a:xfrm>
              <a:off x="4748400" y="3702692"/>
              <a:ext cx="740224" cy="413249"/>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35" name="Rectangle 234"/>
            <p:cNvSpPr>
              <a:spLocks noChangeArrowheads="1"/>
            </p:cNvSpPr>
            <p:nvPr/>
          </p:nvSpPr>
          <p:spPr bwMode="auto">
            <a:xfrm>
              <a:off x="3124200" y="4529190"/>
              <a:ext cx="77589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36" name="Rectangle 235"/>
            <p:cNvSpPr>
              <a:spLocks noChangeArrowheads="1"/>
            </p:cNvSpPr>
            <p:nvPr/>
          </p:nvSpPr>
          <p:spPr bwMode="auto">
            <a:xfrm>
              <a:off x="3900097" y="4529190"/>
              <a:ext cx="82940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38" name="Rectangle 237"/>
            <p:cNvSpPr>
              <a:spLocks noChangeArrowheads="1"/>
            </p:cNvSpPr>
            <p:nvPr/>
          </p:nvSpPr>
          <p:spPr bwMode="auto">
            <a:xfrm>
              <a:off x="4748400" y="4529190"/>
              <a:ext cx="740224"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41" name="Rectangle 240"/>
            <p:cNvSpPr>
              <a:spLocks noChangeArrowheads="1"/>
            </p:cNvSpPr>
            <p:nvPr/>
          </p:nvSpPr>
          <p:spPr bwMode="auto">
            <a:xfrm>
              <a:off x="3209180" y="2794299"/>
              <a:ext cx="5642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Bundle</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242" name="Rectangle 241"/>
            <p:cNvSpPr>
              <a:spLocks noChangeArrowheads="1"/>
            </p:cNvSpPr>
            <p:nvPr/>
          </p:nvSpPr>
          <p:spPr bwMode="auto">
            <a:xfrm>
              <a:off x="3976566" y="2650340"/>
              <a:ext cx="6363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Concert</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243" name="Rectangle 242"/>
            <p:cNvSpPr>
              <a:spLocks noChangeArrowheads="1"/>
            </p:cNvSpPr>
            <p:nvPr/>
          </p:nvSpPr>
          <p:spPr bwMode="auto">
            <a:xfrm>
              <a:off x="4031868" y="2885012"/>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tickets</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244" name="Rectangle 243"/>
            <p:cNvSpPr>
              <a:spLocks noChangeArrowheads="1"/>
            </p:cNvSpPr>
            <p:nvPr/>
          </p:nvSpPr>
          <p:spPr bwMode="auto">
            <a:xfrm>
              <a:off x="4849542" y="2650340"/>
              <a:ext cx="5071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Movie</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245" name="Rectangle 244"/>
            <p:cNvSpPr>
              <a:spLocks noChangeArrowheads="1"/>
            </p:cNvSpPr>
            <p:nvPr/>
          </p:nvSpPr>
          <p:spPr bwMode="auto">
            <a:xfrm>
              <a:off x="4855229" y="2885962"/>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tickets</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289" name="Rectangle 288"/>
            <p:cNvSpPr>
              <a:spLocks noChangeArrowheads="1"/>
            </p:cNvSpPr>
            <p:nvPr/>
          </p:nvSpPr>
          <p:spPr bwMode="auto">
            <a:xfrm>
              <a:off x="3124200" y="5298867"/>
              <a:ext cx="77589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90" name="Rectangle 289"/>
            <p:cNvSpPr>
              <a:spLocks noChangeArrowheads="1"/>
            </p:cNvSpPr>
            <p:nvPr/>
          </p:nvSpPr>
          <p:spPr bwMode="auto">
            <a:xfrm>
              <a:off x="3900097" y="5298867"/>
              <a:ext cx="82940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91" name="Rectangle 290"/>
            <p:cNvSpPr>
              <a:spLocks noChangeArrowheads="1"/>
            </p:cNvSpPr>
            <p:nvPr/>
          </p:nvSpPr>
          <p:spPr bwMode="auto">
            <a:xfrm>
              <a:off x="4748400" y="5298867"/>
              <a:ext cx="740224"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95" name="Rectangle 294"/>
            <p:cNvSpPr>
              <a:spLocks noChangeArrowheads="1"/>
            </p:cNvSpPr>
            <p:nvPr/>
          </p:nvSpPr>
          <p:spPr bwMode="auto">
            <a:xfrm>
              <a:off x="5503323" y="4911446"/>
              <a:ext cx="668877"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296" name="Rectangle 295"/>
            <p:cNvSpPr>
              <a:spLocks noChangeArrowheads="1"/>
            </p:cNvSpPr>
            <p:nvPr/>
          </p:nvSpPr>
          <p:spPr bwMode="auto">
            <a:xfrm>
              <a:off x="5503323" y="2514600"/>
              <a:ext cx="66887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97" name="Rectangle 296"/>
            <p:cNvSpPr>
              <a:spLocks noChangeArrowheads="1"/>
            </p:cNvSpPr>
            <p:nvPr/>
          </p:nvSpPr>
          <p:spPr bwMode="auto">
            <a:xfrm>
              <a:off x="5503323" y="3289442"/>
              <a:ext cx="668877" cy="413249"/>
            </a:xfrm>
            <a:prstGeom prst="rect">
              <a:avLst/>
            </a:prstGeom>
            <a:solidFill>
              <a:schemeClr val="bg1"/>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98" name="Rectangle 297"/>
            <p:cNvSpPr>
              <a:spLocks noChangeArrowheads="1"/>
            </p:cNvSpPr>
            <p:nvPr/>
          </p:nvSpPr>
          <p:spPr bwMode="auto">
            <a:xfrm>
              <a:off x="5503323" y="3702692"/>
              <a:ext cx="668877" cy="413249"/>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99" name="Rectangle 298"/>
            <p:cNvSpPr>
              <a:spLocks noChangeArrowheads="1"/>
            </p:cNvSpPr>
            <p:nvPr/>
          </p:nvSpPr>
          <p:spPr bwMode="auto">
            <a:xfrm>
              <a:off x="5503323" y="4529190"/>
              <a:ext cx="66887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300" name="Rectangle 299"/>
            <p:cNvSpPr>
              <a:spLocks noChangeArrowheads="1"/>
            </p:cNvSpPr>
            <p:nvPr/>
          </p:nvSpPr>
          <p:spPr bwMode="auto">
            <a:xfrm>
              <a:off x="5615889" y="2643042"/>
              <a:ext cx="3872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Total</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301" name="Rectangle 300"/>
            <p:cNvSpPr>
              <a:spLocks noChangeArrowheads="1"/>
            </p:cNvSpPr>
            <p:nvPr/>
          </p:nvSpPr>
          <p:spPr bwMode="auto">
            <a:xfrm>
              <a:off x="5638800" y="2896856"/>
              <a:ext cx="3305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cost</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308" name="Rectangle 307"/>
            <p:cNvSpPr>
              <a:spLocks noChangeArrowheads="1"/>
            </p:cNvSpPr>
            <p:nvPr/>
          </p:nvSpPr>
          <p:spPr bwMode="auto">
            <a:xfrm>
              <a:off x="5503323" y="5298867"/>
              <a:ext cx="66887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grpSp>
    </p:spTree>
    <p:extLst>
      <p:ext uri="{BB962C8B-B14F-4D97-AF65-F5344CB8AC3E}">
        <p14:creationId xmlns:p14="http://schemas.microsoft.com/office/powerpoint/2010/main" val="198497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mj-lt"/>
              </a:rPr>
              <a:t>Active Learning: The budget constraint</a:t>
            </a:r>
          </a:p>
        </p:txBody>
      </p:sp>
      <p:sp>
        <p:nvSpPr>
          <p:cNvPr id="63" name="Content Placeholder 2"/>
          <p:cNvSpPr txBox="1">
            <a:spLocks/>
          </p:cNvSpPr>
          <p:nvPr/>
        </p:nvSpPr>
        <p:spPr>
          <a:xfrm>
            <a:off x="228600" y="961833"/>
            <a:ext cx="8458200" cy="1345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3D223B"/>
                </a:solidFill>
              </a:rPr>
              <a:t>Find all feasible bundles using a movie ticket price of $15, a concert ticket price of $30, and an income of $120.</a:t>
            </a:r>
          </a:p>
          <a:p>
            <a:r>
              <a:rPr lang="en-US" sz="2400" dirty="0">
                <a:solidFill>
                  <a:srgbClr val="3D223B"/>
                </a:solidFill>
              </a:rPr>
              <a:t>Is the bundle of 4 concert tickets and 1 movie ticket feasible? </a:t>
            </a:r>
            <a:r>
              <a:rPr lang="en-US" sz="2400" b="1" dirty="0">
                <a:solidFill>
                  <a:srgbClr val="425124"/>
                </a:solidFill>
              </a:rPr>
              <a:t>No</a:t>
            </a:r>
          </a:p>
          <a:p>
            <a:endParaRPr lang="en-US" sz="2400" dirty="0">
              <a:solidFill>
                <a:srgbClr val="3D223B"/>
              </a:solidFill>
            </a:endParaRPr>
          </a:p>
        </p:txBody>
      </p:sp>
      <p:grpSp>
        <p:nvGrpSpPr>
          <p:cNvPr id="64" name="Group 63"/>
          <p:cNvGrpSpPr/>
          <p:nvPr/>
        </p:nvGrpSpPr>
        <p:grpSpPr>
          <a:xfrm>
            <a:off x="3124200" y="2514600"/>
            <a:ext cx="3048000" cy="3166523"/>
            <a:chOff x="3124200" y="2514600"/>
            <a:chExt cx="3048000" cy="3166523"/>
          </a:xfrm>
        </p:grpSpPr>
        <p:sp>
          <p:nvSpPr>
            <p:cNvPr id="65" name="Rectangle 64"/>
            <p:cNvSpPr>
              <a:spLocks noChangeArrowheads="1"/>
            </p:cNvSpPr>
            <p:nvPr/>
          </p:nvSpPr>
          <p:spPr bwMode="auto">
            <a:xfrm>
              <a:off x="3628641" y="4835246"/>
              <a:ext cx="1310998"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66" name="Rectangle 65"/>
            <p:cNvSpPr>
              <a:spLocks noChangeArrowheads="1"/>
            </p:cNvSpPr>
            <p:nvPr/>
          </p:nvSpPr>
          <p:spPr bwMode="auto">
            <a:xfrm>
              <a:off x="3124200" y="4911446"/>
              <a:ext cx="775897"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67" name="Rectangle 66"/>
            <p:cNvSpPr>
              <a:spLocks noChangeArrowheads="1"/>
            </p:cNvSpPr>
            <p:nvPr/>
          </p:nvSpPr>
          <p:spPr bwMode="auto">
            <a:xfrm>
              <a:off x="3900097" y="4911446"/>
              <a:ext cx="829407"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68" name="Rectangle 67"/>
            <p:cNvSpPr>
              <a:spLocks noChangeArrowheads="1"/>
            </p:cNvSpPr>
            <p:nvPr/>
          </p:nvSpPr>
          <p:spPr bwMode="auto">
            <a:xfrm>
              <a:off x="4746176" y="4911446"/>
              <a:ext cx="740224"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69" name="Rectangle 68"/>
            <p:cNvSpPr>
              <a:spLocks noChangeArrowheads="1"/>
            </p:cNvSpPr>
            <p:nvPr/>
          </p:nvSpPr>
          <p:spPr bwMode="auto">
            <a:xfrm>
              <a:off x="3124200" y="2514600"/>
              <a:ext cx="77589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70" name="Rectangle 69"/>
            <p:cNvSpPr>
              <a:spLocks noChangeArrowheads="1"/>
            </p:cNvSpPr>
            <p:nvPr/>
          </p:nvSpPr>
          <p:spPr bwMode="auto">
            <a:xfrm>
              <a:off x="3900097" y="2514600"/>
              <a:ext cx="82940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71" name="Rectangle 70"/>
            <p:cNvSpPr>
              <a:spLocks noChangeArrowheads="1"/>
            </p:cNvSpPr>
            <p:nvPr/>
          </p:nvSpPr>
          <p:spPr bwMode="auto">
            <a:xfrm>
              <a:off x="4746176" y="2514600"/>
              <a:ext cx="740224"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72" name="Rectangle 71"/>
            <p:cNvSpPr>
              <a:spLocks noChangeArrowheads="1"/>
            </p:cNvSpPr>
            <p:nvPr/>
          </p:nvSpPr>
          <p:spPr bwMode="auto">
            <a:xfrm>
              <a:off x="3124200" y="3289442"/>
              <a:ext cx="775897" cy="413249"/>
            </a:xfrm>
            <a:prstGeom prst="rect">
              <a:avLst/>
            </a:prstGeom>
            <a:solidFill>
              <a:schemeClr val="bg1"/>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3" name="Rectangle 72"/>
            <p:cNvSpPr>
              <a:spLocks noChangeArrowheads="1"/>
            </p:cNvSpPr>
            <p:nvPr/>
          </p:nvSpPr>
          <p:spPr bwMode="auto">
            <a:xfrm>
              <a:off x="3900097" y="3289442"/>
              <a:ext cx="829407" cy="413249"/>
            </a:xfrm>
            <a:prstGeom prst="rect">
              <a:avLst/>
            </a:prstGeom>
            <a:solidFill>
              <a:schemeClr val="bg1"/>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4" name="Rectangle 73"/>
            <p:cNvSpPr>
              <a:spLocks noChangeArrowheads="1"/>
            </p:cNvSpPr>
            <p:nvPr/>
          </p:nvSpPr>
          <p:spPr bwMode="auto">
            <a:xfrm>
              <a:off x="4746176" y="3289442"/>
              <a:ext cx="740224" cy="413249"/>
            </a:xfrm>
            <a:prstGeom prst="rect">
              <a:avLst/>
            </a:prstGeom>
            <a:solidFill>
              <a:schemeClr val="bg1"/>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5" name="Rectangle 74"/>
            <p:cNvSpPr>
              <a:spLocks noChangeArrowheads="1"/>
            </p:cNvSpPr>
            <p:nvPr/>
          </p:nvSpPr>
          <p:spPr bwMode="auto">
            <a:xfrm>
              <a:off x="3124200" y="3702692"/>
              <a:ext cx="775897" cy="413249"/>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6" name="Rectangle 75"/>
            <p:cNvSpPr>
              <a:spLocks noChangeArrowheads="1"/>
            </p:cNvSpPr>
            <p:nvPr/>
          </p:nvSpPr>
          <p:spPr bwMode="auto">
            <a:xfrm>
              <a:off x="3900097" y="3702692"/>
              <a:ext cx="829407" cy="413249"/>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7" name="Rectangle 76"/>
            <p:cNvSpPr>
              <a:spLocks noChangeArrowheads="1"/>
            </p:cNvSpPr>
            <p:nvPr/>
          </p:nvSpPr>
          <p:spPr bwMode="auto">
            <a:xfrm>
              <a:off x="4748400" y="3702692"/>
              <a:ext cx="740224" cy="413249"/>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8" name="Rectangle 77"/>
            <p:cNvSpPr>
              <a:spLocks noChangeArrowheads="1"/>
            </p:cNvSpPr>
            <p:nvPr/>
          </p:nvSpPr>
          <p:spPr bwMode="auto">
            <a:xfrm>
              <a:off x="3124200" y="4529190"/>
              <a:ext cx="77589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9" name="Rectangle 78"/>
            <p:cNvSpPr>
              <a:spLocks noChangeArrowheads="1"/>
            </p:cNvSpPr>
            <p:nvPr/>
          </p:nvSpPr>
          <p:spPr bwMode="auto">
            <a:xfrm>
              <a:off x="3900097" y="4529190"/>
              <a:ext cx="82940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80" name="Rectangle 79"/>
            <p:cNvSpPr>
              <a:spLocks noChangeArrowheads="1"/>
            </p:cNvSpPr>
            <p:nvPr/>
          </p:nvSpPr>
          <p:spPr bwMode="auto">
            <a:xfrm>
              <a:off x="4748400" y="4529190"/>
              <a:ext cx="740224"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81" name="Rectangle 80"/>
            <p:cNvSpPr>
              <a:spLocks noChangeArrowheads="1"/>
            </p:cNvSpPr>
            <p:nvPr/>
          </p:nvSpPr>
          <p:spPr bwMode="auto">
            <a:xfrm>
              <a:off x="3209180" y="2794299"/>
              <a:ext cx="5642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Bundle</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83" name="Rectangle 82"/>
            <p:cNvSpPr>
              <a:spLocks noChangeArrowheads="1"/>
            </p:cNvSpPr>
            <p:nvPr/>
          </p:nvSpPr>
          <p:spPr bwMode="auto">
            <a:xfrm>
              <a:off x="3976566" y="2650340"/>
              <a:ext cx="6363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Concert</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84" name="Rectangle 83"/>
            <p:cNvSpPr>
              <a:spLocks noChangeArrowheads="1"/>
            </p:cNvSpPr>
            <p:nvPr/>
          </p:nvSpPr>
          <p:spPr bwMode="auto">
            <a:xfrm>
              <a:off x="4031868" y="2885012"/>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tickets</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85" name="Rectangle 84"/>
            <p:cNvSpPr>
              <a:spLocks noChangeArrowheads="1"/>
            </p:cNvSpPr>
            <p:nvPr/>
          </p:nvSpPr>
          <p:spPr bwMode="auto">
            <a:xfrm>
              <a:off x="4849542" y="2650340"/>
              <a:ext cx="5071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Movie</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86" name="Rectangle 85"/>
            <p:cNvSpPr>
              <a:spLocks noChangeArrowheads="1"/>
            </p:cNvSpPr>
            <p:nvPr/>
          </p:nvSpPr>
          <p:spPr bwMode="auto">
            <a:xfrm>
              <a:off x="4855229" y="2885962"/>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tickets</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87" name="Rectangle 86"/>
            <p:cNvSpPr>
              <a:spLocks noChangeArrowheads="1"/>
            </p:cNvSpPr>
            <p:nvPr/>
          </p:nvSpPr>
          <p:spPr bwMode="auto">
            <a:xfrm>
              <a:off x="3124200" y="5298867"/>
              <a:ext cx="77589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89" name="Rectangle 88"/>
            <p:cNvSpPr>
              <a:spLocks noChangeArrowheads="1"/>
            </p:cNvSpPr>
            <p:nvPr/>
          </p:nvSpPr>
          <p:spPr bwMode="auto">
            <a:xfrm>
              <a:off x="3900097" y="5298867"/>
              <a:ext cx="82940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90" name="Rectangle 89"/>
            <p:cNvSpPr>
              <a:spLocks noChangeArrowheads="1"/>
            </p:cNvSpPr>
            <p:nvPr/>
          </p:nvSpPr>
          <p:spPr bwMode="auto">
            <a:xfrm>
              <a:off x="4748400" y="5298867"/>
              <a:ext cx="740224"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91" name="Rectangle 90"/>
            <p:cNvSpPr>
              <a:spLocks noChangeArrowheads="1"/>
            </p:cNvSpPr>
            <p:nvPr/>
          </p:nvSpPr>
          <p:spPr bwMode="auto">
            <a:xfrm>
              <a:off x="5503323" y="4911446"/>
              <a:ext cx="668877" cy="387421"/>
            </a:xfrm>
            <a:prstGeom prst="rect">
              <a:avLst/>
            </a:prstGeom>
            <a:no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p>
          </p:txBody>
        </p:sp>
        <p:sp>
          <p:nvSpPr>
            <p:cNvPr id="92" name="Rectangle 91"/>
            <p:cNvSpPr>
              <a:spLocks noChangeArrowheads="1"/>
            </p:cNvSpPr>
            <p:nvPr/>
          </p:nvSpPr>
          <p:spPr bwMode="auto">
            <a:xfrm>
              <a:off x="5503323" y="2514600"/>
              <a:ext cx="66887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93" name="Rectangle 92"/>
            <p:cNvSpPr>
              <a:spLocks noChangeArrowheads="1"/>
            </p:cNvSpPr>
            <p:nvPr/>
          </p:nvSpPr>
          <p:spPr bwMode="auto">
            <a:xfrm>
              <a:off x="5503323" y="3289442"/>
              <a:ext cx="668877" cy="413249"/>
            </a:xfrm>
            <a:prstGeom prst="rect">
              <a:avLst/>
            </a:prstGeom>
            <a:solidFill>
              <a:schemeClr val="bg1"/>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94" name="Rectangle 93"/>
            <p:cNvSpPr>
              <a:spLocks noChangeArrowheads="1"/>
            </p:cNvSpPr>
            <p:nvPr/>
          </p:nvSpPr>
          <p:spPr bwMode="auto">
            <a:xfrm>
              <a:off x="5503323" y="3702692"/>
              <a:ext cx="668877" cy="413249"/>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95" name="Rectangle 94"/>
            <p:cNvSpPr>
              <a:spLocks noChangeArrowheads="1"/>
            </p:cNvSpPr>
            <p:nvPr/>
          </p:nvSpPr>
          <p:spPr bwMode="auto">
            <a:xfrm>
              <a:off x="5503323" y="4529190"/>
              <a:ext cx="66887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96" name="Rectangle 95"/>
            <p:cNvSpPr>
              <a:spLocks noChangeArrowheads="1"/>
            </p:cNvSpPr>
            <p:nvPr/>
          </p:nvSpPr>
          <p:spPr bwMode="auto">
            <a:xfrm>
              <a:off x="5615889" y="2643042"/>
              <a:ext cx="3872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Total</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97" name="Rectangle 96"/>
            <p:cNvSpPr>
              <a:spLocks noChangeArrowheads="1"/>
            </p:cNvSpPr>
            <p:nvPr/>
          </p:nvSpPr>
          <p:spPr bwMode="auto">
            <a:xfrm>
              <a:off x="5638800" y="2896856"/>
              <a:ext cx="3305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cost</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98" name="Rectangle 97"/>
            <p:cNvSpPr>
              <a:spLocks noChangeArrowheads="1"/>
            </p:cNvSpPr>
            <p:nvPr/>
          </p:nvSpPr>
          <p:spPr bwMode="auto">
            <a:xfrm>
              <a:off x="5503323" y="5298867"/>
              <a:ext cx="668877" cy="382256"/>
            </a:xfrm>
            <a:prstGeom prst="rect">
              <a:avLst/>
            </a:prstGeom>
            <a:solidFill>
              <a:srgbClr val="E8D3EA"/>
            </a:solidFill>
            <a:ln w="6">
              <a:solidFill>
                <a:srgbClr val="E8D3E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grpSp>
      <p:grpSp>
        <p:nvGrpSpPr>
          <p:cNvPr id="5" name="Group 4"/>
          <p:cNvGrpSpPr/>
          <p:nvPr/>
        </p:nvGrpSpPr>
        <p:grpSpPr>
          <a:xfrm>
            <a:off x="3429000" y="5378934"/>
            <a:ext cx="2584688" cy="251386"/>
            <a:chOff x="6594024" y="5207012"/>
            <a:chExt cx="2584688" cy="251386"/>
          </a:xfrm>
        </p:grpSpPr>
        <p:sp>
          <p:nvSpPr>
            <p:cNvPr id="292" name="Rectangle 291"/>
            <p:cNvSpPr>
              <a:spLocks noChangeArrowheads="1"/>
            </p:cNvSpPr>
            <p:nvPr/>
          </p:nvSpPr>
          <p:spPr bwMode="auto">
            <a:xfrm>
              <a:off x="6594024" y="5207012"/>
              <a:ext cx="929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F</a:t>
              </a:r>
            </a:p>
          </p:txBody>
        </p:sp>
        <p:sp>
          <p:nvSpPr>
            <p:cNvPr id="293" name="Rectangle 292"/>
            <p:cNvSpPr>
              <a:spLocks noChangeArrowheads="1"/>
            </p:cNvSpPr>
            <p:nvPr/>
          </p:nvSpPr>
          <p:spPr bwMode="auto">
            <a:xfrm>
              <a:off x="7410053" y="5212177"/>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425124"/>
                  </a:solidFill>
                  <a:latin typeface="Calibri Light" pitchFamily="34" charset="0"/>
                  <a:cs typeface="Arial" pitchFamily="34" charset="0"/>
                </a:rPr>
                <a:t>4</a:t>
              </a:r>
              <a:endParaRPr kumimoji="0" lang="en-US" sz="1600" b="1" i="0" u="none" strike="noStrike" cap="none" normalizeH="0" baseline="0" dirty="0">
                <a:ln>
                  <a:noFill/>
                </a:ln>
                <a:solidFill>
                  <a:srgbClr val="425124"/>
                </a:solidFill>
                <a:effectLst/>
                <a:latin typeface="Calibri Light" pitchFamily="34" charset="0"/>
                <a:cs typeface="Arial" pitchFamily="34" charset="0"/>
              </a:endParaRPr>
            </a:p>
          </p:txBody>
        </p:sp>
        <p:sp>
          <p:nvSpPr>
            <p:cNvPr id="294" name="Rectangle 293"/>
            <p:cNvSpPr>
              <a:spLocks noChangeArrowheads="1"/>
            </p:cNvSpPr>
            <p:nvPr/>
          </p:nvSpPr>
          <p:spPr bwMode="auto">
            <a:xfrm>
              <a:off x="8211540" y="5212177"/>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a:t>
              </a:r>
            </a:p>
          </p:txBody>
        </p:sp>
        <p:sp>
          <p:nvSpPr>
            <p:cNvPr id="309" name="Rectangle 308"/>
            <p:cNvSpPr>
              <a:spLocks noChangeArrowheads="1"/>
            </p:cNvSpPr>
            <p:nvPr/>
          </p:nvSpPr>
          <p:spPr bwMode="auto">
            <a:xfrm>
              <a:off x="8866126" y="5212177"/>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135</a:t>
              </a:r>
            </a:p>
          </p:txBody>
        </p:sp>
      </p:grpSp>
      <p:grpSp>
        <p:nvGrpSpPr>
          <p:cNvPr id="4" name="Group 3"/>
          <p:cNvGrpSpPr/>
          <p:nvPr/>
        </p:nvGrpSpPr>
        <p:grpSpPr>
          <a:xfrm>
            <a:off x="3124200" y="3380155"/>
            <a:ext cx="3063431" cy="2311720"/>
            <a:chOff x="3151725" y="3732688"/>
            <a:chExt cx="3063431" cy="2311720"/>
          </a:xfrm>
        </p:grpSpPr>
        <p:sp>
          <p:nvSpPr>
            <p:cNvPr id="250" name="Rectangle 249"/>
            <p:cNvSpPr>
              <a:spLocks noChangeArrowheads="1"/>
            </p:cNvSpPr>
            <p:nvPr/>
          </p:nvSpPr>
          <p:spPr bwMode="auto">
            <a:xfrm>
              <a:off x="3467557" y="3732688"/>
              <a:ext cx="11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A</a:t>
              </a:r>
            </a:p>
          </p:txBody>
        </p:sp>
        <p:sp>
          <p:nvSpPr>
            <p:cNvPr id="251" name="Rectangle 250"/>
            <p:cNvSpPr>
              <a:spLocks noChangeArrowheads="1"/>
            </p:cNvSpPr>
            <p:nvPr/>
          </p:nvSpPr>
          <p:spPr bwMode="auto">
            <a:xfrm>
              <a:off x="4283586" y="3737853"/>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0</a:t>
              </a:r>
            </a:p>
          </p:txBody>
        </p:sp>
        <p:sp>
          <p:nvSpPr>
            <p:cNvPr id="252" name="Rectangle 251"/>
            <p:cNvSpPr>
              <a:spLocks noChangeArrowheads="1"/>
            </p:cNvSpPr>
            <p:nvPr/>
          </p:nvSpPr>
          <p:spPr bwMode="auto">
            <a:xfrm>
              <a:off x="5085073" y="3737853"/>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8</a:t>
              </a:r>
            </a:p>
          </p:txBody>
        </p:sp>
        <p:sp>
          <p:nvSpPr>
            <p:cNvPr id="253" name="Rectangle 252"/>
            <p:cNvSpPr>
              <a:spLocks noChangeArrowheads="1"/>
            </p:cNvSpPr>
            <p:nvPr/>
          </p:nvSpPr>
          <p:spPr bwMode="auto">
            <a:xfrm>
              <a:off x="3467557" y="4145937"/>
              <a:ext cx="1074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B</a:t>
              </a:r>
            </a:p>
          </p:txBody>
        </p:sp>
        <p:sp>
          <p:nvSpPr>
            <p:cNvPr id="254" name="Rectangle 253"/>
            <p:cNvSpPr>
              <a:spLocks noChangeArrowheads="1"/>
            </p:cNvSpPr>
            <p:nvPr/>
          </p:nvSpPr>
          <p:spPr bwMode="auto">
            <a:xfrm>
              <a:off x="4283586" y="4151103"/>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a:t>
              </a:r>
            </a:p>
          </p:txBody>
        </p:sp>
        <p:sp>
          <p:nvSpPr>
            <p:cNvPr id="255" name="Rectangle 254"/>
            <p:cNvSpPr>
              <a:spLocks noChangeArrowheads="1"/>
            </p:cNvSpPr>
            <p:nvPr/>
          </p:nvSpPr>
          <p:spPr bwMode="auto">
            <a:xfrm>
              <a:off x="5085073" y="4151103"/>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6</a:t>
              </a:r>
            </a:p>
          </p:txBody>
        </p:sp>
        <p:sp>
          <p:nvSpPr>
            <p:cNvPr id="256" name="Rectangle 255"/>
            <p:cNvSpPr>
              <a:spLocks noChangeArrowheads="1"/>
            </p:cNvSpPr>
            <p:nvPr/>
          </p:nvSpPr>
          <p:spPr bwMode="auto">
            <a:xfrm>
              <a:off x="3472016" y="4554021"/>
              <a:ext cx="1074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C</a:t>
              </a:r>
            </a:p>
          </p:txBody>
        </p:sp>
        <p:sp>
          <p:nvSpPr>
            <p:cNvPr id="257" name="Rectangle 256"/>
            <p:cNvSpPr>
              <a:spLocks noChangeArrowheads="1"/>
            </p:cNvSpPr>
            <p:nvPr/>
          </p:nvSpPr>
          <p:spPr bwMode="auto">
            <a:xfrm>
              <a:off x="4283586" y="4559186"/>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2</a:t>
              </a:r>
            </a:p>
          </p:txBody>
        </p:sp>
        <p:sp>
          <p:nvSpPr>
            <p:cNvPr id="258" name="Rectangle 257"/>
            <p:cNvSpPr>
              <a:spLocks noChangeArrowheads="1"/>
            </p:cNvSpPr>
            <p:nvPr/>
          </p:nvSpPr>
          <p:spPr bwMode="auto">
            <a:xfrm>
              <a:off x="5085073" y="4559186"/>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4</a:t>
              </a:r>
            </a:p>
          </p:txBody>
        </p:sp>
        <p:sp>
          <p:nvSpPr>
            <p:cNvPr id="259" name="Rectangle 258"/>
            <p:cNvSpPr>
              <a:spLocks noChangeArrowheads="1"/>
            </p:cNvSpPr>
            <p:nvPr/>
          </p:nvSpPr>
          <p:spPr bwMode="auto">
            <a:xfrm>
              <a:off x="3467557" y="4956939"/>
              <a:ext cx="1218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D</a:t>
              </a:r>
            </a:p>
          </p:txBody>
        </p:sp>
        <p:sp>
          <p:nvSpPr>
            <p:cNvPr id="260" name="Rectangle 259"/>
            <p:cNvSpPr>
              <a:spLocks noChangeArrowheads="1"/>
            </p:cNvSpPr>
            <p:nvPr/>
          </p:nvSpPr>
          <p:spPr bwMode="auto">
            <a:xfrm>
              <a:off x="4283586" y="4962104"/>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3</a:t>
              </a:r>
            </a:p>
          </p:txBody>
        </p:sp>
        <p:sp>
          <p:nvSpPr>
            <p:cNvPr id="261" name="Rectangle 260"/>
            <p:cNvSpPr>
              <a:spLocks noChangeArrowheads="1"/>
            </p:cNvSpPr>
            <p:nvPr/>
          </p:nvSpPr>
          <p:spPr bwMode="auto">
            <a:xfrm>
              <a:off x="5085073" y="4962104"/>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2</a:t>
              </a:r>
            </a:p>
          </p:txBody>
        </p:sp>
        <p:sp>
          <p:nvSpPr>
            <p:cNvPr id="262" name="Rectangle 261"/>
            <p:cNvSpPr>
              <a:spLocks noChangeArrowheads="1"/>
            </p:cNvSpPr>
            <p:nvPr/>
          </p:nvSpPr>
          <p:spPr bwMode="auto">
            <a:xfrm>
              <a:off x="3472016" y="5344360"/>
              <a:ext cx="97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E</a:t>
              </a:r>
            </a:p>
          </p:txBody>
        </p:sp>
        <p:sp>
          <p:nvSpPr>
            <p:cNvPr id="263" name="Rectangle 262"/>
            <p:cNvSpPr>
              <a:spLocks noChangeArrowheads="1"/>
            </p:cNvSpPr>
            <p:nvPr/>
          </p:nvSpPr>
          <p:spPr bwMode="auto">
            <a:xfrm>
              <a:off x="4283586" y="5349526"/>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4</a:t>
              </a:r>
            </a:p>
          </p:txBody>
        </p:sp>
        <p:sp>
          <p:nvSpPr>
            <p:cNvPr id="269" name="Rectangle 268"/>
            <p:cNvSpPr>
              <a:spLocks noChangeArrowheads="1"/>
            </p:cNvSpPr>
            <p:nvPr/>
          </p:nvSpPr>
          <p:spPr bwMode="auto">
            <a:xfrm>
              <a:off x="5085073" y="5349526"/>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0</a:t>
              </a:r>
            </a:p>
          </p:txBody>
        </p:sp>
        <p:sp>
          <p:nvSpPr>
            <p:cNvPr id="302" name="Rectangle 301"/>
            <p:cNvSpPr>
              <a:spLocks noChangeArrowheads="1"/>
            </p:cNvSpPr>
            <p:nvPr/>
          </p:nvSpPr>
          <p:spPr bwMode="auto">
            <a:xfrm>
              <a:off x="5745686" y="3737853"/>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120</a:t>
              </a:r>
            </a:p>
          </p:txBody>
        </p:sp>
        <p:sp>
          <p:nvSpPr>
            <p:cNvPr id="303" name="Rectangle 302"/>
            <p:cNvSpPr>
              <a:spLocks noChangeArrowheads="1"/>
            </p:cNvSpPr>
            <p:nvPr/>
          </p:nvSpPr>
          <p:spPr bwMode="auto">
            <a:xfrm>
              <a:off x="5739659" y="4151103"/>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120</a:t>
              </a:r>
            </a:p>
          </p:txBody>
        </p:sp>
        <p:sp>
          <p:nvSpPr>
            <p:cNvPr id="304" name="Rectangle 303"/>
            <p:cNvSpPr>
              <a:spLocks noChangeArrowheads="1"/>
            </p:cNvSpPr>
            <p:nvPr/>
          </p:nvSpPr>
          <p:spPr bwMode="auto">
            <a:xfrm>
              <a:off x="5739659" y="4962104"/>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120</a:t>
              </a:r>
            </a:p>
          </p:txBody>
        </p:sp>
        <p:sp>
          <p:nvSpPr>
            <p:cNvPr id="305" name="Rectangle 304"/>
            <p:cNvSpPr>
              <a:spLocks noChangeArrowheads="1"/>
            </p:cNvSpPr>
            <p:nvPr/>
          </p:nvSpPr>
          <p:spPr bwMode="auto">
            <a:xfrm>
              <a:off x="5739659" y="5349526"/>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120</a:t>
              </a:r>
            </a:p>
          </p:txBody>
        </p:sp>
        <p:sp>
          <p:nvSpPr>
            <p:cNvPr id="307" name="Rectangle 306"/>
            <p:cNvSpPr>
              <a:spLocks noChangeArrowheads="1"/>
            </p:cNvSpPr>
            <p:nvPr/>
          </p:nvSpPr>
          <p:spPr bwMode="auto">
            <a:xfrm>
              <a:off x="5739659" y="4559186"/>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120</a:t>
              </a:r>
            </a:p>
          </p:txBody>
        </p:sp>
        <p:sp>
          <p:nvSpPr>
            <p:cNvPr id="60" name="TextBox 59"/>
            <p:cNvSpPr txBox="1"/>
            <p:nvPr/>
          </p:nvSpPr>
          <p:spPr>
            <a:xfrm>
              <a:off x="3151725" y="5675076"/>
              <a:ext cx="3063431" cy="369332"/>
            </a:xfrm>
            <a:prstGeom prst="rect">
              <a:avLst/>
            </a:prstGeom>
            <a:noFill/>
            <a:ln w="38100">
              <a:solidFill>
                <a:srgbClr val="425124"/>
              </a:solidFill>
            </a:ln>
            <a:effectLst>
              <a:outerShdw blurRad="50800" dist="50800" dir="5400000" algn="ctr" rotWithShape="0">
                <a:srgbClr val="000000">
                  <a:alpha val="0"/>
                </a:srgbClr>
              </a:outerShdw>
            </a:effectLst>
          </p:spPr>
          <p:txBody>
            <a:bodyPr wrap="square" rtlCol="0">
              <a:spAutoFit/>
            </a:bodyPr>
            <a:lstStyle/>
            <a:p>
              <a:endParaRPr lang="en-US" b="1" dirty="0">
                <a:solidFill>
                  <a:srgbClr val="425124"/>
                </a:solidFill>
              </a:endParaRPr>
            </a:p>
          </p:txBody>
        </p:sp>
      </p:grpSp>
    </p:spTree>
    <p:extLst>
      <p:ext uri="{BB962C8B-B14F-4D97-AF65-F5344CB8AC3E}">
        <p14:creationId xmlns:p14="http://schemas.microsoft.com/office/powerpoint/2010/main" val="270638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EditPoints="1"/>
          </p:cNvSpPr>
          <p:nvPr/>
        </p:nvSpPr>
        <p:spPr bwMode="auto">
          <a:xfrm>
            <a:off x="784228" y="2342535"/>
            <a:ext cx="3366741" cy="2546555"/>
          </a:xfrm>
          <a:custGeom>
            <a:avLst/>
            <a:gdLst>
              <a:gd name="T0" fmla="*/ 1232 w 1848"/>
              <a:gd name="T1" fmla="*/ 888 h 1036"/>
              <a:gd name="T2" fmla="*/ 1848 w 1848"/>
              <a:gd name="T3" fmla="*/ 888 h 1036"/>
              <a:gd name="T4" fmla="*/ 1848 w 1848"/>
              <a:gd name="T5" fmla="*/ 1036 h 1036"/>
              <a:gd name="T6" fmla="*/ 1232 w 1848"/>
              <a:gd name="T7" fmla="*/ 1036 h 1036"/>
              <a:gd name="T8" fmla="*/ 1232 w 1848"/>
              <a:gd name="T9" fmla="*/ 888 h 1036"/>
              <a:gd name="T10" fmla="*/ 616 w 1848"/>
              <a:gd name="T11" fmla="*/ 888 h 1036"/>
              <a:gd name="T12" fmla="*/ 1232 w 1848"/>
              <a:gd name="T13" fmla="*/ 888 h 1036"/>
              <a:gd name="T14" fmla="*/ 1232 w 1848"/>
              <a:gd name="T15" fmla="*/ 1036 h 1036"/>
              <a:gd name="T16" fmla="*/ 616 w 1848"/>
              <a:gd name="T17" fmla="*/ 1036 h 1036"/>
              <a:gd name="T18" fmla="*/ 616 w 1848"/>
              <a:gd name="T19" fmla="*/ 888 h 1036"/>
              <a:gd name="T20" fmla="*/ 0 w 1848"/>
              <a:gd name="T21" fmla="*/ 888 h 1036"/>
              <a:gd name="T22" fmla="*/ 616 w 1848"/>
              <a:gd name="T23" fmla="*/ 888 h 1036"/>
              <a:gd name="T24" fmla="*/ 616 w 1848"/>
              <a:gd name="T25" fmla="*/ 1036 h 1036"/>
              <a:gd name="T26" fmla="*/ 0 w 1848"/>
              <a:gd name="T27" fmla="*/ 1036 h 1036"/>
              <a:gd name="T28" fmla="*/ 0 w 1848"/>
              <a:gd name="T29" fmla="*/ 888 h 1036"/>
              <a:gd name="T30" fmla="*/ 1232 w 1848"/>
              <a:gd name="T31" fmla="*/ 592 h 1036"/>
              <a:gd name="T32" fmla="*/ 1848 w 1848"/>
              <a:gd name="T33" fmla="*/ 592 h 1036"/>
              <a:gd name="T34" fmla="*/ 1848 w 1848"/>
              <a:gd name="T35" fmla="*/ 740 h 1036"/>
              <a:gd name="T36" fmla="*/ 1232 w 1848"/>
              <a:gd name="T37" fmla="*/ 740 h 1036"/>
              <a:gd name="T38" fmla="*/ 1232 w 1848"/>
              <a:gd name="T39" fmla="*/ 592 h 1036"/>
              <a:gd name="T40" fmla="*/ 616 w 1848"/>
              <a:gd name="T41" fmla="*/ 592 h 1036"/>
              <a:gd name="T42" fmla="*/ 1232 w 1848"/>
              <a:gd name="T43" fmla="*/ 592 h 1036"/>
              <a:gd name="T44" fmla="*/ 1232 w 1848"/>
              <a:gd name="T45" fmla="*/ 740 h 1036"/>
              <a:gd name="T46" fmla="*/ 616 w 1848"/>
              <a:gd name="T47" fmla="*/ 740 h 1036"/>
              <a:gd name="T48" fmla="*/ 616 w 1848"/>
              <a:gd name="T49" fmla="*/ 592 h 1036"/>
              <a:gd name="T50" fmla="*/ 0 w 1848"/>
              <a:gd name="T51" fmla="*/ 592 h 1036"/>
              <a:gd name="T52" fmla="*/ 616 w 1848"/>
              <a:gd name="T53" fmla="*/ 592 h 1036"/>
              <a:gd name="T54" fmla="*/ 616 w 1848"/>
              <a:gd name="T55" fmla="*/ 740 h 1036"/>
              <a:gd name="T56" fmla="*/ 0 w 1848"/>
              <a:gd name="T57" fmla="*/ 740 h 1036"/>
              <a:gd name="T58" fmla="*/ 0 w 1848"/>
              <a:gd name="T59" fmla="*/ 592 h 1036"/>
              <a:gd name="T60" fmla="*/ 1232 w 1848"/>
              <a:gd name="T61" fmla="*/ 296 h 1036"/>
              <a:gd name="T62" fmla="*/ 1848 w 1848"/>
              <a:gd name="T63" fmla="*/ 296 h 1036"/>
              <a:gd name="T64" fmla="*/ 1848 w 1848"/>
              <a:gd name="T65" fmla="*/ 444 h 1036"/>
              <a:gd name="T66" fmla="*/ 1232 w 1848"/>
              <a:gd name="T67" fmla="*/ 444 h 1036"/>
              <a:gd name="T68" fmla="*/ 1232 w 1848"/>
              <a:gd name="T69" fmla="*/ 296 h 1036"/>
              <a:gd name="T70" fmla="*/ 616 w 1848"/>
              <a:gd name="T71" fmla="*/ 296 h 1036"/>
              <a:gd name="T72" fmla="*/ 1232 w 1848"/>
              <a:gd name="T73" fmla="*/ 296 h 1036"/>
              <a:gd name="T74" fmla="*/ 1232 w 1848"/>
              <a:gd name="T75" fmla="*/ 444 h 1036"/>
              <a:gd name="T76" fmla="*/ 616 w 1848"/>
              <a:gd name="T77" fmla="*/ 444 h 1036"/>
              <a:gd name="T78" fmla="*/ 616 w 1848"/>
              <a:gd name="T79" fmla="*/ 296 h 1036"/>
              <a:gd name="T80" fmla="*/ 0 w 1848"/>
              <a:gd name="T81" fmla="*/ 296 h 1036"/>
              <a:gd name="T82" fmla="*/ 616 w 1848"/>
              <a:gd name="T83" fmla="*/ 296 h 1036"/>
              <a:gd name="T84" fmla="*/ 616 w 1848"/>
              <a:gd name="T85" fmla="*/ 444 h 1036"/>
              <a:gd name="T86" fmla="*/ 0 w 1848"/>
              <a:gd name="T87" fmla="*/ 444 h 1036"/>
              <a:gd name="T88" fmla="*/ 0 w 1848"/>
              <a:gd name="T89" fmla="*/ 296 h 1036"/>
              <a:gd name="T90" fmla="*/ 1232 w 1848"/>
              <a:gd name="T91" fmla="*/ 0 h 1036"/>
              <a:gd name="T92" fmla="*/ 1848 w 1848"/>
              <a:gd name="T93" fmla="*/ 0 h 1036"/>
              <a:gd name="T94" fmla="*/ 1848 w 1848"/>
              <a:gd name="T95" fmla="*/ 148 h 1036"/>
              <a:gd name="T96" fmla="*/ 1232 w 1848"/>
              <a:gd name="T97" fmla="*/ 148 h 1036"/>
              <a:gd name="T98" fmla="*/ 1232 w 1848"/>
              <a:gd name="T99" fmla="*/ 0 h 1036"/>
              <a:gd name="T100" fmla="*/ 616 w 1848"/>
              <a:gd name="T101" fmla="*/ 0 h 1036"/>
              <a:gd name="T102" fmla="*/ 1232 w 1848"/>
              <a:gd name="T103" fmla="*/ 0 h 1036"/>
              <a:gd name="T104" fmla="*/ 1232 w 1848"/>
              <a:gd name="T105" fmla="*/ 148 h 1036"/>
              <a:gd name="T106" fmla="*/ 616 w 1848"/>
              <a:gd name="T107" fmla="*/ 148 h 1036"/>
              <a:gd name="T108" fmla="*/ 616 w 1848"/>
              <a:gd name="T109" fmla="*/ 0 h 1036"/>
              <a:gd name="T110" fmla="*/ 0 w 1848"/>
              <a:gd name="T111" fmla="*/ 0 h 1036"/>
              <a:gd name="T112" fmla="*/ 616 w 1848"/>
              <a:gd name="T113" fmla="*/ 0 h 1036"/>
              <a:gd name="T114" fmla="*/ 616 w 1848"/>
              <a:gd name="T115" fmla="*/ 148 h 1036"/>
              <a:gd name="T116" fmla="*/ 0 w 1848"/>
              <a:gd name="T117" fmla="*/ 148 h 1036"/>
              <a:gd name="T118" fmla="*/ 0 w 1848"/>
              <a:gd name="T119"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8" h="1036">
                <a:moveTo>
                  <a:pt x="1232" y="888"/>
                </a:moveTo>
                <a:lnTo>
                  <a:pt x="1848" y="888"/>
                </a:lnTo>
                <a:lnTo>
                  <a:pt x="1848" y="1036"/>
                </a:lnTo>
                <a:lnTo>
                  <a:pt x="1232" y="1036"/>
                </a:lnTo>
                <a:lnTo>
                  <a:pt x="1232" y="888"/>
                </a:lnTo>
                <a:close/>
                <a:moveTo>
                  <a:pt x="616" y="888"/>
                </a:moveTo>
                <a:lnTo>
                  <a:pt x="1232" y="888"/>
                </a:lnTo>
                <a:lnTo>
                  <a:pt x="1232" y="1036"/>
                </a:lnTo>
                <a:lnTo>
                  <a:pt x="616" y="1036"/>
                </a:lnTo>
                <a:lnTo>
                  <a:pt x="616" y="888"/>
                </a:lnTo>
                <a:close/>
                <a:moveTo>
                  <a:pt x="0" y="888"/>
                </a:moveTo>
                <a:lnTo>
                  <a:pt x="616" y="888"/>
                </a:lnTo>
                <a:lnTo>
                  <a:pt x="616" y="1036"/>
                </a:lnTo>
                <a:lnTo>
                  <a:pt x="0" y="1036"/>
                </a:lnTo>
                <a:lnTo>
                  <a:pt x="0" y="888"/>
                </a:lnTo>
                <a:close/>
                <a:moveTo>
                  <a:pt x="1232" y="592"/>
                </a:moveTo>
                <a:lnTo>
                  <a:pt x="1848" y="592"/>
                </a:lnTo>
                <a:lnTo>
                  <a:pt x="1848" y="740"/>
                </a:lnTo>
                <a:lnTo>
                  <a:pt x="1232" y="740"/>
                </a:lnTo>
                <a:lnTo>
                  <a:pt x="1232" y="592"/>
                </a:lnTo>
                <a:close/>
                <a:moveTo>
                  <a:pt x="616" y="592"/>
                </a:moveTo>
                <a:lnTo>
                  <a:pt x="1232" y="592"/>
                </a:lnTo>
                <a:lnTo>
                  <a:pt x="1232" y="740"/>
                </a:lnTo>
                <a:lnTo>
                  <a:pt x="616" y="740"/>
                </a:lnTo>
                <a:lnTo>
                  <a:pt x="616" y="592"/>
                </a:lnTo>
                <a:close/>
                <a:moveTo>
                  <a:pt x="0" y="592"/>
                </a:moveTo>
                <a:lnTo>
                  <a:pt x="616" y="592"/>
                </a:lnTo>
                <a:lnTo>
                  <a:pt x="616" y="740"/>
                </a:lnTo>
                <a:lnTo>
                  <a:pt x="0" y="740"/>
                </a:lnTo>
                <a:lnTo>
                  <a:pt x="0" y="592"/>
                </a:lnTo>
                <a:close/>
                <a:moveTo>
                  <a:pt x="1232" y="296"/>
                </a:moveTo>
                <a:lnTo>
                  <a:pt x="1848" y="296"/>
                </a:lnTo>
                <a:lnTo>
                  <a:pt x="1848" y="444"/>
                </a:lnTo>
                <a:lnTo>
                  <a:pt x="1232" y="444"/>
                </a:lnTo>
                <a:lnTo>
                  <a:pt x="1232" y="296"/>
                </a:lnTo>
                <a:close/>
                <a:moveTo>
                  <a:pt x="616" y="296"/>
                </a:moveTo>
                <a:lnTo>
                  <a:pt x="1232" y="296"/>
                </a:lnTo>
                <a:lnTo>
                  <a:pt x="1232" y="444"/>
                </a:lnTo>
                <a:lnTo>
                  <a:pt x="616" y="444"/>
                </a:lnTo>
                <a:lnTo>
                  <a:pt x="616" y="296"/>
                </a:lnTo>
                <a:close/>
                <a:moveTo>
                  <a:pt x="0" y="296"/>
                </a:moveTo>
                <a:lnTo>
                  <a:pt x="616" y="296"/>
                </a:lnTo>
                <a:lnTo>
                  <a:pt x="616" y="444"/>
                </a:lnTo>
                <a:lnTo>
                  <a:pt x="0" y="444"/>
                </a:lnTo>
                <a:lnTo>
                  <a:pt x="0" y="296"/>
                </a:lnTo>
                <a:close/>
                <a:moveTo>
                  <a:pt x="1232" y="0"/>
                </a:moveTo>
                <a:lnTo>
                  <a:pt x="1848" y="0"/>
                </a:lnTo>
                <a:lnTo>
                  <a:pt x="1848" y="148"/>
                </a:lnTo>
                <a:lnTo>
                  <a:pt x="1232" y="148"/>
                </a:lnTo>
                <a:lnTo>
                  <a:pt x="1232" y="0"/>
                </a:lnTo>
                <a:close/>
                <a:moveTo>
                  <a:pt x="616" y="0"/>
                </a:moveTo>
                <a:lnTo>
                  <a:pt x="1232" y="0"/>
                </a:lnTo>
                <a:lnTo>
                  <a:pt x="1232" y="148"/>
                </a:lnTo>
                <a:lnTo>
                  <a:pt x="616" y="148"/>
                </a:lnTo>
                <a:lnTo>
                  <a:pt x="616" y="0"/>
                </a:lnTo>
                <a:close/>
                <a:moveTo>
                  <a:pt x="0" y="0"/>
                </a:moveTo>
                <a:lnTo>
                  <a:pt x="616" y="0"/>
                </a:lnTo>
                <a:lnTo>
                  <a:pt x="616" y="148"/>
                </a:lnTo>
                <a:lnTo>
                  <a:pt x="0" y="148"/>
                </a:lnTo>
                <a:lnTo>
                  <a:pt x="0" y="0"/>
                </a:lnTo>
                <a:close/>
              </a:path>
            </a:pathLst>
          </a:custGeom>
          <a:solidFill>
            <a:srgbClr val="E8D3EA"/>
          </a:solidFill>
          <a:ln>
            <a:noFill/>
          </a:ln>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 name="Title 2"/>
          <p:cNvSpPr>
            <a:spLocks noGrp="1"/>
          </p:cNvSpPr>
          <p:nvPr>
            <p:ph type="title"/>
          </p:nvPr>
        </p:nvSpPr>
        <p:spPr/>
        <p:txBody>
          <a:bodyPr>
            <a:normAutofit fontScale="90000"/>
          </a:bodyPr>
          <a:lstStyle/>
          <a:p>
            <a:r>
              <a:rPr lang="en-US" dirty="0"/>
              <a:t>Maximizing total utility</a:t>
            </a:r>
          </a:p>
        </p:txBody>
      </p:sp>
      <p:sp>
        <p:nvSpPr>
          <p:cNvPr id="144" name="Content Placeholder 7"/>
          <p:cNvSpPr>
            <a:spLocks noGrp="1"/>
          </p:cNvSpPr>
          <p:nvPr>
            <p:ph idx="1"/>
          </p:nvPr>
        </p:nvSpPr>
        <p:spPr>
          <a:xfrm>
            <a:off x="4833788" y="3961296"/>
            <a:ext cx="3329750" cy="1231729"/>
          </a:xfrm>
        </p:spPr>
        <p:txBody>
          <a:bodyPr>
            <a:noAutofit/>
          </a:bodyPr>
          <a:lstStyle/>
          <a:p>
            <a:pPr marL="1588" indent="-1588" algn="ctr">
              <a:spcBef>
                <a:spcPts val="0"/>
              </a:spcBef>
              <a:spcAft>
                <a:spcPts val="0"/>
              </a:spcAft>
              <a:buNone/>
            </a:pPr>
            <a:r>
              <a:rPr lang="en-US" sz="1800" dirty="0"/>
              <a:t>Utility increases with each concert ticket until 3 tickets, at which total utility is maximized.</a:t>
            </a:r>
          </a:p>
        </p:txBody>
      </p:sp>
      <p:sp>
        <p:nvSpPr>
          <p:cNvPr id="145" name="Content Placeholder 7"/>
          <p:cNvSpPr>
            <a:spLocks noGrp="1"/>
          </p:cNvSpPr>
          <p:nvPr>
            <p:ph sz="half" idx="4294967295"/>
          </p:nvPr>
        </p:nvSpPr>
        <p:spPr>
          <a:xfrm>
            <a:off x="758784" y="5284475"/>
            <a:ext cx="3399472" cy="762000"/>
          </a:xfrm>
        </p:spPr>
        <p:txBody>
          <a:bodyPr vert="horz" lIns="91440" tIns="45720" rIns="91440" bIns="45720" rtlCol="0">
            <a:noAutofit/>
          </a:bodyPr>
          <a:lstStyle/>
          <a:p>
            <a:pPr marL="1588" indent="-1588" algn="ctr">
              <a:lnSpc>
                <a:spcPct val="130000"/>
              </a:lnSpc>
              <a:spcBef>
                <a:spcPts val="0"/>
              </a:spcBef>
              <a:buNone/>
            </a:pPr>
            <a:r>
              <a:rPr lang="en-US" sz="1800" dirty="0">
                <a:solidFill>
                  <a:srgbClr val="3D223B"/>
                </a:solidFill>
              </a:rPr>
              <a:t>Utility increases with each movie ticket until 7 tickets, at which total utility is maximized.</a:t>
            </a:r>
          </a:p>
        </p:txBody>
      </p:sp>
      <p:sp>
        <p:nvSpPr>
          <p:cNvPr id="8" name="AutoShape 3"/>
          <p:cNvSpPr>
            <a:spLocks noChangeAspect="1" noChangeArrowheads="1" noTextEdit="1"/>
          </p:cNvSpPr>
          <p:nvPr/>
        </p:nvSpPr>
        <p:spPr bwMode="auto">
          <a:xfrm>
            <a:off x="775781" y="1600200"/>
            <a:ext cx="7010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9" name="Freeform 8"/>
          <p:cNvSpPr>
            <a:spLocks noEditPoints="1"/>
          </p:cNvSpPr>
          <p:nvPr/>
        </p:nvSpPr>
        <p:spPr bwMode="auto">
          <a:xfrm>
            <a:off x="784228" y="1614948"/>
            <a:ext cx="3366741" cy="727587"/>
          </a:xfrm>
          <a:custGeom>
            <a:avLst/>
            <a:gdLst>
              <a:gd name="T0" fmla="*/ 1232 w 1848"/>
              <a:gd name="T1" fmla="*/ 148 h 296"/>
              <a:gd name="T2" fmla="*/ 1848 w 1848"/>
              <a:gd name="T3" fmla="*/ 148 h 296"/>
              <a:gd name="T4" fmla="*/ 1848 w 1848"/>
              <a:gd name="T5" fmla="*/ 296 h 296"/>
              <a:gd name="T6" fmla="*/ 1232 w 1848"/>
              <a:gd name="T7" fmla="*/ 296 h 296"/>
              <a:gd name="T8" fmla="*/ 1232 w 1848"/>
              <a:gd name="T9" fmla="*/ 148 h 296"/>
              <a:gd name="T10" fmla="*/ 616 w 1848"/>
              <a:gd name="T11" fmla="*/ 148 h 296"/>
              <a:gd name="T12" fmla="*/ 1232 w 1848"/>
              <a:gd name="T13" fmla="*/ 148 h 296"/>
              <a:gd name="T14" fmla="*/ 1232 w 1848"/>
              <a:gd name="T15" fmla="*/ 296 h 296"/>
              <a:gd name="T16" fmla="*/ 616 w 1848"/>
              <a:gd name="T17" fmla="*/ 296 h 296"/>
              <a:gd name="T18" fmla="*/ 616 w 1848"/>
              <a:gd name="T19" fmla="*/ 148 h 296"/>
              <a:gd name="T20" fmla="*/ 0 w 1848"/>
              <a:gd name="T21" fmla="*/ 148 h 296"/>
              <a:gd name="T22" fmla="*/ 616 w 1848"/>
              <a:gd name="T23" fmla="*/ 148 h 296"/>
              <a:gd name="T24" fmla="*/ 616 w 1848"/>
              <a:gd name="T25" fmla="*/ 296 h 296"/>
              <a:gd name="T26" fmla="*/ 0 w 1848"/>
              <a:gd name="T27" fmla="*/ 296 h 296"/>
              <a:gd name="T28" fmla="*/ 0 w 1848"/>
              <a:gd name="T29" fmla="*/ 148 h 296"/>
              <a:gd name="T30" fmla="*/ 0 w 1848"/>
              <a:gd name="T31" fmla="*/ 0 h 296"/>
              <a:gd name="T32" fmla="*/ 1848 w 1848"/>
              <a:gd name="T33" fmla="*/ 0 h 296"/>
              <a:gd name="T34" fmla="*/ 1848 w 1848"/>
              <a:gd name="T35" fmla="*/ 148 h 296"/>
              <a:gd name="T36" fmla="*/ 0 w 1848"/>
              <a:gd name="T37" fmla="*/ 148 h 296"/>
              <a:gd name="T38" fmla="*/ 0 w 1848"/>
              <a:gd name="T3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8" h="296">
                <a:moveTo>
                  <a:pt x="1232" y="148"/>
                </a:moveTo>
                <a:lnTo>
                  <a:pt x="1848" y="148"/>
                </a:lnTo>
                <a:lnTo>
                  <a:pt x="1848" y="296"/>
                </a:lnTo>
                <a:lnTo>
                  <a:pt x="1232" y="296"/>
                </a:lnTo>
                <a:lnTo>
                  <a:pt x="1232" y="148"/>
                </a:lnTo>
                <a:close/>
                <a:moveTo>
                  <a:pt x="616" y="148"/>
                </a:moveTo>
                <a:lnTo>
                  <a:pt x="1232" y="148"/>
                </a:lnTo>
                <a:lnTo>
                  <a:pt x="1232" y="296"/>
                </a:lnTo>
                <a:lnTo>
                  <a:pt x="616" y="296"/>
                </a:lnTo>
                <a:lnTo>
                  <a:pt x="616" y="148"/>
                </a:lnTo>
                <a:close/>
                <a:moveTo>
                  <a:pt x="0" y="148"/>
                </a:moveTo>
                <a:lnTo>
                  <a:pt x="616" y="148"/>
                </a:lnTo>
                <a:lnTo>
                  <a:pt x="616" y="296"/>
                </a:lnTo>
                <a:lnTo>
                  <a:pt x="0" y="296"/>
                </a:lnTo>
                <a:lnTo>
                  <a:pt x="0" y="148"/>
                </a:lnTo>
                <a:close/>
                <a:moveTo>
                  <a:pt x="0" y="0"/>
                </a:moveTo>
                <a:lnTo>
                  <a:pt x="1848" y="0"/>
                </a:lnTo>
                <a:lnTo>
                  <a:pt x="1848" y="148"/>
                </a:lnTo>
                <a:lnTo>
                  <a:pt x="0" y="148"/>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0" name="Freeform 9"/>
          <p:cNvSpPr>
            <a:spLocks noEditPoints="1"/>
          </p:cNvSpPr>
          <p:nvPr/>
        </p:nvSpPr>
        <p:spPr bwMode="auto">
          <a:xfrm>
            <a:off x="784228" y="2706329"/>
            <a:ext cx="3366741" cy="2546555"/>
          </a:xfrm>
          <a:custGeom>
            <a:avLst/>
            <a:gdLst>
              <a:gd name="T0" fmla="*/ 1232 w 1848"/>
              <a:gd name="T1" fmla="*/ 888 h 1036"/>
              <a:gd name="T2" fmla="*/ 1848 w 1848"/>
              <a:gd name="T3" fmla="*/ 888 h 1036"/>
              <a:gd name="T4" fmla="*/ 1848 w 1848"/>
              <a:gd name="T5" fmla="*/ 1036 h 1036"/>
              <a:gd name="T6" fmla="*/ 1232 w 1848"/>
              <a:gd name="T7" fmla="*/ 1036 h 1036"/>
              <a:gd name="T8" fmla="*/ 1232 w 1848"/>
              <a:gd name="T9" fmla="*/ 888 h 1036"/>
              <a:gd name="T10" fmla="*/ 616 w 1848"/>
              <a:gd name="T11" fmla="*/ 888 h 1036"/>
              <a:gd name="T12" fmla="*/ 1232 w 1848"/>
              <a:gd name="T13" fmla="*/ 888 h 1036"/>
              <a:gd name="T14" fmla="*/ 1232 w 1848"/>
              <a:gd name="T15" fmla="*/ 1036 h 1036"/>
              <a:gd name="T16" fmla="*/ 616 w 1848"/>
              <a:gd name="T17" fmla="*/ 1036 h 1036"/>
              <a:gd name="T18" fmla="*/ 616 w 1848"/>
              <a:gd name="T19" fmla="*/ 888 h 1036"/>
              <a:gd name="T20" fmla="*/ 0 w 1848"/>
              <a:gd name="T21" fmla="*/ 888 h 1036"/>
              <a:gd name="T22" fmla="*/ 616 w 1848"/>
              <a:gd name="T23" fmla="*/ 888 h 1036"/>
              <a:gd name="T24" fmla="*/ 616 w 1848"/>
              <a:gd name="T25" fmla="*/ 1036 h 1036"/>
              <a:gd name="T26" fmla="*/ 0 w 1848"/>
              <a:gd name="T27" fmla="*/ 1036 h 1036"/>
              <a:gd name="T28" fmla="*/ 0 w 1848"/>
              <a:gd name="T29" fmla="*/ 888 h 1036"/>
              <a:gd name="T30" fmla="*/ 1232 w 1848"/>
              <a:gd name="T31" fmla="*/ 592 h 1036"/>
              <a:gd name="T32" fmla="*/ 1848 w 1848"/>
              <a:gd name="T33" fmla="*/ 592 h 1036"/>
              <a:gd name="T34" fmla="*/ 1848 w 1848"/>
              <a:gd name="T35" fmla="*/ 740 h 1036"/>
              <a:gd name="T36" fmla="*/ 1232 w 1848"/>
              <a:gd name="T37" fmla="*/ 740 h 1036"/>
              <a:gd name="T38" fmla="*/ 1232 w 1848"/>
              <a:gd name="T39" fmla="*/ 592 h 1036"/>
              <a:gd name="T40" fmla="*/ 616 w 1848"/>
              <a:gd name="T41" fmla="*/ 592 h 1036"/>
              <a:gd name="T42" fmla="*/ 1232 w 1848"/>
              <a:gd name="T43" fmla="*/ 592 h 1036"/>
              <a:gd name="T44" fmla="*/ 1232 w 1848"/>
              <a:gd name="T45" fmla="*/ 740 h 1036"/>
              <a:gd name="T46" fmla="*/ 616 w 1848"/>
              <a:gd name="T47" fmla="*/ 740 h 1036"/>
              <a:gd name="T48" fmla="*/ 616 w 1848"/>
              <a:gd name="T49" fmla="*/ 592 h 1036"/>
              <a:gd name="T50" fmla="*/ 0 w 1848"/>
              <a:gd name="T51" fmla="*/ 592 h 1036"/>
              <a:gd name="T52" fmla="*/ 616 w 1848"/>
              <a:gd name="T53" fmla="*/ 592 h 1036"/>
              <a:gd name="T54" fmla="*/ 616 w 1848"/>
              <a:gd name="T55" fmla="*/ 740 h 1036"/>
              <a:gd name="T56" fmla="*/ 0 w 1848"/>
              <a:gd name="T57" fmla="*/ 740 h 1036"/>
              <a:gd name="T58" fmla="*/ 0 w 1848"/>
              <a:gd name="T59" fmla="*/ 592 h 1036"/>
              <a:gd name="T60" fmla="*/ 1232 w 1848"/>
              <a:gd name="T61" fmla="*/ 296 h 1036"/>
              <a:gd name="T62" fmla="*/ 1848 w 1848"/>
              <a:gd name="T63" fmla="*/ 296 h 1036"/>
              <a:gd name="T64" fmla="*/ 1848 w 1848"/>
              <a:gd name="T65" fmla="*/ 444 h 1036"/>
              <a:gd name="T66" fmla="*/ 1232 w 1848"/>
              <a:gd name="T67" fmla="*/ 444 h 1036"/>
              <a:gd name="T68" fmla="*/ 1232 w 1848"/>
              <a:gd name="T69" fmla="*/ 296 h 1036"/>
              <a:gd name="T70" fmla="*/ 616 w 1848"/>
              <a:gd name="T71" fmla="*/ 296 h 1036"/>
              <a:gd name="T72" fmla="*/ 1232 w 1848"/>
              <a:gd name="T73" fmla="*/ 296 h 1036"/>
              <a:gd name="T74" fmla="*/ 1232 w 1848"/>
              <a:gd name="T75" fmla="*/ 444 h 1036"/>
              <a:gd name="T76" fmla="*/ 616 w 1848"/>
              <a:gd name="T77" fmla="*/ 444 h 1036"/>
              <a:gd name="T78" fmla="*/ 616 w 1848"/>
              <a:gd name="T79" fmla="*/ 296 h 1036"/>
              <a:gd name="T80" fmla="*/ 0 w 1848"/>
              <a:gd name="T81" fmla="*/ 296 h 1036"/>
              <a:gd name="T82" fmla="*/ 616 w 1848"/>
              <a:gd name="T83" fmla="*/ 296 h 1036"/>
              <a:gd name="T84" fmla="*/ 616 w 1848"/>
              <a:gd name="T85" fmla="*/ 444 h 1036"/>
              <a:gd name="T86" fmla="*/ 0 w 1848"/>
              <a:gd name="T87" fmla="*/ 444 h 1036"/>
              <a:gd name="T88" fmla="*/ 0 w 1848"/>
              <a:gd name="T89" fmla="*/ 296 h 1036"/>
              <a:gd name="T90" fmla="*/ 1232 w 1848"/>
              <a:gd name="T91" fmla="*/ 0 h 1036"/>
              <a:gd name="T92" fmla="*/ 1848 w 1848"/>
              <a:gd name="T93" fmla="*/ 0 h 1036"/>
              <a:gd name="T94" fmla="*/ 1848 w 1848"/>
              <a:gd name="T95" fmla="*/ 148 h 1036"/>
              <a:gd name="T96" fmla="*/ 1232 w 1848"/>
              <a:gd name="T97" fmla="*/ 148 h 1036"/>
              <a:gd name="T98" fmla="*/ 1232 w 1848"/>
              <a:gd name="T99" fmla="*/ 0 h 1036"/>
              <a:gd name="T100" fmla="*/ 616 w 1848"/>
              <a:gd name="T101" fmla="*/ 0 h 1036"/>
              <a:gd name="T102" fmla="*/ 1232 w 1848"/>
              <a:gd name="T103" fmla="*/ 0 h 1036"/>
              <a:gd name="T104" fmla="*/ 1232 w 1848"/>
              <a:gd name="T105" fmla="*/ 148 h 1036"/>
              <a:gd name="T106" fmla="*/ 616 w 1848"/>
              <a:gd name="T107" fmla="*/ 148 h 1036"/>
              <a:gd name="T108" fmla="*/ 616 w 1848"/>
              <a:gd name="T109" fmla="*/ 0 h 1036"/>
              <a:gd name="T110" fmla="*/ 0 w 1848"/>
              <a:gd name="T111" fmla="*/ 0 h 1036"/>
              <a:gd name="T112" fmla="*/ 616 w 1848"/>
              <a:gd name="T113" fmla="*/ 0 h 1036"/>
              <a:gd name="T114" fmla="*/ 616 w 1848"/>
              <a:gd name="T115" fmla="*/ 148 h 1036"/>
              <a:gd name="T116" fmla="*/ 0 w 1848"/>
              <a:gd name="T117" fmla="*/ 148 h 1036"/>
              <a:gd name="T118" fmla="*/ 0 w 1848"/>
              <a:gd name="T119"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8" h="1036">
                <a:moveTo>
                  <a:pt x="1232" y="888"/>
                </a:moveTo>
                <a:lnTo>
                  <a:pt x="1848" y="888"/>
                </a:lnTo>
                <a:lnTo>
                  <a:pt x="1848" y="1036"/>
                </a:lnTo>
                <a:lnTo>
                  <a:pt x="1232" y="1036"/>
                </a:lnTo>
                <a:lnTo>
                  <a:pt x="1232" y="888"/>
                </a:lnTo>
                <a:close/>
                <a:moveTo>
                  <a:pt x="616" y="888"/>
                </a:moveTo>
                <a:lnTo>
                  <a:pt x="1232" y="888"/>
                </a:lnTo>
                <a:lnTo>
                  <a:pt x="1232" y="1036"/>
                </a:lnTo>
                <a:lnTo>
                  <a:pt x="616" y="1036"/>
                </a:lnTo>
                <a:lnTo>
                  <a:pt x="616" y="888"/>
                </a:lnTo>
                <a:close/>
                <a:moveTo>
                  <a:pt x="0" y="888"/>
                </a:moveTo>
                <a:lnTo>
                  <a:pt x="616" y="888"/>
                </a:lnTo>
                <a:lnTo>
                  <a:pt x="616" y="1036"/>
                </a:lnTo>
                <a:lnTo>
                  <a:pt x="0" y="1036"/>
                </a:lnTo>
                <a:lnTo>
                  <a:pt x="0" y="888"/>
                </a:lnTo>
                <a:close/>
                <a:moveTo>
                  <a:pt x="1232" y="592"/>
                </a:moveTo>
                <a:lnTo>
                  <a:pt x="1848" y="592"/>
                </a:lnTo>
                <a:lnTo>
                  <a:pt x="1848" y="740"/>
                </a:lnTo>
                <a:lnTo>
                  <a:pt x="1232" y="740"/>
                </a:lnTo>
                <a:lnTo>
                  <a:pt x="1232" y="592"/>
                </a:lnTo>
                <a:close/>
                <a:moveTo>
                  <a:pt x="616" y="592"/>
                </a:moveTo>
                <a:lnTo>
                  <a:pt x="1232" y="592"/>
                </a:lnTo>
                <a:lnTo>
                  <a:pt x="1232" y="740"/>
                </a:lnTo>
                <a:lnTo>
                  <a:pt x="616" y="740"/>
                </a:lnTo>
                <a:lnTo>
                  <a:pt x="616" y="592"/>
                </a:lnTo>
                <a:close/>
                <a:moveTo>
                  <a:pt x="0" y="592"/>
                </a:moveTo>
                <a:lnTo>
                  <a:pt x="616" y="592"/>
                </a:lnTo>
                <a:lnTo>
                  <a:pt x="616" y="740"/>
                </a:lnTo>
                <a:lnTo>
                  <a:pt x="0" y="740"/>
                </a:lnTo>
                <a:lnTo>
                  <a:pt x="0" y="592"/>
                </a:lnTo>
                <a:close/>
                <a:moveTo>
                  <a:pt x="1232" y="296"/>
                </a:moveTo>
                <a:lnTo>
                  <a:pt x="1848" y="296"/>
                </a:lnTo>
                <a:lnTo>
                  <a:pt x="1848" y="444"/>
                </a:lnTo>
                <a:lnTo>
                  <a:pt x="1232" y="444"/>
                </a:lnTo>
                <a:lnTo>
                  <a:pt x="1232" y="296"/>
                </a:lnTo>
                <a:close/>
                <a:moveTo>
                  <a:pt x="616" y="296"/>
                </a:moveTo>
                <a:lnTo>
                  <a:pt x="1232" y="296"/>
                </a:lnTo>
                <a:lnTo>
                  <a:pt x="1232" y="444"/>
                </a:lnTo>
                <a:lnTo>
                  <a:pt x="616" y="444"/>
                </a:lnTo>
                <a:lnTo>
                  <a:pt x="616" y="296"/>
                </a:lnTo>
                <a:close/>
                <a:moveTo>
                  <a:pt x="0" y="296"/>
                </a:moveTo>
                <a:lnTo>
                  <a:pt x="616" y="296"/>
                </a:lnTo>
                <a:lnTo>
                  <a:pt x="616" y="444"/>
                </a:lnTo>
                <a:lnTo>
                  <a:pt x="0" y="444"/>
                </a:lnTo>
                <a:lnTo>
                  <a:pt x="0" y="296"/>
                </a:lnTo>
                <a:close/>
                <a:moveTo>
                  <a:pt x="1232" y="0"/>
                </a:moveTo>
                <a:lnTo>
                  <a:pt x="1848" y="0"/>
                </a:lnTo>
                <a:lnTo>
                  <a:pt x="1848" y="148"/>
                </a:lnTo>
                <a:lnTo>
                  <a:pt x="1232" y="148"/>
                </a:lnTo>
                <a:lnTo>
                  <a:pt x="1232" y="0"/>
                </a:lnTo>
                <a:close/>
                <a:moveTo>
                  <a:pt x="616" y="0"/>
                </a:moveTo>
                <a:lnTo>
                  <a:pt x="1232" y="0"/>
                </a:lnTo>
                <a:lnTo>
                  <a:pt x="1232" y="148"/>
                </a:lnTo>
                <a:lnTo>
                  <a:pt x="616" y="148"/>
                </a:lnTo>
                <a:lnTo>
                  <a:pt x="616" y="0"/>
                </a:lnTo>
                <a:close/>
                <a:moveTo>
                  <a:pt x="0" y="0"/>
                </a:moveTo>
                <a:lnTo>
                  <a:pt x="616" y="0"/>
                </a:lnTo>
                <a:lnTo>
                  <a:pt x="616" y="148"/>
                </a:lnTo>
                <a:lnTo>
                  <a:pt x="0" y="148"/>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1" name="Line 8"/>
          <p:cNvSpPr>
            <a:spLocks noChangeShapeType="1"/>
          </p:cNvSpPr>
          <p:nvPr/>
        </p:nvSpPr>
        <p:spPr bwMode="auto">
          <a:xfrm>
            <a:off x="780584" y="1614948"/>
            <a:ext cx="1125891"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2" name="Line 9"/>
          <p:cNvSpPr>
            <a:spLocks noChangeShapeType="1"/>
          </p:cNvSpPr>
          <p:nvPr/>
        </p:nvSpPr>
        <p:spPr bwMode="auto">
          <a:xfrm flipV="1">
            <a:off x="784228" y="1619864"/>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3" name="Freeform 12"/>
          <p:cNvSpPr>
            <a:spLocks/>
          </p:cNvSpPr>
          <p:nvPr/>
        </p:nvSpPr>
        <p:spPr bwMode="auto">
          <a:xfrm>
            <a:off x="1906475" y="1614948"/>
            <a:ext cx="2251781" cy="0"/>
          </a:xfrm>
          <a:custGeom>
            <a:avLst/>
            <a:gdLst>
              <a:gd name="T0" fmla="*/ 0 w 1236"/>
              <a:gd name="T1" fmla="*/ 616 w 1236"/>
              <a:gd name="T2" fmla="*/ 1236 w 1236"/>
            </a:gdLst>
            <a:ahLst/>
            <a:cxnLst>
              <a:cxn ang="0">
                <a:pos x="T0" y="0"/>
              </a:cxn>
              <a:cxn ang="0">
                <a:pos x="T1" y="0"/>
              </a:cxn>
              <a:cxn ang="0">
                <a:pos x="T2" y="0"/>
              </a:cxn>
            </a:cxnLst>
            <a:rect l="0" t="0" r="r" b="b"/>
            <a:pathLst>
              <a:path w="1236">
                <a:moveTo>
                  <a:pt x="0" y="0"/>
                </a:moveTo>
                <a:lnTo>
                  <a:pt x="616" y="0"/>
                </a:lnTo>
                <a:lnTo>
                  <a:pt x="1236"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4" name="Line 11"/>
          <p:cNvSpPr>
            <a:spLocks noChangeShapeType="1"/>
          </p:cNvSpPr>
          <p:nvPr/>
        </p:nvSpPr>
        <p:spPr bwMode="auto">
          <a:xfrm flipV="1">
            <a:off x="4150969" y="1619864"/>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5" name="Line 12"/>
          <p:cNvSpPr>
            <a:spLocks noChangeShapeType="1"/>
          </p:cNvSpPr>
          <p:nvPr/>
        </p:nvSpPr>
        <p:spPr bwMode="auto">
          <a:xfrm>
            <a:off x="780584" y="1978742"/>
            <a:ext cx="1125891"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6" name="Line 13"/>
          <p:cNvSpPr>
            <a:spLocks noChangeShapeType="1"/>
          </p:cNvSpPr>
          <p:nvPr/>
        </p:nvSpPr>
        <p:spPr bwMode="auto">
          <a:xfrm flipV="1">
            <a:off x="784228" y="198365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7" name="Line 14"/>
          <p:cNvSpPr>
            <a:spLocks noChangeShapeType="1"/>
          </p:cNvSpPr>
          <p:nvPr/>
        </p:nvSpPr>
        <p:spPr bwMode="auto">
          <a:xfrm>
            <a:off x="1906475" y="1978742"/>
            <a:ext cx="1122247"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8" name="Line 15"/>
          <p:cNvSpPr>
            <a:spLocks noChangeShapeType="1"/>
          </p:cNvSpPr>
          <p:nvPr/>
        </p:nvSpPr>
        <p:spPr bwMode="auto">
          <a:xfrm flipV="1">
            <a:off x="1906475" y="198365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19" name="Line 16"/>
          <p:cNvSpPr>
            <a:spLocks noChangeShapeType="1"/>
          </p:cNvSpPr>
          <p:nvPr/>
        </p:nvSpPr>
        <p:spPr bwMode="auto">
          <a:xfrm>
            <a:off x="3028722" y="1978742"/>
            <a:ext cx="112953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20" name="Line 17"/>
          <p:cNvSpPr>
            <a:spLocks noChangeShapeType="1"/>
          </p:cNvSpPr>
          <p:nvPr/>
        </p:nvSpPr>
        <p:spPr bwMode="auto">
          <a:xfrm flipV="1">
            <a:off x="3028722" y="198365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21" name="Line 18"/>
          <p:cNvSpPr>
            <a:spLocks noChangeShapeType="1"/>
          </p:cNvSpPr>
          <p:nvPr/>
        </p:nvSpPr>
        <p:spPr bwMode="auto">
          <a:xfrm flipV="1">
            <a:off x="4150969" y="198365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22" name="Line 19"/>
          <p:cNvSpPr>
            <a:spLocks noChangeShapeType="1"/>
          </p:cNvSpPr>
          <p:nvPr/>
        </p:nvSpPr>
        <p:spPr bwMode="auto">
          <a:xfrm flipV="1">
            <a:off x="784228" y="380754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23" name="Line 20"/>
          <p:cNvSpPr>
            <a:spLocks noChangeShapeType="1"/>
          </p:cNvSpPr>
          <p:nvPr/>
        </p:nvSpPr>
        <p:spPr bwMode="auto">
          <a:xfrm flipV="1">
            <a:off x="1906475" y="380754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24" name="Line 21"/>
          <p:cNvSpPr>
            <a:spLocks noChangeShapeType="1"/>
          </p:cNvSpPr>
          <p:nvPr/>
        </p:nvSpPr>
        <p:spPr bwMode="auto">
          <a:xfrm flipV="1">
            <a:off x="3028722" y="380754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dirty="0">
              <a:solidFill>
                <a:srgbClr val="3D223B"/>
              </a:solidFill>
              <a:latin typeface="Calibri Light" pitchFamily="34" charset="0"/>
            </a:endParaRPr>
          </a:p>
        </p:txBody>
      </p:sp>
      <p:sp>
        <p:nvSpPr>
          <p:cNvPr id="25" name="Line 22"/>
          <p:cNvSpPr>
            <a:spLocks noChangeShapeType="1"/>
          </p:cNvSpPr>
          <p:nvPr/>
        </p:nvSpPr>
        <p:spPr bwMode="auto">
          <a:xfrm flipV="1">
            <a:off x="4150969" y="380754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26" name="Line 23"/>
          <p:cNvSpPr>
            <a:spLocks noChangeShapeType="1"/>
          </p:cNvSpPr>
          <p:nvPr/>
        </p:nvSpPr>
        <p:spPr bwMode="auto">
          <a:xfrm flipV="1">
            <a:off x="784228" y="4535129"/>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27" name="Line 24"/>
          <p:cNvSpPr>
            <a:spLocks noChangeShapeType="1"/>
          </p:cNvSpPr>
          <p:nvPr/>
        </p:nvSpPr>
        <p:spPr bwMode="auto">
          <a:xfrm flipV="1">
            <a:off x="1906475" y="4535129"/>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28" name="Line 25"/>
          <p:cNvSpPr>
            <a:spLocks noChangeShapeType="1"/>
          </p:cNvSpPr>
          <p:nvPr/>
        </p:nvSpPr>
        <p:spPr bwMode="auto">
          <a:xfrm flipV="1">
            <a:off x="3028722" y="4535129"/>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dirty="0">
              <a:solidFill>
                <a:srgbClr val="3D223B"/>
              </a:solidFill>
              <a:latin typeface="Calibri Light" pitchFamily="34" charset="0"/>
            </a:endParaRPr>
          </a:p>
        </p:txBody>
      </p:sp>
      <p:sp>
        <p:nvSpPr>
          <p:cNvPr id="29" name="Line 26"/>
          <p:cNvSpPr>
            <a:spLocks noChangeShapeType="1"/>
          </p:cNvSpPr>
          <p:nvPr/>
        </p:nvSpPr>
        <p:spPr bwMode="auto">
          <a:xfrm flipV="1">
            <a:off x="4150969" y="4535129"/>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30" name="Line 27"/>
          <p:cNvSpPr>
            <a:spLocks noChangeShapeType="1"/>
          </p:cNvSpPr>
          <p:nvPr/>
        </p:nvSpPr>
        <p:spPr bwMode="auto">
          <a:xfrm flipV="1">
            <a:off x="784228" y="2711245"/>
            <a:ext cx="0" cy="353961"/>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31" name="Line 28"/>
          <p:cNvSpPr>
            <a:spLocks noChangeShapeType="1"/>
          </p:cNvSpPr>
          <p:nvPr/>
        </p:nvSpPr>
        <p:spPr bwMode="auto">
          <a:xfrm flipV="1">
            <a:off x="1906475" y="2711245"/>
            <a:ext cx="0" cy="353961"/>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32" name="Line 29"/>
          <p:cNvSpPr>
            <a:spLocks noChangeShapeType="1"/>
          </p:cNvSpPr>
          <p:nvPr/>
        </p:nvSpPr>
        <p:spPr bwMode="auto">
          <a:xfrm flipV="1">
            <a:off x="3028722" y="2711245"/>
            <a:ext cx="0" cy="353961"/>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dirty="0">
              <a:solidFill>
                <a:srgbClr val="3D223B"/>
              </a:solidFill>
              <a:latin typeface="Calibri Light" pitchFamily="34" charset="0"/>
            </a:endParaRPr>
          </a:p>
        </p:txBody>
      </p:sp>
      <p:sp>
        <p:nvSpPr>
          <p:cNvPr id="33" name="Line 30"/>
          <p:cNvSpPr>
            <a:spLocks noChangeShapeType="1"/>
          </p:cNvSpPr>
          <p:nvPr/>
        </p:nvSpPr>
        <p:spPr bwMode="auto">
          <a:xfrm flipV="1">
            <a:off x="4150969" y="2711245"/>
            <a:ext cx="0" cy="353961"/>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34" name="Line 31"/>
          <p:cNvSpPr>
            <a:spLocks noChangeShapeType="1"/>
          </p:cNvSpPr>
          <p:nvPr/>
        </p:nvSpPr>
        <p:spPr bwMode="auto">
          <a:xfrm flipV="1">
            <a:off x="784228" y="344374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35" name="Line 32"/>
          <p:cNvSpPr>
            <a:spLocks noChangeShapeType="1"/>
          </p:cNvSpPr>
          <p:nvPr/>
        </p:nvSpPr>
        <p:spPr bwMode="auto">
          <a:xfrm flipV="1">
            <a:off x="1906475" y="344374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36" name="Line 33"/>
          <p:cNvSpPr>
            <a:spLocks noChangeShapeType="1"/>
          </p:cNvSpPr>
          <p:nvPr/>
        </p:nvSpPr>
        <p:spPr bwMode="auto">
          <a:xfrm flipV="1">
            <a:off x="3028722" y="344374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dirty="0">
              <a:solidFill>
                <a:srgbClr val="3D223B"/>
              </a:solidFill>
              <a:latin typeface="Calibri Light" pitchFamily="34" charset="0"/>
            </a:endParaRPr>
          </a:p>
        </p:txBody>
      </p:sp>
      <p:sp>
        <p:nvSpPr>
          <p:cNvPr id="37" name="Line 34"/>
          <p:cNvSpPr>
            <a:spLocks noChangeShapeType="1"/>
          </p:cNvSpPr>
          <p:nvPr/>
        </p:nvSpPr>
        <p:spPr bwMode="auto">
          <a:xfrm flipV="1">
            <a:off x="4150969" y="344374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38" name="Freeform 37"/>
          <p:cNvSpPr>
            <a:spLocks/>
          </p:cNvSpPr>
          <p:nvPr/>
        </p:nvSpPr>
        <p:spPr bwMode="auto">
          <a:xfrm>
            <a:off x="780584" y="3797710"/>
            <a:ext cx="3377672" cy="0"/>
          </a:xfrm>
          <a:custGeom>
            <a:avLst/>
            <a:gdLst>
              <a:gd name="T0" fmla="*/ 0 w 1854"/>
              <a:gd name="T1" fmla="*/ 618 w 1854"/>
              <a:gd name="T2" fmla="*/ 1234 w 1854"/>
              <a:gd name="T3" fmla="*/ 1854 w 1854"/>
            </a:gdLst>
            <a:ahLst/>
            <a:cxnLst>
              <a:cxn ang="0">
                <a:pos x="T0" y="0"/>
              </a:cxn>
              <a:cxn ang="0">
                <a:pos x="T1" y="0"/>
              </a:cxn>
              <a:cxn ang="0">
                <a:pos x="T2" y="0"/>
              </a:cxn>
              <a:cxn ang="0">
                <a:pos x="T3" y="0"/>
              </a:cxn>
            </a:cxnLst>
            <a:rect l="0" t="0" r="r" b="b"/>
            <a:pathLst>
              <a:path w="1854">
                <a:moveTo>
                  <a:pt x="0" y="0"/>
                </a:moveTo>
                <a:lnTo>
                  <a:pt x="618" y="0"/>
                </a:lnTo>
                <a:lnTo>
                  <a:pt x="1234"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39" name="Line 36"/>
          <p:cNvSpPr>
            <a:spLocks noChangeShapeType="1"/>
          </p:cNvSpPr>
          <p:nvPr/>
        </p:nvSpPr>
        <p:spPr bwMode="auto">
          <a:xfrm flipV="1">
            <a:off x="784228" y="417133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40" name="Freeform 39"/>
          <p:cNvSpPr>
            <a:spLocks/>
          </p:cNvSpPr>
          <p:nvPr/>
        </p:nvSpPr>
        <p:spPr bwMode="auto">
          <a:xfrm>
            <a:off x="780584" y="4161503"/>
            <a:ext cx="3377672" cy="0"/>
          </a:xfrm>
          <a:custGeom>
            <a:avLst/>
            <a:gdLst>
              <a:gd name="T0" fmla="*/ 0 w 1854"/>
              <a:gd name="T1" fmla="*/ 618 w 1854"/>
              <a:gd name="T2" fmla="*/ 1234 w 1854"/>
              <a:gd name="T3" fmla="*/ 1854 w 1854"/>
            </a:gdLst>
            <a:ahLst/>
            <a:cxnLst>
              <a:cxn ang="0">
                <a:pos x="T0" y="0"/>
              </a:cxn>
              <a:cxn ang="0">
                <a:pos x="T1" y="0"/>
              </a:cxn>
              <a:cxn ang="0">
                <a:pos x="T2" y="0"/>
              </a:cxn>
              <a:cxn ang="0">
                <a:pos x="T3" y="0"/>
              </a:cxn>
            </a:cxnLst>
            <a:rect l="0" t="0" r="r" b="b"/>
            <a:pathLst>
              <a:path w="1854">
                <a:moveTo>
                  <a:pt x="0" y="0"/>
                </a:moveTo>
                <a:lnTo>
                  <a:pt x="618" y="0"/>
                </a:lnTo>
                <a:lnTo>
                  <a:pt x="1234"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41" name="Line 38"/>
          <p:cNvSpPr>
            <a:spLocks noChangeShapeType="1"/>
          </p:cNvSpPr>
          <p:nvPr/>
        </p:nvSpPr>
        <p:spPr bwMode="auto">
          <a:xfrm flipV="1">
            <a:off x="1906475" y="417133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42" name="Line 39"/>
          <p:cNvSpPr>
            <a:spLocks noChangeShapeType="1"/>
          </p:cNvSpPr>
          <p:nvPr/>
        </p:nvSpPr>
        <p:spPr bwMode="auto">
          <a:xfrm flipV="1">
            <a:off x="3028722" y="417133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dirty="0">
              <a:solidFill>
                <a:srgbClr val="3D223B"/>
              </a:solidFill>
              <a:latin typeface="Calibri Light" pitchFamily="34" charset="0"/>
            </a:endParaRPr>
          </a:p>
        </p:txBody>
      </p:sp>
      <p:sp>
        <p:nvSpPr>
          <p:cNvPr id="43" name="Line 40"/>
          <p:cNvSpPr>
            <a:spLocks noChangeShapeType="1"/>
          </p:cNvSpPr>
          <p:nvPr/>
        </p:nvSpPr>
        <p:spPr bwMode="auto">
          <a:xfrm flipV="1">
            <a:off x="4150969" y="417133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44" name="Freeform 43"/>
          <p:cNvSpPr>
            <a:spLocks/>
          </p:cNvSpPr>
          <p:nvPr/>
        </p:nvSpPr>
        <p:spPr bwMode="auto">
          <a:xfrm>
            <a:off x="780584" y="4525297"/>
            <a:ext cx="3377672" cy="0"/>
          </a:xfrm>
          <a:custGeom>
            <a:avLst/>
            <a:gdLst>
              <a:gd name="T0" fmla="*/ 0 w 1854"/>
              <a:gd name="T1" fmla="*/ 618 w 1854"/>
              <a:gd name="T2" fmla="*/ 1234 w 1854"/>
              <a:gd name="T3" fmla="*/ 1854 w 1854"/>
            </a:gdLst>
            <a:ahLst/>
            <a:cxnLst>
              <a:cxn ang="0">
                <a:pos x="T0" y="0"/>
              </a:cxn>
              <a:cxn ang="0">
                <a:pos x="T1" y="0"/>
              </a:cxn>
              <a:cxn ang="0">
                <a:pos x="T2" y="0"/>
              </a:cxn>
              <a:cxn ang="0">
                <a:pos x="T3" y="0"/>
              </a:cxn>
            </a:cxnLst>
            <a:rect l="0" t="0" r="r" b="b"/>
            <a:pathLst>
              <a:path w="1854">
                <a:moveTo>
                  <a:pt x="0" y="0"/>
                </a:moveTo>
                <a:lnTo>
                  <a:pt x="618" y="0"/>
                </a:lnTo>
                <a:lnTo>
                  <a:pt x="1234"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45" name="Line 42"/>
          <p:cNvSpPr>
            <a:spLocks noChangeShapeType="1"/>
          </p:cNvSpPr>
          <p:nvPr/>
        </p:nvSpPr>
        <p:spPr bwMode="auto">
          <a:xfrm flipV="1">
            <a:off x="784228" y="489892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46" name="Freeform 45"/>
          <p:cNvSpPr>
            <a:spLocks/>
          </p:cNvSpPr>
          <p:nvPr/>
        </p:nvSpPr>
        <p:spPr bwMode="auto">
          <a:xfrm>
            <a:off x="780584" y="4889090"/>
            <a:ext cx="3377672" cy="0"/>
          </a:xfrm>
          <a:custGeom>
            <a:avLst/>
            <a:gdLst>
              <a:gd name="T0" fmla="*/ 0 w 1854"/>
              <a:gd name="T1" fmla="*/ 618 w 1854"/>
              <a:gd name="T2" fmla="*/ 1234 w 1854"/>
              <a:gd name="T3" fmla="*/ 1854 w 1854"/>
            </a:gdLst>
            <a:ahLst/>
            <a:cxnLst>
              <a:cxn ang="0">
                <a:pos x="T0" y="0"/>
              </a:cxn>
              <a:cxn ang="0">
                <a:pos x="T1" y="0"/>
              </a:cxn>
              <a:cxn ang="0">
                <a:pos x="T2" y="0"/>
              </a:cxn>
              <a:cxn ang="0">
                <a:pos x="T3" y="0"/>
              </a:cxn>
            </a:cxnLst>
            <a:rect l="0" t="0" r="r" b="b"/>
            <a:pathLst>
              <a:path w="1854">
                <a:moveTo>
                  <a:pt x="0" y="0"/>
                </a:moveTo>
                <a:lnTo>
                  <a:pt x="618" y="0"/>
                </a:lnTo>
                <a:lnTo>
                  <a:pt x="1234"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47" name="Line 44"/>
          <p:cNvSpPr>
            <a:spLocks noChangeShapeType="1"/>
          </p:cNvSpPr>
          <p:nvPr/>
        </p:nvSpPr>
        <p:spPr bwMode="auto">
          <a:xfrm flipV="1">
            <a:off x="1906475" y="489892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48" name="Line 45"/>
          <p:cNvSpPr>
            <a:spLocks noChangeShapeType="1"/>
          </p:cNvSpPr>
          <p:nvPr/>
        </p:nvSpPr>
        <p:spPr bwMode="auto">
          <a:xfrm flipV="1">
            <a:off x="3028722" y="489892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dirty="0">
              <a:solidFill>
                <a:srgbClr val="3D223B"/>
              </a:solidFill>
              <a:latin typeface="Calibri Light" pitchFamily="34" charset="0"/>
            </a:endParaRPr>
          </a:p>
        </p:txBody>
      </p:sp>
      <p:sp>
        <p:nvSpPr>
          <p:cNvPr id="49" name="Line 46"/>
          <p:cNvSpPr>
            <a:spLocks noChangeShapeType="1"/>
          </p:cNvSpPr>
          <p:nvPr/>
        </p:nvSpPr>
        <p:spPr bwMode="auto">
          <a:xfrm flipV="1">
            <a:off x="4150969" y="489892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0" name="Freeform 49"/>
          <p:cNvSpPr>
            <a:spLocks/>
          </p:cNvSpPr>
          <p:nvPr/>
        </p:nvSpPr>
        <p:spPr bwMode="auto">
          <a:xfrm>
            <a:off x="780584" y="5252884"/>
            <a:ext cx="3377672" cy="0"/>
          </a:xfrm>
          <a:custGeom>
            <a:avLst/>
            <a:gdLst>
              <a:gd name="T0" fmla="*/ 0 w 1854"/>
              <a:gd name="T1" fmla="*/ 618 w 1854"/>
              <a:gd name="T2" fmla="*/ 1234 w 1854"/>
              <a:gd name="T3" fmla="*/ 1854 w 1854"/>
            </a:gdLst>
            <a:ahLst/>
            <a:cxnLst>
              <a:cxn ang="0">
                <a:pos x="T0" y="0"/>
              </a:cxn>
              <a:cxn ang="0">
                <a:pos x="T1" y="0"/>
              </a:cxn>
              <a:cxn ang="0">
                <a:pos x="T2" y="0"/>
              </a:cxn>
              <a:cxn ang="0">
                <a:pos x="T3" y="0"/>
              </a:cxn>
            </a:cxnLst>
            <a:rect l="0" t="0" r="r" b="b"/>
            <a:pathLst>
              <a:path w="1854">
                <a:moveTo>
                  <a:pt x="0" y="0"/>
                </a:moveTo>
                <a:lnTo>
                  <a:pt x="618" y="0"/>
                </a:lnTo>
                <a:lnTo>
                  <a:pt x="1234"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1" name="Line 48"/>
          <p:cNvSpPr>
            <a:spLocks noChangeShapeType="1"/>
          </p:cNvSpPr>
          <p:nvPr/>
        </p:nvSpPr>
        <p:spPr bwMode="auto">
          <a:xfrm flipV="1">
            <a:off x="784228" y="2347451"/>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2" name="Freeform 51"/>
          <p:cNvSpPr>
            <a:spLocks/>
          </p:cNvSpPr>
          <p:nvPr/>
        </p:nvSpPr>
        <p:spPr bwMode="auto">
          <a:xfrm>
            <a:off x="780584" y="2342535"/>
            <a:ext cx="3377672" cy="0"/>
          </a:xfrm>
          <a:custGeom>
            <a:avLst/>
            <a:gdLst>
              <a:gd name="T0" fmla="*/ 0 w 1854"/>
              <a:gd name="T1" fmla="*/ 618 w 1854"/>
              <a:gd name="T2" fmla="*/ 1234 w 1854"/>
              <a:gd name="T3" fmla="*/ 1854 w 1854"/>
            </a:gdLst>
            <a:ahLst/>
            <a:cxnLst>
              <a:cxn ang="0">
                <a:pos x="T0" y="0"/>
              </a:cxn>
              <a:cxn ang="0">
                <a:pos x="T1" y="0"/>
              </a:cxn>
              <a:cxn ang="0">
                <a:pos x="T2" y="0"/>
              </a:cxn>
              <a:cxn ang="0">
                <a:pos x="T3" y="0"/>
              </a:cxn>
            </a:cxnLst>
            <a:rect l="0" t="0" r="r" b="b"/>
            <a:pathLst>
              <a:path w="1854">
                <a:moveTo>
                  <a:pt x="0" y="0"/>
                </a:moveTo>
                <a:lnTo>
                  <a:pt x="618" y="0"/>
                </a:lnTo>
                <a:lnTo>
                  <a:pt x="1234"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3" name="Line 50"/>
          <p:cNvSpPr>
            <a:spLocks noChangeShapeType="1"/>
          </p:cNvSpPr>
          <p:nvPr/>
        </p:nvSpPr>
        <p:spPr bwMode="auto">
          <a:xfrm flipV="1">
            <a:off x="1906475" y="2347451"/>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4" name="Line 51"/>
          <p:cNvSpPr>
            <a:spLocks noChangeShapeType="1"/>
          </p:cNvSpPr>
          <p:nvPr/>
        </p:nvSpPr>
        <p:spPr bwMode="auto">
          <a:xfrm flipV="1">
            <a:off x="3028722" y="2347451"/>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dirty="0">
              <a:solidFill>
                <a:srgbClr val="3D223B"/>
              </a:solidFill>
              <a:latin typeface="Calibri Light" pitchFamily="34" charset="0"/>
            </a:endParaRPr>
          </a:p>
        </p:txBody>
      </p:sp>
      <p:sp>
        <p:nvSpPr>
          <p:cNvPr id="55" name="Line 52"/>
          <p:cNvSpPr>
            <a:spLocks noChangeShapeType="1"/>
          </p:cNvSpPr>
          <p:nvPr/>
        </p:nvSpPr>
        <p:spPr bwMode="auto">
          <a:xfrm flipV="1">
            <a:off x="4150969" y="2347451"/>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6" name="Freeform 55"/>
          <p:cNvSpPr>
            <a:spLocks/>
          </p:cNvSpPr>
          <p:nvPr/>
        </p:nvSpPr>
        <p:spPr bwMode="auto">
          <a:xfrm>
            <a:off x="780584" y="2706329"/>
            <a:ext cx="3377672" cy="0"/>
          </a:xfrm>
          <a:custGeom>
            <a:avLst/>
            <a:gdLst>
              <a:gd name="T0" fmla="*/ 0 w 1854"/>
              <a:gd name="T1" fmla="*/ 618 w 1854"/>
              <a:gd name="T2" fmla="*/ 1234 w 1854"/>
              <a:gd name="T3" fmla="*/ 1854 w 1854"/>
            </a:gdLst>
            <a:ahLst/>
            <a:cxnLst>
              <a:cxn ang="0">
                <a:pos x="T0" y="0"/>
              </a:cxn>
              <a:cxn ang="0">
                <a:pos x="T1" y="0"/>
              </a:cxn>
              <a:cxn ang="0">
                <a:pos x="T2" y="0"/>
              </a:cxn>
              <a:cxn ang="0">
                <a:pos x="T3" y="0"/>
              </a:cxn>
            </a:cxnLst>
            <a:rect l="0" t="0" r="r" b="b"/>
            <a:pathLst>
              <a:path w="1854">
                <a:moveTo>
                  <a:pt x="0" y="0"/>
                </a:moveTo>
                <a:lnTo>
                  <a:pt x="618" y="0"/>
                </a:lnTo>
                <a:lnTo>
                  <a:pt x="1234"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7" name="Line 54"/>
          <p:cNvSpPr>
            <a:spLocks noChangeShapeType="1"/>
          </p:cNvSpPr>
          <p:nvPr/>
        </p:nvSpPr>
        <p:spPr bwMode="auto">
          <a:xfrm flipV="1">
            <a:off x="784228" y="307995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8" name="Freeform 57"/>
          <p:cNvSpPr>
            <a:spLocks/>
          </p:cNvSpPr>
          <p:nvPr/>
        </p:nvSpPr>
        <p:spPr bwMode="auto">
          <a:xfrm>
            <a:off x="780584" y="3070122"/>
            <a:ext cx="3377672" cy="0"/>
          </a:xfrm>
          <a:custGeom>
            <a:avLst/>
            <a:gdLst>
              <a:gd name="T0" fmla="*/ 0 w 1854"/>
              <a:gd name="T1" fmla="*/ 618 w 1854"/>
              <a:gd name="T2" fmla="*/ 1234 w 1854"/>
              <a:gd name="T3" fmla="*/ 1854 w 1854"/>
            </a:gdLst>
            <a:ahLst/>
            <a:cxnLst>
              <a:cxn ang="0">
                <a:pos x="T0" y="0"/>
              </a:cxn>
              <a:cxn ang="0">
                <a:pos x="T1" y="0"/>
              </a:cxn>
              <a:cxn ang="0">
                <a:pos x="T2" y="0"/>
              </a:cxn>
              <a:cxn ang="0">
                <a:pos x="T3" y="0"/>
              </a:cxn>
            </a:cxnLst>
            <a:rect l="0" t="0" r="r" b="b"/>
            <a:pathLst>
              <a:path w="1854">
                <a:moveTo>
                  <a:pt x="0" y="0"/>
                </a:moveTo>
                <a:lnTo>
                  <a:pt x="618" y="0"/>
                </a:lnTo>
                <a:lnTo>
                  <a:pt x="1234"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59" name="Line 56"/>
          <p:cNvSpPr>
            <a:spLocks noChangeShapeType="1"/>
          </p:cNvSpPr>
          <p:nvPr/>
        </p:nvSpPr>
        <p:spPr bwMode="auto">
          <a:xfrm flipV="1">
            <a:off x="1906475" y="307995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60" name="Line 57"/>
          <p:cNvSpPr>
            <a:spLocks noChangeShapeType="1"/>
          </p:cNvSpPr>
          <p:nvPr/>
        </p:nvSpPr>
        <p:spPr bwMode="auto">
          <a:xfrm flipV="1">
            <a:off x="3028722" y="307995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dirty="0">
              <a:solidFill>
                <a:srgbClr val="3D223B"/>
              </a:solidFill>
              <a:latin typeface="Calibri Light" pitchFamily="34" charset="0"/>
            </a:endParaRPr>
          </a:p>
        </p:txBody>
      </p:sp>
      <p:sp>
        <p:nvSpPr>
          <p:cNvPr id="61" name="Line 58"/>
          <p:cNvSpPr>
            <a:spLocks noChangeShapeType="1"/>
          </p:cNvSpPr>
          <p:nvPr/>
        </p:nvSpPr>
        <p:spPr bwMode="auto">
          <a:xfrm flipV="1">
            <a:off x="4150969" y="307995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62" name="Freeform 61"/>
          <p:cNvSpPr>
            <a:spLocks/>
          </p:cNvSpPr>
          <p:nvPr/>
        </p:nvSpPr>
        <p:spPr bwMode="auto">
          <a:xfrm>
            <a:off x="780584" y="3433916"/>
            <a:ext cx="3377672" cy="0"/>
          </a:xfrm>
          <a:custGeom>
            <a:avLst/>
            <a:gdLst>
              <a:gd name="T0" fmla="*/ 0 w 1854"/>
              <a:gd name="T1" fmla="*/ 618 w 1854"/>
              <a:gd name="T2" fmla="*/ 1234 w 1854"/>
              <a:gd name="T3" fmla="*/ 1854 w 1854"/>
            </a:gdLst>
            <a:ahLst/>
            <a:cxnLst>
              <a:cxn ang="0">
                <a:pos x="T0" y="0"/>
              </a:cxn>
              <a:cxn ang="0">
                <a:pos x="T1" y="0"/>
              </a:cxn>
              <a:cxn ang="0">
                <a:pos x="T2" y="0"/>
              </a:cxn>
              <a:cxn ang="0">
                <a:pos x="T3" y="0"/>
              </a:cxn>
            </a:cxnLst>
            <a:rect l="0" t="0" r="r" b="b"/>
            <a:pathLst>
              <a:path w="1854">
                <a:moveTo>
                  <a:pt x="0" y="0"/>
                </a:moveTo>
                <a:lnTo>
                  <a:pt x="618" y="0"/>
                </a:lnTo>
                <a:lnTo>
                  <a:pt x="1234"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latin typeface="Calibri Light" pitchFamily="34" charset="0"/>
            </a:endParaRPr>
          </a:p>
        </p:txBody>
      </p:sp>
      <p:sp>
        <p:nvSpPr>
          <p:cNvPr id="63" name="Rectangle 62"/>
          <p:cNvSpPr>
            <a:spLocks noChangeArrowheads="1"/>
          </p:cNvSpPr>
          <p:nvPr/>
        </p:nvSpPr>
        <p:spPr bwMode="auto">
          <a:xfrm>
            <a:off x="1532045" y="1686664"/>
            <a:ext cx="18207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Calibri Light" pitchFamily="34" charset="0"/>
                <a:cs typeface="Arial" pitchFamily="34" charset="0"/>
              </a:rPr>
              <a:t>Utility from movie tickets</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64" name="Rectangle 63"/>
          <p:cNvSpPr>
            <a:spLocks noChangeArrowheads="1"/>
          </p:cNvSpPr>
          <p:nvPr/>
        </p:nvSpPr>
        <p:spPr bwMode="auto">
          <a:xfrm>
            <a:off x="898323" y="1973203"/>
            <a:ext cx="689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Calibri Light" pitchFamily="34" charset="0"/>
                <a:cs typeface="Arial" pitchFamily="34" charset="0"/>
              </a:rPr>
              <a:t>Number of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Calibri Light" pitchFamily="34" charset="0"/>
                <a:cs typeface="Arial" pitchFamily="34" charset="0"/>
              </a:rPr>
              <a:t>tickets</a:t>
            </a:r>
            <a:endParaRPr kumimoji="0" lang="en-US" sz="3200" b="0" i="0" u="none" strike="noStrike" cap="none" normalizeH="0" baseline="0" dirty="0">
              <a:ln>
                <a:noFill/>
              </a:ln>
              <a:solidFill>
                <a:srgbClr val="3D223B"/>
              </a:solidFill>
              <a:effectLst/>
              <a:latin typeface="Calibri Light" pitchFamily="34" charset="0"/>
              <a:cs typeface="Arial" pitchFamily="34" charset="0"/>
            </a:endParaRPr>
          </a:p>
        </p:txBody>
      </p:sp>
      <p:sp>
        <p:nvSpPr>
          <p:cNvPr id="65" name="Rectangle 64"/>
          <p:cNvSpPr>
            <a:spLocks noChangeArrowheads="1"/>
          </p:cNvSpPr>
          <p:nvPr/>
        </p:nvSpPr>
        <p:spPr bwMode="auto">
          <a:xfrm>
            <a:off x="1943926" y="2065847"/>
            <a:ext cx="9146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Calibri Light" pitchFamily="34" charset="0"/>
                <a:cs typeface="Arial" pitchFamily="34" charset="0"/>
              </a:rPr>
              <a:t>Marginal utility</a:t>
            </a:r>
            <a:endParaRPr kumimoji="0" lang="en-US" sz="3200" b="0" i="0" u="none" strike="noStrike" cap="none" normalizeH="0" baseline="0" dirty="0">
              <a:ln>
                <a:noFill/>
              </a:ln>
              <a:solidFill>
                <a:srgbClr val="3D223B"/>
              </a:solidFill>
              <a:effectLst/>
              <a:latin typeface="Calibri Light" pitchFamily="34" charset="0"/>
              <a:cs typeface="Arial" pitchFamily="34" charset="0"/>
            </a:endParaRPr>
          </a:p>
        </p:txBody>
      </p:sp>
      <p:sp>
        <p:nvSpPr>
          <p:cNvPr id="66" name="Rectangle 65"/>
          <p:cNvSpPr>
            <a:spLocks noChangeArrowheads="1"/>
          </p:cNvSpPr>
          <p:nvPr/>
        </p:nvSpPr>
        <p:spPr bwMode="auto">
          <a:xfrm>
            <a:off x="3176293" y="2065847"/>
            <a:ext cx="66992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Calibri Light" pitchFamily="34" charset="0"/>
                <a:cs typeface="Arial" pitchFamily="34" charset="0"/>
              </a:rPr>
              <a:t>Total utility</a:t>
            </a:r>
            <a:endParaRPr kumimoji="0" lang="en-US" sz="3200" b="0" i="0" u="none" strike="noStrike" cap="none" normalizeH="0" baseline="0" dirty="0">
              <a:ln>
                <a:noFill/>
              </a:ln>
              <a:solidFill>
                <a:srgbClr val="3D223B"/>
              </a:solidFill>
              <a:effectLst/>
              <a:latin typeface="Calibri Light" pitchFamily="34" charset="0"/>
              <a:cs typeface="Arial" pitchFamily="34" charset="0"/>
            </a:endParaRPr>
          </a:p>
        </p:txBody>
      </p:sp>
      <p:sp>
        <p:nvSpPr>
          <p:cNvPr id="67" name="Rectangle 66"/>
          <p:cNvSpPr>
            <a:spLocks noChangeArrowheads="1"/>
          </p:cNvSpPr>
          <p:nvPr/>
        </p:nvSpPr>
        <p:spPr bwMode="auto">
          <a:xfrm>
            <a:off x="1410937" y="2426110"/>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1</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68" name="Rectangle 67"/>
          <p:cNvSpPr>
            <a:spLocks noChangeArrowheads="1"/>
          </p:cNvSpPr>
          <p:nvPr/>
        </p:nvSpPr>
        <p:spPr bwMode="auto">
          <a:xfrm>
            <a:off x="3548375" y="2426917"/>
            <a:ext cx="3746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3D223B"/>
                </a:solidFill>
                <a:latin typeface="Calibri Light" pitchFamily="34" charset="0"/>
                <a:cs typeface="Arial" pitchFamily="34" charset="0"/>
              </a:rPr>
              <a:t>105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69" name="Rectangle 68"/>
          <p:cNvSpPr>
            <a:spLocks noChangeArrowheads="1"/>
          </p:cNvSpPr>
          <p:nvPr/>
        </p:nvSpPr>
        <p:spPr bwMode="auto">
          <a:xfrm>
            <a:off x="1410937" y="2794819"/>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2</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70" name="Rectangle 69"/>
          <p:cNvSpPr>
            <a:spLocks noChangeArrowheads="1"/>
          </p:cNvSpPr>
          <p:nvPr/>
        </p:nvSpPr>
        <p:spPr bwMode="auto">
          <a:xfrm>
            <a:off x="3582557" y="2800045"/>
            <a:ext cx="3205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3D223B"/>
                </a:solidFill>
                <a:latin typeface="Calibri Light" pitchFamily="34" charset="0"/>
                <a:cs typeface="Arial" pitchFamily="34" charset="0"/>
              </a:rPr>
              <a:t>21</a:t>
            </a:r>
            <a:r>
              <a:rPr kumimoji="0" lang="en-US" sz="1400" b="0" i="0" u="none" strike="noStrike" cap="none" normalizeH="0" baseline="0" dirty="0">
                <a:ln>
                  <a:noFill/>
                </a:ln>
                <a:solidFill>
                  <a:srgbClr val="3D223B"/>
                </a:solidFill>
                <a:effectLst/>
                <a:latin typeface="Calibri Light" pitchFamily="34" charset="0"/>
                <a:cs typeface="Arial" pitchFamily="34" charset="0"/>
              </a:rPr>
              <a:t>0</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71" name="Rectangle 70"/>
          <p:cNvSpPr>
            <a:spLocks noChangeArrowheads="1"/>
          </p:cNvSpPr>
          <p:nvPr/>
        </p:nvSpPr>
        <p:spPr bwMode="auto">
          <a:xfrm>
            <a:off x="1410937" y="3158613"/>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3</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72" name="Rectangle 71"/>
          <p:cNvSpPr>
            <a:spLocks noChangeArrowheads="1"/>
          </p:cNvSpPr>
          <p:nvPr/>
        </p:nvSpPr>
        <p:spPr bwMode="auto">
          <a:xfrm>
            <a:off x="3582558" y="3158613"/>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305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73" name="Rectangle 72"/>
          <p:cNvSpPr>
            <a:spLocks noChangeArrowheads="1"/>
          </p:cNvSpPr>
          <p:nvPr/>
        </p:nvSpPr>
        <p:spPr bwMode="auto">
          <a:xfrm>
            <a:off x="1410937" y="3522406"/>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4</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74" name="Rectangle 73"/>
          <p:cNvSpPr>
            <a:spLocks noChangeArrowheads="1"/>
          </p:cNvSpPr>
          <p:nvPr/>
        </p:nvSpPr>
        <p:spPr bwMode="auto">
          <a:xfrm>
            <a:off x="3582558" y="3522406"/>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385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75" name="Rectangle 74"/>
          <p:cNvSpPr>
            <a:spLocks noChangeArrowheads="1"/>
          </p:cNvSpPr>
          <p:nvPr/>
        </p:nvSpPr>
        <p:spPr bwMode="auto">
          <a:xfrm>
            <a:off x="1410937" y="3886200"/>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5</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76" name="Rectangle 75"/>
          <p:cNvSpPr>
            <a:spLocks noChangeArrowheads="1"/>
          </p:cNvSpPr>
          <p:nvPr/>
        </p:nvSpPr>
        <p:spPr bwMode="auto">
          <a:xfrm>
            <a:off x="3582558" y="3886200"/>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430</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77" name="Rectangle 76"/>
          <p:cNvSpPr>
            <a:spLocks noChangeArrowheads="1"/>
          </p:cNvSpPr>
          <p:nvPr/>
        </p:nvSpPr>
        <p:spPr bwMode="auto">
          <a:xfrm>
            <a:off x="1410937" y="4249993"/>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6</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78" name="Rectangle 77"/>
          <p:cNvSpPr>
            <a:spLocks noChangeArrowheads="1"/>
          </p:cNvSpPr>
          <p:nvPr/>
        </p:nvSpPr>
        <p:spPr bwMode="auto">
          <a:xfrm>
            <a:off x="3582558" y="4249993"/>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465</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79" name="Rectangle 78"/>
          <p:cNvSpPr>
            <a:spLocks noChangeArrowheads="1"/>
          </p:cNvSpPr>
          <p:nvPr/>
        </p:nvSpPr>
        <p:spPr bwMode="auto">
          <a:xfrm>
            <a:off x="1410937" y="4613787"/>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7</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80" name="Rectangle 79"/>
          <p:cNvSpPr>
            <a:spLocks noChangeArrowheads="1"/>
          </p:cNvSpPr>
          <p:nvPr/>
        </p:nvSpPr>
        <p:spPr bwMode="auto">
          <a:xfrm>
            <a:off x="3582558" y="4613787"/>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475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81" name="Rectangle 80"/>
          <p:cNvSpPr>
            <a:spLocks noChangeArrowheads="1"/>
          </p:cNvSpPr>
          <p:nvPr/>
        </p:nvSpPr>
        <p:spPr bwMode="auto">
          <a:xfrm>
            <a:off x="1410937" y="4977581"/>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8</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82" name="Rectangle 81"/>
          <p:cNvSpPr>
            <a:spLocks noChangeArrowheads="1"/>
          </p:cNvSpPr>
          <p:nvPr/>
        </p:nvSpPr>
        <p:spPr bwMode="auto">
          <a:xfrm>
            <a:off x="3582558" y="4977581"/>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465</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83" name="Freeform 82"/>
          <p:cNvSpPr>
            <a:spLocks noEditPoints="1"/>
          </p:cNvSpPr>
          <p:nvPr/>
        </p:nvSpPr>
        <p:spPr bwMode="auto">
          <a:xfrm>
            <a:off x="4796796" y="1610032"/>
            <a:ext cx="3366741" cy="727587"/>
          </a:xfrm>
          <a:custGeom>
            <a:avLst/>
            <a:gdLst>
              <a:gd name="T0" fmla="*/ 1232 w 1848"/>
              <a:gd name="T1" fmla="*/ 148 h 296"/>
              <a:gd name="T2" fmla="*/ 1848 w 1848"/>
              <a:gd name="T3" fmla="*/ 148 h 296"/>
              <a:gd name="T4" fmla="*/ 1848 w 1848"/>
              <a:gd name="T5" fmla="*/ 296 h 296"/>
              <a:gd name="T6" fmla="*/ 1232 w 1848"/>
              <a:gd name="T7" fmla="*/ 296 h 296"/>
              <a:gd name="T8" fmla="*/ 1232 w 1848"/>
              <a:gd name="T9" fmla="*/ 148 h 296"/>
              <a:gd name="T10" fmla="*/ 616 w 1848"/>
              <a:gd name="T11" fmla="*/ 148 h 296"/>
              <a:gd name="T12" fmla="*/ 1232 w 1848"/>
              <a:gd name="T13" fmla="*/ 148 h 296"/>
              <a:gd name="T14" fmla="*/ 1232 w 1848"/>
              <a:gd name="T15" fmla="*/ 296 h 296"/>
              <a:gd name="T16" fmla="*/ 616 w 1848"/>
              <a:gd name="T17" fmla="*/ 296 h 296"/>
              <a:gd name="T18" fmla="*/ 616 w 1848"/>
              <a:gd name="T19" fmla="*/ 148 h 296"/>
              <a:gd name="T20" fmla="*/ 0 w 1848"/>
              <a:gd name="T21" fmla="*/ 148 h 296"/>
              <a:gd name="T22" fmla="*/ 616 w 1848"/>
              <a:gd name="T23" fmla="*/ 148 h 296"/>
              <a:gd name="T24" fmla="*/ 616 w 1848"/>
              <a:gd name="T25" fmla="*/ 296 h 296"/>
              <a:gd name="T26" fmla="*/ 0 w 1848"/>
              <a:gd name="T27" fmla="*/ 296 h 296"/>
              <a:gd name="T28" fmla="*/ 0 w 1848"/>
              <a:gd name="T29" fmla="*/ 148 h 296"/>
              <a:gd name="T30" fmla="*/ 0 w 1848"/>
              <a:gd name="T31" fmla="*/ 0 h 296"/>
              <a:gd name="T32" fmla="*/ 1848 w 1848"/>
              <a:gd name="T33" fmla="*/ 0 h 296"/>
              <a:gd name="T34" fmla="*/ 1848 w 1848"/>
              <a:gd name="T35" fmla="*/ 148 h 296"/>
              <a:gd name="T36" fmla="*/ 0 w 1848"/>
              <a:gd name="T37" fmla="*/ 148 h 296"/>
              <a:gd name="T38" fmla="*/ 0 w 1848"/>
              <a:gd name="T3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8" h="296">
                <a:moveTo>
                  <a:pt x="1232" y="148"/>
                </a:moveTo>
                <a:lnTo>
                  <a:pt x="1848" y="148"/>
                </a:lnTo>
                <a:lnTo>
                  <a:pt x="1848" y="296"/>
                </a:lnTo>
                <a:lnTo>
                  <a:pt x="1232" y="296"/>
                </a:lnTo>
                <a:lnTo>
                  <a:pt x="1232" y="148"/>
                </a:lnTo>
                <a:close/>
                <a:moveTo>
                  <a:pt x="616" y="148"/>
                </a:moveTo>
                <a:lnTo>
                  <a:pt x="1232" y="148"/>
                </a:lnTo>
                <a:lnTo>
                  <a:pt x="1232" y="296"/>
                </a:lnTo>
                <a:lnTo>
                  <a:pt x="616" y="296"/>
                </a:lnTo>
                <a:lnTo>
                  <a:pt x="616" y="148"/>
                </a:lnTo>
                <a:close/>
                <a:moveTo>
                  <a:pt x="0" y="148"/>
                </a:moveTo>
                <a:lnTo>
                  <a:pt x="616" y="148"/>
                </a:lnTo>
                <a:lnTo>
                  <a:pt x="616" y="296"/>
                </a:lnTo>
                <a:lnTo>
                  <a:pt x="0" y="296"/>
                </a:lnTo>
                <a:lnTo>
                  <a:pt x="0" y="148"/>
                </a:lnTo>
                <a:close/>
                <a:moveTo>
                  <a:pt x="0" y="0"/>
                </a:moveTo>
                <a:lnTo>
                  <a:pt x="1848" y="0"/>
                </a:lnTo>
                <a:lnTo>
                  <a:pt x="1848" y="148"/>
                </a:lnTo>
                <a:lnTo>
                  <a:pt x="0" y="148"/>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84" name="Freeform 83"/>
          <p:cNvSpPr>
            <a:spLocks noEditPoints="1"/>
          </p:cNvSpPr>
          <p:nvPr/>
        </p:nvSpPr>
        <p:spPr bwMode="auto">
          <a:xfrm>
            <a:off x="4796796" y="2337619"/>
            <a:ext cx="3366741" cy="1091381"/>
          </a:xfrm>
          <a:custGeom>
            <a:avLst/>
            <a:gdLst>
              <a:gd name="T0" fmla="*/ 1232 w 1848"/>
              <a:gd name="T1" fmla="*/ 296 h 444"/>
              <a:gd name="T2" fmla="*/ 1848 w 1848"/>
              <a:gd name="T3" fmla="*/ 296 h 444"/>
              <a:gd name="T4" fmla="*/ 1848 w 1848"/>
              <a:gd name="T5" fmla="*/ 444 h 444"/>
              <a:gd name="T6" fmla="*/ 1232 w 1848"/>
              <a:gd name="T7" fmla="*/ 444 h 444"/>
              <a:gd name="T8" fmla="*/ 1232 w 1848"/>
              <a:gd name="T9" fmla="*/ 296 h 444"/>
              <a:gd name="T10" fmla="*/ 616 w 1848"/>
              <a:gd name="T11" fmla="*/ 296 h 444"/>
              <a:gd name="T12" fmla="*/ 1232 w 1848"/>
              <a:gd name="T13" fmla="*/ 296 h 444"/>
              <a:gd name="T14" fmla="*/ 1232 w 1848"/>
              <a:gd name="T15" fmla="*/ 444 h 444"/>
              <a:gd name="T16" fmla="*/ 616 w 1848"/>
              <a:gd name="T17" fmla="*/ 444 h 444"/>
              <a:gd name="T18" fmla="*/ 616 w 1848"/>
              <a:gd name="T19" fmla="*/ 296 h 444"/>
              <a:gd name="T20" fmla="*/ 0 w 1848"/>
              <a:gd name="T21" fmla="*/ 296 h 444"/>
              <a:gd name="T22" fmla="*/ 616 w 1848"/>
              <a:gd name="T23" fmla="*/ 296 h 444"/>
              <a:gd name="T24" fmla="*/ 616 w 1848"/>
              <a:gd name="T25" fmla="*/ 444 h 444"/>
              <a:gd name="T26" fmla="*/ 0 w 1848"/>
              <a:gd name="T27" fmla="*/ 444 h 444"/>
              <a:gd name="T28" fmla="*/ 0 w 1848"/>
              <a:gd name="T29" fmla="*/ 296 h 444"/>
              <a:gd name="T30" fmla="*/ 1232 w 1848"/>
              <a:gd name="T31" fmla="*/ 0 h 444"/>
              <a:gd name="T32" fmla="*/ 1848 w 1848"/>
              <a:gd name="T33" fmla="*/ 0 h 444"/>
              <a:gd name="T34" fmla="*/ 1848 w 1848"/>
              <a:gd name="T35" fmla="*/ 148 h 444"/>
              <a:gd name="T36" fmla="*/ 1232 w 1848"/>
              <a:gd name="T37" fmla="*/ 148 h 444"/>
              <a:gd name="T38" fmla="*/ 1232 w 1848"/>
              <a:gd name="T39" fmla="*/ 0 h 444"/>
              <a:gd name="T40" fmla="*/ 616 w 1848"/>
              <a:gd name="T41" fmla="*/ 0 h 444"/>
              <a:gd name="T42" fmla="*/ 1232 w 1848"/>
              <a:gd name="T43" fmla="*/ 0 h 444"/>
              <a:gd name="T44" fmla="*/ 1232 w 1848"/>
              <a:gd name="T45" fmla="*/ 148 h 444"/>
              <a:gd name="T46" fmla="*/ 616 w 1848"/>
              <a:gd name="T47" fmla="*/ 148 h 444"/>
              <a:gd name="T48" fmla="*/ 616 w 1848"/>
              <a:gd name="T49" fmla="*/ 0 h 444"/>
              <a:gd name="T50" fmla="*/ 0 w 1848"/>
              <a:gd name="T51" fmla="*/ 0 h 444"/>
              <a:gd name="T52" fmla="*/ 616 w 1848"/>
              <a:gd name="T53" fmla="*/ 0 h 444"/>
              <a:gd name="T54" fmla="*/ 616 w 1848"/>
              <a:gd name="T55" fmla="*/ 148 h 444"/>
              <a:gd name="T56" fmla="*/ 0 w 1848"/>
              <a:gd name="T57" fmla="*/ 148 h 444"/>
              <a:gd name="T58" fmla="*/ 0 w 1848"/>
              <a:gd name="T5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8" h="444">
                <a:moveTo>
                  <a:pt x="1232" y="296"/>
                </a:moveTo>
                <a:lnTo>
                  <a:pt x="1848" y="296"/>
                </a:lnTo>
                <a:lnTo>
                  <a:pt x="1848" y="444"/>
                </a:lnTo>
                <a:lnTo>
                  <a:pt x="1232" y="444"/>
                </a:lnTo>
                <a:lnTo>
                  <a:pt x="1232" y="296"/>
                </a:lnTo>
                <a:close/>
                <a:moveTo>
                  <a:pt x="616" y="296"/>
                </a:moveTo>
                <a:lnTo>
                  <a:pt x="1232" y="296"/>
                </a:lnTo>
                <a:lnTo>
                  <a:pt x="1232" y="444"/>
                </a:lnTo>
                <a:lnTo>
                  <a:pt x="616" y="444"/>
                </a:lnTo>
                <a:lnTo>
                  <a:pt x="616" y="296"/>
                </a:lnTo>
                <a:close/>
                <a:moveTo>
                  <a:pt x="0" y="296"/>
                </a:moveTo>
                <a:lnTo>
                  <a:pt x="616" y="296"/>
                </a:lnTo>
                <a:lnTo>
                  <a:pt x="616" y="444"/>
                </a:lnTo>
                <a:lnTo>
                  <a:pt x="0" y="444"/>
                </a:lnTo>
                <a:lnTo>
                  <a:pt x="0" y="296"/>
                </a:lnTo>
                <a:close/>
                <a:moveTo>
                  <a:pt x="1232" y="0"/>
                </a:moveTo>
                <a:lnTo>
                  <a:pt x="1848" y="0"/>
                </a:lnTo>
                <a:lnTo>
                  <a:pt x="1848" y="148"/>
                </a:lnTo>
                <a:lnTo>
                  <a:pt x="1232" y="148"/>
                </a:lnTo>
                <a:lnTo>
                  <a:pt x="1232" y="0"/>
                </a:lnTo>
                <a:close/>
                <a:moveTo>
                  <a:pt x="616" y="0"/>
                </a:moveTo>
                <a:lnTo>
                  <a:pt x="1232" y="0"/>
                </a:lnTo>
                <a:lnTo>
                  <a:pt x="1232" y="148"/>
                </a:lnTo>
                <a:lnTo>
                  <a:pt x="616" y="148"/>
                </a:lnTo>
                <a:lnTo>
                  <a:pt x="616" y="0"/>
                </a:lnTo>
                <a:close/>
                <a:moveTo>
                  <a:pt x="0" y="0"/>
                </a:moveTo>
                <a:lnTo>
                  <a:pt x="616" y="0"/>
                </a:lnTo>
                <a:lnTo>
                  <a:pt x="616" y="148"/>
                </a:lnTo>
                <a:lnTo>
                  <a:pt x="0" y="148"/>
                </a:lnTo>
                <a:lnTo>
                  <a:pt x="0" y="0"/>
                </a:lnTo>
                <a:close/>
              </a:path>
            </a:pathLst>
          </a:custGeom>
          <a:solidFill>
            <a:srgbClr val="E8D3EA"/>
          </a:solidFill>
          <a:ln>
            <a:noFill/>
          </a:ln>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85" name="Freeform 84"/>
          <p:cNvSpPr>
            <a:spLocks noEditPoints="1"/>
          </p:cNvSpPr>
          <p:nvPr/>
        </p:nvSpPr>
        <p:spPr bwMode="auto">
          <a:xfrm>
            <a:off x="4796796" y="2701413"/>
            <a:ext cx="3366741" cy="1091381"/>
          </a:xfrm>
          <a:custGeom>
            <a:avLst/>
            <a:gdLst>
              <a:gd name="T0" fmla="*/ 1232 w 1848"/>
              <a:gd name="T1" fmla="*/ 296 h 444"/>
              <a:gd name="T2" fmla="*/ 1848 w 1848"/>
              <a:gd name="T3" fmla="*/ 296 h 444"/>
              <a:gd name="T4" fmla="*/ 1848 w 1848"/>
              <a:gd name="T5" fmla="*/ 444 h 444"/>
              <a:gd name="T6" fmla="*/ 1232 w 1848"/>
              <a:gd name="T7" fmla="*/ 444 h 444"/>
              <a:gd name="T8" fmla="*/ 1232 w 1848"/>
              <a:gd name="T9" fmla="*/ 296 h 444"/>
              <a:gd name="T10" fmla="*/ 616 w 1848"/>
              <a:gd name="T11" fmla="*/ 296 h 444"/>
              <a:gd name="T12" fmla="*/ 1232 w 1848"/>
              <a:gd name="T13" fmla="*/ 296 h 444"/>
              <a:gd name="T14" fmla="*/ 1232 w 1848"/>
              <a:gd name="T15" fmla="*/ 444 h 444"/>
              <a:gd name="T16" fmla="*/ 616 w 1848"/>
              <a:gd name="T17" fmla="*/ 444 h 444"/>
              <a:gd name="T18" fmla="*/ 616 w 1848"/>
              <a:gd name="T19" fmla="*/ 296 h 444"/>
              <a:gd name="T20" fmla="*/ 0 w 1848"/>
              <a:gd name="T21" fmla="*/ 296 h 444"/>
              <a:gd name="T22" fmla="*/ 616 w 1848"/>
              <a:gd name="T23" fmla="*/ 296 h 444"/>
              <a:gd name="T24" fmla="*/ 616 w 1848"/>
              <a:gd name="T25" fmla="*/ 444 h 444"/>
              <a:gd name="T26" fmla="*/ 0 w 1848"/>
              <a:gd name="T27" fmla="*/ 444 h 444"/>
              <a:gd name="T28" fmla="*/ 0 w 1848"/>
              <a:gd name="T29" fmla="*/ 296 h 444"/>
              <a:gd name="T30" fmla="*/ 1232 w 1848"/>
              <a:gd name="T31" fmla="*/ 0 h 444"/>
              <a:gd name="T32" fmla="*/ 1848 w 1848"/>
              <a:gd name="T33" fmla="*/ 0 h 444"/>
              <a:gd name="T34" fmla="*/ 1848 w 1848"/>
              <a:gd name="T35" fmla="*/ 148 h 444"/>
              <a:gd name="T36" fmla="*/ 1232 w 1848"/>
              <a:gd name="T37" fmla="*/ 148 h 444"/>
              <a:gd name="T38" fmla="*/ 1232 w 1848"/>
              <a:gd name="T39" fmla="*/ 0 h 444"/>
              <a:gd name="T40" fmla="*/ 616 w 1848"/>
              <a:gd name="T41" fmla="*/ 0 h 444"/>
              <a:gd name="T42" fmla="*/ 1232 w 1848"/>
              <a:gd name="T43" fmla="*/ 0 h 444"/>
              <a:gd name="T44" fmla="*/ 1232 w 1848"/>
              <a:gd name="T45" fmla="*/ 148 h 444"/>
              <a:gd name="T46" fmla="*/ 616 w 1848"/>
              <a:gd name="T47" fmla="*/ 148 h 444"/>
              <a:gd name="T48" fmla="*/ 616 w 1848"/>
              <a:gd name="T49" fmla="*/ 0 h 444"/>
              <a:gd name="T50" fmla="*/ 0 w 1848"/>
              <a:gd name="T51" fmla="*/ 0 h 444"/>
              <a:gd name="T52" fmla="*/ 616 w 1848"/>
              <a:gd name="T53" fmla="*/ 0 h 444"/>
              <a:gd name="T54" fmla="*/ 616 w 1848"/>
              <a:gd name="T55" fmla="*/ 148 h 444"/>
              <a:gd name="T56" fmla="*/ 0 w 1848"/>
              <a:gd name="T57" fmla="*/ 148 h 444"/>
              <a:gd name="T58" fmla="*/ 0 w 1848"/>
              <a:gd name="T5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8" h="444">
                <a:moveTo>
                  <a:pt x="1232" y="296"/>
                </a:moveTo>
                <a:lnTo>
                  <a:pt x="1848" y="296"/>
                </a:lnTo>
                <a:lnTo>
                  <a:pt x="1848" y="444"/>
                </a:lnTo>
                <a:lnTo>
                  <a:pt x="1232" y="444"/>
                </a:lnTo>
                <a:lnTo>
                  <a:pt x="1232" y="296"/>
                </a:lnTo>
                <a:close/>
                <a:moveTo>
                  <a:pt x="616" y="296"/>
                </a:moveTo>
                <a:lnTo>
                  <a:pt x="1232" y="296"/>
                </a:lnTo>
                <a:lnTo>
                  <a:pt x="1232" y="444"/>
                </a:lnTo>
                <a:lnTo>
                  <a:pt x="616" y="444"/>
                </a:lnTo>
                <a:lnTo>
                  <a:pt x="616" y="296"/>
                </a:lnTo>
                <a:close/>
                <a:moveTo>
                  <a:pt x="0" y="296"/>
                </a:moveTo>
                <a:lnTo>
                  <a:pt x="616" y="296"/>
                </a:lnTo>
                <a:lnTo>
                  <a:pt x="616" y="444"/>
                </a:lnTo>
                <a:lnTo>
                  <a:pt x="0" y="444"/>
                </a:lnTo>
                <a:lnTo>
                  <a:pt x="0" y="296"/>
                </a:lnTo>
                <a:close/>
                <a:moveTo>
                  <a:pt x="1232" y="0"/>
                </a:moveTo>
                <a:lnTo>
                  <a:pt x="1848" y="0"/>
                </a:lnTo>
                <a:lnTo>
                  <a:pt x="1848" y="148"/>
                </a:lnTo>
                <a:lnTo>
                  <a:pt x="1232" y="148"/>
                </a:lnTo>
                <a:lnTo>
                  <a:pt x="1232" y="0"/>
                </a:lnTo>
                <a:close/>
                <a:moveTo>
                  <a:pt x="616" y="0"/>
                </a:moveTo>
                <a:lnTo>
                  <a:pt x="1232" y="0"/>
                </a:lnTo>
                <a:lnTo>
                  <a:pt x="1232" y="148"/>
                </a:lnTo>
                <a:lnTo>
                  <a:pt x="616" y="148"/>
                </a:lnTo>
                <a:lnTo>
                  <a:pt x="616" y="0"/>
                </a:lnTo>
                <a:close/>
                <a:moveTo>
                  <a:pt x="0" y="0"/>
                </a:moveTo>
                <a:lnTo>
                  <a:pt x="616" y="0"/>
                </a:lnTo>
                <a:lnTo>
                  <a:pt x="616" y="148"/>
                </a:lnTo>
                <a:lnTo>
                  <a:pt x="0" y="148"/>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86" name="Line 103"/>
          <p:cNvSpPr>
            <a:spLocks noChangeShapeType="1"/>
          </p:cNvSpPr>
          <p:nvPr/>
        </p:nvSpPr>
        <p:spPr bwMode="auto">
          <a:xfrm>
            <a:off x="4789509" y="1610032"/>
            <a:ext cx="112953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87" name="Line 104"/>
          <p:cNvSpPr>
            <a:spLocks noChangeShapeType="1"/>
          </p:cNvSpPr>
          <p:nvPr/>
        </p:nvSpPr>
        <p:spPr bwMode="auto">
          <a:xfrm flipV="1">
            <a:off x="4796796" y="161494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88" name="Freeform 87"/>
          <p:cNvSpPr>
            <a:spLocks/>
          </p:cNvSpPr>
          <p:nvPr/>
        </p:nvSpPr>
        <p:spPr bwMode="auto">
          <a:xfrm>
            <a:off x="5919043" y="1610032"/>
            <a:ext cx="2248138" cy="0"/>
          </a:xfrm>
          <a:custGeom>
            <a:avLst/>
            <a:gdLst>
              <a:gd name="T0" fmla="*/ 0 w 1234"/>
              <a:gd name="T1" fmla="*/ 616 w 1234"/>
              <a:gd name="T2" fmla="*/ 1234 w 1234"/>
            </a:gdLst>
            <a:ahLst/>
            <a:cxnLst>
              <a:cxn ang="0">
                <a:pos x="T0" y="0"/>
              </a:cxn>
              <a:cxn ang="0">
                <a:pos x="T1" y="0"/>
              </a:cxn>
              <a:cxn ang="0">
                <a:pos x="T2" y="0"/>
              </a:cxn>
            </a:cxnLst>
            <a:rect l="0" t="0" r="r" b="b"/>
            <a:pathLst>
              <a:path w="1234">
                <a:moveTo>
                  <a:pt x="0" y="0"/>
                </a:moveTo>
                <a:lnTo>
                  <a:pt x="616" y="0"/>
                </a:lnTo>
                <a:lnTo>
                  <a:pt x="123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89" name="Line 106"/>
          <p:cNvSpPr>
            <a:spLocks noChangeShapeType="1"/>
          </p:cNvSpPr>
          <p:nvPr/>
        </p:nvSpPr>
        <p:spPr bwMode="auto">
          <a:xfrm flipV="1">
            <a:off x="8163537" y="1614948"/>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90" name="Line 107"/>
          <p:cNvSpPr>
            <a:spLocks noChangeShapeType="1"/>
          </p:cNvSpPr>
          <p:nvPr/>
        </p:nvSpPr>
        <p:spPr bwMode="auto">
          <a:xfrm>
            <a:off x="4789509" y="1973826"/>
            <a:ext cx="112953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91" name="Line 108"/>
          <p:cNvSpPr>
            <a:spLocks noChangeShapeType="1"/>
          </p:cNvSpPr>
          <p:nvPr/>
        </p:nvSpPr>
        <p:spPr bwMode="auto">
          <a:xfrm flipV="1">
            <a:off x="4796796" y="197874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92" name="Line 109"/>
          <p:cNvSpPr>
            <a:spLocks noChangeShapeType="1"/>
          </p:cNvSpPr>
          <p:nvPr/>
        </p:nvSpPr>
        <p:spPr bwMode="auto">
          <a:xfrm>
            <a:off x="5919043" y="1973826"/>
            <a:ext cx="1122247"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93" name="Line 110"/>
          <p:cNvSpPr>
            <a:spLocks noChangeShapeType="1"/>
          </p:cNvSpPr>
          <p:nvPr/>
        </p:nvSpPr>
        <p:spPr bwMode="auto">
          <a:xfrm flipV="1">
            <a:off x="5919043" y="197874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94" name="Line 111"/>
          <p:cNvSpPr>
            <a:spLocks noChangeShapeType="1"/>
          </p:cNvSpPr>
          <p:nvPr/>
        </p:nvSpPr>
        <p:spPr bwMode="auto">
          <a:xfrm>
            <a:off x="7041290" y="1973826"/>
            <a:ext cx="1125891"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95" name="Line 112"/>
          <p:cNvSpPr>
            <a:spLocks noChangeShapeType="1"/>
          </p:cNvSpPr>
          <p:nvPr/>
        </p:nvSpPr>
        <p:spPr bwMode="auto">
          <a:xfrm flipV="1">
            <a:off x="7041290" y="197874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96" name="Line 113"/>
          <p:cNvSpPr>
            <a:spLocks noChangeShapeType="1"/>
          </p:cNvSpPr>
          <p:nvPr/>
        </p:nvSpPr>
        <p:spPr bwMode="auto">
          <a:xfrm flipV="1">
            <a:off x="8163537" y="197874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97" name="Line 114"/>
          <p:cNvSpPr>
            <a:spLocks noChangeShapeType="1"/>
          </p:cNvSpPr>
          <p:nvPr/>
        </p:nvSpPr>
        <p:spPr bwMode="auto">
          <a:xfrm flipV="1">
            <a:off x="4796796" y="2706329"/>
            <a:ext cx="0" cy="353961"/>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98" name="Line 115"/>
          <p:cNvSpPr>
            <a:spLocks noChangeShapeType="1"/>
          </p:cNvSpPr>
          <p:nvPr/>
        </p:nvSpPr>
        <p:spPr bwMode="auto">
          <a:xfrm flipV="1">
            <a:off x="5919043" y="2706329"/>
            <a:ext cx="0" cy="353961"/>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solidFill>
                <a:srgbClr val="3D223B"/>
              </a:solidFill>
              <a:latin typeface="Calibri Light" pitchFamily="34" charset="0"/>
            </a:endParaRPr>
          </a:p>
        </p:txBody>
      </p:sp>
      <p:sp>
        <p:nvSpPr>
          <p:cNvPr id="99" name="Line 116"/>
          <p:cNvSpPr>
            <a:spLocks noChangeShapeType="1"/>
          </p:cNvSpPr>
          <p:nvPr/>
        </p:nvSpPr>
        <p:spPr bwMode="auto">
          <a:xfrm flipV="1">
            <a:off x="7041290" y="2706329"/>
            <a:ext cx="0" cy="353961"/>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solidFill>
                <a:srgbClr val="3D223B"/>
              </a:solidFill>
              <a:latin typeface="Calibri Light" pitchFamily="34" charset="0"/>
            </a:endParaRPr>
          </a:p>
        </p:txBody>
      </p:sp>
      <p:sp>
        <p:nvSpPr>
          <p:cNvPr id="100" name="Line 117"/>
          <p:cNvSpPr>
            <a:spLocks noChangeShapeType="1"/>
          </p:cNvSpPr>
          <p:nvPr/>
        </p:nvSpPr>
        <p:spPr bwMode="auto">
          <a:xfrm flipV="1">
            <a:off x="8163537" y="2706329"/>
            <a:ext cx="0" cy="353961"/>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solidFill>
                <a:srgbClr val="3D223B"/>
              </a:solidFill>
              <a:latin typeface="Calibri Light" pitchFamily="34" charset="0"/>
            </a:endParaRPr>
          </a:p>
        </p:txBody>
      </p:sp>
      <p:sp>
        <p:nvSpPr>
          <p:cNvPr id="101" name="Line 118"/>
          <p:cNvSpPr>
            <a:spLocks noChangeShapeType="1"/>
          </p:cNvSpPr>
          <p:nvPr/>
        </p:nvSpPr>
        <p:spPr bwMode="auto">
          <a:xfrm flipV="1">
            <a:off x="4796796" y="343883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02" name="Line 119"/>
          <p:cNvSpPr>
            <a:spLocks noChangeShapeType="1"/>
          </p:cNvSpPr>
          <p:nvPr/>
        </p:nvSpPr>
        <p:spPr bwMode="auto">
          <a:xfrm flipV="1">
            <a:off x="5919043" y="343883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solidFill>
                <a:srgbClr val="3D223B"/>
              </a:solidFill>
              <a:latin typeface="Calibri Light" pitchFamily="34" charset="0"/>
            </a:endParaRPr>
          </a:p>
        </p:txBody>
      </p:sp>
      <p:sp>
        <p:nvSpPr>
          <p:cNvPr id="103" name="Line 120"/>
          <p:cNvSpPr>
            <a:spLocks noChangeShapeType="1"/>
          </p:cNvSpPr>
          <p:nvPr/>
        </p:nvSpPr>
        <p:spPr bwMode="auto">
          <a:xfrm flipV="1">
            <a:off x="7041290" y="343883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solidFill>
                <a:srgbClr val="3D223B"/>
              </a:solidFill>
              <a:latin typeface="Calibri Light" pitchFamily="34" charset="0"/>
            </a:endParaRPr>
          </a:p>
        </p:txBody>
      </p:sp>
      <p:sp>
        <p:nvSpPr>
          <p:cNvPr id="104" name="Line 121"/>
          <p:cNvSpPr>
            <a:spLocks noChangeShapeType="1"/>
          </p:cNvSpPr>
          <p:nvPr/>
        </p:nvSpPr>
        <p:spPr bwMode="auto">
          <a:xfrm flipV="1">
            <a:off x="8163537" y="3438832"/>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solidFill>
                <a:srgbClr val="3D223B"/>
              </a:solidFill>
              <a:latin typeface="Calibri Light" pitchFamily="34" charset="0"/>
            </a:endParaRPr>
          </a:p>
        </p:txBody>
      </p:sp>
      <p:sp>
        <p:nvSpPr>
          <p:cNvPr id="105" name="Freeform 104"/>
          <p:cNvSpPr>
            <a:spLocks/>
          </p:cNvSpPr>
          <p:nvPr/>
        </p:nvSpPr>
        <p:spPr bwMode="auto">
          <a:xfrm>
            <a:off x="4789509" y="3792794"/>
            <a:ext cx="3377672" cy="0"/>
          </a:xfrm>
          <a:custGeom>
            <a:avLst/>
            <a:gdLst>
              <a:gd name="T0" fmla="*/ 0 w 1854"/>
              <a:gd name="T1" fmla="*/ 620 w 1854"/>
              <a:gd name="T2" fmla="*/ 1236 w 1854"/>
              <a:gd name="T3" fmla="*/ 1854 w 1854"/>
            </a:gdLst>
            <a:ahLst/>
            <a:cxnLst>
              <a:cxn ang="0">
                <a:pos x="T0" y="0"/>
              </a:cxn>
              <a:cxn ang="0">
                <a:pos x="T1" y="0"/>
              </a:cxn>
              <a:cxn ang="0">
                <a:pos x="T2" y="0"/>
              </a:cxn>
              <a:cxn ang="0">
                <a:pos x="T3" y="0"/>
              </a:cxn>
            </a:cxnLst>
            <a:rect l="0" t="0" r="r" b="b"/>
            <a:pathLst>
              <a:path w="1854">
                <a:moveTo>
                  <a:pt x="0" y="0"/>
                </a:moveTo>
                <a:lnTo>
                  <a:pt x="620" y="0"/>
                </a:lnTo>
                <a:lnTo>
                  <a:pt x="1236"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06" name="Line 123"/>
          <p:cNvSpPr>
            <a:spLocks noChangeShapeType="1"/>
          </p:cNvSpPr>
          <p:nvPr/>
        </p:nvSpPr>
        <p:spPr bwMode="auto">
          <a:xfrm flipV="1">
            <a:off x="4796796" y="234253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07" name="Freeform 106"/>
          <p:cNvSpPr>
            <a:spLocks/>
          </p:cNvSpPr>
          <p:nvPr/>
        </p:nvSpPr>
        <p:spPr bwMode="auto">
          <a:xfrm>
            <a:off x="4789509" y="2337619"/>
            <a:ext cx="3377672" cy="0"/>
          </a:xfrm>
          <a:custGeom>
            <a:avLst/>
            <a:gdLst>
              <a:gd name="T0" fmla="*/ 0 w 1854"/>
              <a:gd name="T1" fmla="*/ 620 w 1854"/>
              <a:gd name="T2" fmla="*/ 1236 w 1854"/>
              <a:gd name="T3" fmla="*/ 1854 w 1854"/>
            </a:gdLst>
            <a:ahLst/>
            <a:cxnLst>
              <a:cxn ang="0">
                <a:pos x="T0" y="0"/>
              </a:cxn>
              <a:cxn ang="0">
                <a:pos x="T1" y="0"/>
              </a:cxn>
              <a:cxn ang="0">
                <a:pos x="T2" y="0"/>
              </a:cxn>
              <a:cxn ang="0">
                <a:pos x="T3" y="0"/>
              </a:cxn>
            </a:cxnLst>
            <a:rect l="0" t="0" r="r" b="b"/>
            <a:pathLst>
              <a:path w="1854">
                <a:moveTo>
                  <a:pt x="0" y="0"/>
                </a:moveTo>
                <a:lnTo>
                  <a:pt x="620" y="0"/>
                </a:lnTo>
                <a:lnTo>
                  <a:pt x="1236"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08" name="Line 125"/>
          <p:cNvSpPr>
            <a:spLocks noChangeShapeType="1"/>
          </p:cNvSpPr>
          <p:nvPr/>
        </p:nvSpPr>
        <p:spPr bwMode="auto">
          <a:xfrm flipV="1">
            <a:off x="5919043" y="234253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09" name="Line 126"/>
          <p:cNvSpPr>
            <a:spLocks noChangeShapeType="1"/>
          </p:cNvSpPr>
          <p:nvPr/>
        </p:nvSpPr>
        <p:spPr bwMode="auto">
          <a:xfrm flipV="1">
            <a:off x="7041290" y="234253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10" name="Line 127"/>
          <p:cNvSpPr>
            <a:spLocks noChangeShapeType="1"/>
          </p:cNvSpPr>
          <p:nvPr/>
        </p:nvSpPr>
        <p:spPr bwMode="auto">
          <a:xfrm flipV="1">
            <a:off x="8163537" y="2342535"/>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11" name="Freeform 110"/>
          <p:cNvSpPr>
            <a:spLocks/>
          </p:cNvSpPr>
          <p:nvPr/>
        </p:nvSpPr>
        <p:spPr bwMode="auto">
          <a:xfrm>
            <a:off x="4789509" y="2701413"/>
            <a:ext cx="3377672" cy="0"/>
          </a:xfrm>
          <a:custGeom>
            <a:avLst/>
            <a:gdLst>
              <a:gd name="T0" fmla="*/ 0 w 1854"/>
              <a:gd name="T1" fmla="*/ 620 w 1854"/>
              <a:gd name="T2" fmla="*/ 1236 w 1854"/>
              <a:gd name="T3" fmla="*/ 1854 w 1854"/>
            </a:gdLst>
            <a:ahLst/>
            <a:cxnLst>
              <a:cxn ang="0">
                <a:pos x="T0" y="0"/>
              </a:cxn>
              <a:cxn ang="0">
                <a:pos x="T1" y="0"/>
              </a:cxn>
              <a:cxn ang="0">
                <a:pos x="T2" y="0"/>
              </a:cxn>
              <a:cxn ang="0">
                <a:pos x="T3" y="0"/>
              </a:cxn>
            </a:cxnLst>
            <a:rect l="0" t="0" r="r" b="b"/>
            <a:pathLst>
              <a:path w="1854">
                <a:moveTo>
                  <a:pt x="0" y="0"/>
                </a:moveTo>
                <a:lnTo>
                  <a:pt x="620" y="0"/>
                </a:lnTo>
                <a:lnTo>
                  <a:pt x="1236"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12" name="Line 129"/>
          <p:cNvSpPr>
            <a:spLocks noChangeShapeType="1"/>
          </p:cNvSpPr>
          <p:nvPr/>
        </p:nvSpPr>
        <p:spPr bwMode="auto">
          <a:xfrm flipV="1">
            <a:off x="4796796" y="3075039"/>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13" name="Freeform 112"/>
          <p:cNvSpPr>
            <a:spLocks/>
          </p:cNvSpPr>
          <p:nvPr/>
        </p:nvSpPr>
        <p:spPr bwMode="auto">
          <a:xfrm>
            <a:off x="4789509" y="3065206"/>
            <a:ext cx="3377672" cy="0"/>
          </a:xfrm>
          <a:custGeom>
            <a:avLst/>
            <a:gdLst>
              <a:gd name="T0" fmla="*/ 0 w 1854"/>
              <a:gd name="T1" fmla="*/ 620 w 1854"/>
              <a:gd name="T2" fmla="*/ 1236 w 1854"/>
              <a:gd name="T3" fmla="*/ 1854 w 1854"/>
            </a:gdLst>
            <a:ahLst/>
            <a:cxnLst>
              <a:cxn ang="0">
                <a:pos x="T0" y="0"/>
              </a:cxn>
              <a:cxn ang="0">
                <a:pos x="T1" y="0"/>
              </a:cxn>
              <a:cxn ang="0">
                <a:pos x="T2" y="0"/>
              </a:cxn>
              <a:cxn ang="0">
                <a:pos x="T3" y="0"/>
              </a:cxn>
            </a:cxnLst>
            <a:rect l="0" t="0" r="r" b="b"/>
            <a:pathLst>
              <a:path w="1854">
                <a:moveTo>
                  <a:pt x="0" y="0"/>
                </a:moveTo>
                <a:lnTo>
                  <a:pt x="620" y="0"/>
                </a:lnTo>
                <a:lnTo>
                  <a:pt x="1236"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14" name="Line 131"/>
          <p:cNvSpPr>
            <a:spLocks noChangeShapeType="1"/>
          </p:cNvSpPr>
          <p:nvPr/>
        </p:nvSpPr>
        <p:spPr bwMode="auto">
          <a:xfrm flipV="1">
            <a:off x="5919043" y="3075039"/>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solidFill>
                <a:srgbClr val="3D223B"/>
              </a:solidFill>
              <a:latin typeface="Calibri Light" pitchFamily="34" charset="0"/>
            </a:endParaRPr>
          </a:p>
        </p:txBody>
      </p:sp>
      <p:sp>
        <p:nvSpPr>
          <p:cNvPr id="115" name="Line 132"/>
          <p:cNvSpPr>
            <a:spLocks noChangeShapeType="1"/>
          </p:cNvSpPr>
          <p:nvPr/>
        </p:nvSpPr>
        <p:spPr bwMode="auto">
          <a:xfrm flipV="1">
            <a:off x="7041290" y="3075039"/>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solidFill>
                <a:srgbClr val="3D223B"/>
              </a:solidFill>
              <a:latin typeface="Calibri Light" pitchFamily="34" charset="0"/>
            </a:endParaRPr>
          </a:p>
        </p:txBody>
      </p:sp>
      <p:sp>
        <p:nvSpPr>
          <p:cNvPr id="116" name="Line 133"/>
          <p:cNvSpPr>
            <a:spLocks noChangeShapeType="1"/>
          </p:cNvSpPr>
          <p:nvPr/>
        </p:nvSpPr>
        <p:spPr bwMode="auto">
          <a:xfrm flipV="1">
            <a:off x="8163537" y="3075039"/>
            <a:ext cx="0" cy="34904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solidFill>
                <a:srgbClr val="3D223B"/>
              </a:solidFill>
              <a:latin typeface="Calibri Light" pitchFamily="34" charset="0"/>
            </a:endParaRPr>
          </a:p>
        </p:txBody>
      </p:sp>
      <p:sp>
        <p:nvSpPr>
          <p:cNvPr id="117" name="Freeform 116"/>
          <p:cNvSpPr>
            <a:spLocks/>
          </p:cNvSpPr>
          <p:nvPr/>
        </p:nvSpPr>
        <p:spPr bwMode="auto">
          <a:xfrm>
            <a:off x="4789509" y="3429000"/>
            <a:ext cx="3377672" cy="0"/>
          </a:xfrm>
          <a:custGeom>
            <a:avLst/>
            <a:gdLst>
              <a:gd name="T0" fmla="*/ 0 w 1854"/>
              <a:gd name="T1" fmla="*/ 620 w 1854"/>
              <a:gd name="T2" fmla="*/ 1236 w 1854"/>
              <a:gd name="T3" fmla="*/ 1854 w 1854"/>
            </a:gdLst>
            <a:ahLst/>
            <a:cxnLst>
              <a:cxn ang="0">
                <a:pos x="T0" y="0"/>
              </a:cxn>
              <a:cxn ang="0">
                <a:pos x="T1" y="0"/>
              </a:cxn>
              <a:cxn ang="0">
                <a:pos x="T2" y="0"/>
              </a:cxn>
              <a:cxn ang="0">
                <a:pos x="T3" y="0"/>
              </a:cxn>
            </a:cxnLst>
            <a:rect l="0" t="0" r="r" b="b"/>
            <a:pathLst>
              <a:path w="1854">
                <a:moveTo>
                  <a:pt x="0" y="0"/>
                </a:moveTo>
                <a:lnTo>
                  <a:pt x="620" y="0"/>
                </a:lnTo>
                <a:lnTo>
                  <a:pt x="1236" y="0"/>
                </a:lnTo>
                <a:lnTo>
                  <a:pt x="1854"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D223B"/>
              </a:solidFill>
              <a:latin typeface="Calibri Light" pitchFamily="34" charset="0"/>
            </a:endParaRPr>
          </a:p>
        </p:txBody>
      </p:sp>
      <p:sp>
        <p:nvSpPr>
          <p:cNvPr id="118" name="Rectangle 117"/>
          <p:cNvSpPr>
            <a:spLocks noChangeArrowheads="1"/>
          </p:cNvSpPr>
          <p:nvPr/>
        </p:nvSpPr>
        <p:spPr bwMode="auto">
          <a:xfrm>
            <a:off x="5541880" y="1674988"/>
            <a:ext cx="1925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Calibri Light" pitchFamily="34" charset="0"/>
                <a:cs typeface="Arial" pitchFamily="34" charset="0"/>
              </a:rPr>
              <a:t>Utility from concert tickets</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19" name="Rectangle 118"/>
          <p:cNvSpPr>
            <a:spLocks noChangeArrowheads="1"/>
          </p:cNvSpPr>
          <p:nvPr/>
        </p:nvSpPr>
        <p:spPr bwMode="auto">
          <a:xfrm>
            <a:off x="4880601" y="1982273"/>
            <a:ext cx="689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Calibri Light" pitchFamily="34" charset="0"/>
                <a:cs typeface="Arial" pitchFamily="34" charset="0"/>
              </a:rPr>
              <a:t>Number of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Calibri Light" pitchFamily="34" charset="0"/>
                <a:cs typeface="Arial" pitchFamily="34" charset="0"/>
              </a:rPr>
              <a:t>tickets</a:t>
            </a:r>
            <a:endParaRPr kumimoji="0" lang="en-US" sz="3200" b="0" i="0" u="none" strike="noStrike" cap="none" normalizeH="0" baseline="0" dirty="0">
              <a:ln>
                <a:noFill/>
              </a:ln>
              <a:solidFill>
                <a:srgbClr val="3D223B"/>
              </a:solidFill>
              <a:effectLst/>
              <a:latin typeface="Calibri Light" pitchFamily="34" charset="0"/>
              <a:cs typeface="Arial" pitchFamily="34" charset="0"/>
            </a:endParaRPr>
          </a:p>
        </p:txBody>
      </p:sp>
      <p:sp>
        <p:nvSpPr>
          <p:cNvPr id="120" name="Rectangle 119"/>
          <p:cNvSpPr>
            <a:spLocks noChangeArrowheads="1"/>
          </p:cNvSpPr>
          <p:nvPr/>
        </p:nvSpPr>
        <p:spPr bwMode="auto">
          <a:xfrm>
            <a:off x="5943326" y="2060931"/>
            <a:ext cx="9146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Calibri Light" pitchFamily="34" charset="0"/>
                <a:cs typeface="Arial" pitchFamily="34" charset="0"/>
              </a:rPr>
              <a:t>Marginal utility</a:t>
            </a:r>
            <a:endParaRPr kumimoji="0" lang="en-US" sz="3200" b="0" i="0" u="none" strike="noStrike" cap="none" normalizeH="0" baseline="0" dirty="0">
              <a:ln>
                <a:noFill/>
              </a:ln>
              <a:solidFill>
                <a:srgbClr val="3D223B"/>
              </a:solidFill>
              <a:effectLst/>
              <a:latin typeface="Calibri Light" pitchFamily="34" charset="0"/>
              <a:cs typeface="Arial" pitchFamily="34" charset="0"/>
            </a:endParaRPr>
          </a:p>
        </p:txBody>
      </p:sp>
      <p:sp>
        <p:nvSpPr>
          <p:cNvPr id="121" name="Rectangle 120"/>
          <p:cNvSpPr>
            <a:spLocks noChangeArrowheads="1"/>
          </p:cNvSpPr>
          <p:nvPr/>
        </p:nvSpPr>
        <p:spPr bwMode="auto">
          <a:xfrm>
            <a:off x="7197970" y="2060931"/>
            <a:ext cx="66992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Calibri Light" pitchFamily="34" charset="0"/>
                <a:cs typeface="Arial" pitchFamily="34" charset="0"/>
              </a:rPr>
              <a:t>Total utility</a:t>
            </a:r>
            <a:endParaRPr kumimoji="0" lang="en-US" sz="3200" b="0" i="0" u="none" strike="noStrike" cap="none" normalizeH="0" baseline="0" dirty="0">
              <a:ln>
                <a:noFill/>
              </a:ln>
              <a:solidFill>
                <a:srgbClr val="3D223B"/>
              </a:solidFill>
              <a:effectLst/>
              <a:latin typeface="Calibri Light" pitchFamily="34" charset="0"/>
              <a:cs typeface="Arial" pitchFamily="34" charset="0"/>
            </a:endParaRPr>
          </a:p>
        </p:txBody>
      </p:sp>
      <p:sp>
        <p:nvSpPr>
          <p:cNvPr id="122" name="Rectangle 121"/>
          <p:cNvSpPr>
            <a:spLocks noChangeArrowheads="1"/>
          </p:cNvSpPr>
          <p:nvPr/>
        </p:nvSpPr>
        <p:spPr bwMode="auto">
          <a:xfrm>
            <a:off x="5405287" y="2421194"/>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1</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123" name="Rectangle 122"/>
          <p:cNvSpPr>
            <a:spLocks noChangeArrowheads="1"/>
          </p:cNvSpPr>
          <p:nvPr/>
        </p:nvSpPr>
        <p:spPr bwMode="auto">
          <a:xfrm>
            <a:off x="7562334" y="2421194"/>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100</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124" name="Rectangle 123"/>
          <p:cNvSpPr>
            <a:spLocks noChangeArrowheads="1"/>
          </p:cNvSpPr>
          <p:nvPr/>
        </p:nvSpPr>
        <p:spPr bwMode="auto">
          <a:xfrm>
            <a:off x="5405287" y="2789903"/>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2</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125" name="Rectangle 124"/>
          <p:cNvSpPr>
            <a:spLocks noChangeArrowheads="1"/>
          </p:cNvSpPr>
          <p:nvPr/>
        </p:nvSpPr>
        <p:spPr bwMode="auto">
          <a:xfrm>
            <a:off x="7562334" y="2789903"/>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185</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126" name="Rectangle 125"/>
          <p:cNvSpPr>
            <a:spLocks noChangeArrowheads="1"/>
          </p:cNvSpPr>
          <p:nvPr/>
        </p:nvSpPr>
        <p:spPr bwMode="auto">
          <a:xfrm>
            <a:off x="5405287" y="3153697"/>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3</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127" name="Rectangle 126"/>
          <p:cNvSpPr>
            <a:spLocks noChangeArrowheads="1"/>
          </p:cNvSpPr>
          <p:nvPr/>
        </p:nvSpPr>
        <p:spPr bwMode="auto">
          <a:xfrm>
            <a:off x="7562334" y="3153697"/>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210</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128" name="Rectangle 127"/>
          <p:cNvSpPr>
            <a:spLocks noChangeArrowheads="1"/>
          </p:cNvSpPr>
          <p:nvPr/>
        </p:nvSpPr>
        <p:spPr bwMode="auto">
          <a:xfrm>
            <a:off x="5405287" y="3517490"/>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4</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129" name="Rectangle 128"/>
          <p:cNvSpPr>
            <a:spLocks noChangeArrowheads="1"/>
          </p:cNvSpPr>
          <p:nvPr/>
        </p:nvSpPr>
        <p:spPr bwMode="auto">
          <a:xfrm>
            <a:off x="7562334" y="3517490"/>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3D223B"/>
                </a:solidFill>
                <a:effectLst/>
                <a:latin typeface="Calibri Light" pitchFamily="34" charset="0"/>
                <a:cs typeface="Arial" pitchFamily="34" charset="0"/>
              </a:rPr>
              <a:t>210</a:t>
            </a:r>
            <a:endParaRPr kumimoji="0" lang="en-US" sz="3600" b="0" i="0" u="none" strike="noStrike" cap="none" normalizeH="0" baseline="0">
              <a:ln>
                <a:noFill/>
              </a:ln>
              <a:solidFill>
                <a:srgbClr val="3D223B"/>
              </a:solidFill>
              <a:effectLst/>
              <a:latin typeface="Calibri Light" pitchFamily="34" charset="0"/>
              <a:cs typeface="Arial" pitchFamily="34" charset="0"/>
            </a:endParaRPr>
          </a:p>
        </p:txBody>
      </p:sp>
      <p:sp>
        <p:nvSpPr>
          <p:cNvPr id="130" name="Rectangle 129"/>
          <p:cNvSpPr>
            <a:spLocks noChangeArrowheads="1"/>
          </p:cNvSpPr>
          <p:nvPr/>
        </p:nvSpPr>
        <p:spPr bwMode="auto">
          <a:xfrm>
            <a:off x="2377439" y="2491644"/>
            <a:ext cx="2857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105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31" name="Rectangle 130"/>
          <p:cNvSpPr>
            <a:spLocks noChangeArrowheads="1"/>
          </p:cNvSpPr>
          <p:nvPr/>
        </p:nvSpPr>
        <p:spPr bwMode="auto">
          <a:xfrm>
            <a:off x="2353133" y="2809107"/>
            <a:ext cx="3485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3D223B"/>
                </a:solidFill>
                <a:latin typeface="Calibri Light" pitchFamily="34" charset="0"/>
                <a:cs typeface="Arial" pitchFamily="34" charset="0"/>
              </a:rPr>
              <a:t>105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32" name="Rectangle 131"/>
          <p:cNvSpPr>
            <a:spLocks noChangeArrowheads="1"/>
          </p:cNvSpPr>
          <p:nvPr/>
        </p:nvSpPr>
        <p:spPr bwMode="auto">
          <a:xfrm>
            <a:off x="2353133" y="3158613"/>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3D223B"/>
                </a:solidFill>
                <a:latin typeface="Calibri Light" pitchFamily="34" charset="0"/>
                <a:cs typeface="Arial" pitchFamily="34" charset="0"/>
              </a:rPr>
              <a:t>9</a:t>
            </a:r>
            <a:r>
              <a:rPr kumimoji="0" lang="en-US" sz="1400" b="0" i="0" u="none" strike="noStrike" cap="none" normalizeH="0" baseline="0" dirty="0">
                <a:ln>
                  <a:noFill/>
                </a:ln>
                <a:solidFill>
                  <a:srgbClr val="3D223B"/>
                </a:solidFill>
                <a:effectLst/>
                <a:latin typeface="Calibri Light" pitchFamily="34" charset="0"/>
                <a:cs typeface="Arial" pitchFamily="34" charset="0"/>
              </a:rPr>
              <a:t>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33" name="Rectangle 132"/>
          <p:cNvSpPr>
            <a:spLocks noChangeArrowheads="1"/>
          </p:cNvSpPr>
          <p:nvPr/>
        </p:nvSpPr>
        <p:spPr bwMode="auto">
          <a:xfrm>
            <a:off x="2353133" y="3522406"/>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3D223B"/>
                </a:solidFill>
                <a:latin typeface="Calibri Light" pitchFamily="34" charset="0"/>
                <a:cs typeface="Arial" pitchFamily="34" charset="0"/>
              </a:rPr>
              <a:t>80</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34" name="Rectangle 133"/>
          <p:cNvSpPr>
            <a:spLocks noChangeArrowheads="1"/>
          </p:cNvSpPr>
          <p:nvPr/>
        </p:nvSpPr>
        <p:spPr bwMode="auto">
          <a:xfrm>
            <a:off x="2353133" y="3886200"/>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3D223B"/>
                </a:solidFill>
                <a:latin typeface="Calibri Light" pitchFamily="34" charset="0"/>
                <a:cs typeface="Arial" pitchFamily="34" charset="0"/>
              </a:rPr>
              <a:t>65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35" name="Rectangle 134"/>
          <p:cNvSpPr>
            <a:spLocks noChangeArrowheads="1"/>
          </p:cNvSpPr>
          <p:nvPr/>
        </p:nvSpPr>
        <p:spPr bwMode="auto">
          <a:xfrm>
            <a:off x="2353133" y="4249993"/>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3D223B"/>
                </a:solidFill>
                <a:latin typeface="Calibri Light" pitchFamily="34" charset="0"/>
                <a:cs typeface="Arial" pitchFamily="34" charset="0"/>
              </a:rPr>
              <a:t>3</a:t>
            </a:r>
            <a:r>
              <a:rPr kumimoji="0" lang="en-US" sz="1400" b="0" i="0" u="none" strike="noStrike" cap="none" normalizeH="0" baseline="0" dirty="0">
                <a:ln>
                  <a:noFill/>
                </a:ln>
                <a:solidFill>
                  <a:srgbClr val="3D223B"/>
                </a:solidFill>
                <a:effectLst/>
                <a:latin typeface="Calibri Light" pitchFamily="34" charset="0"/>
                <a:cs typeface="Arial" pitchFamily="34" charset="0"/>
              </a:rPr>
              <a:t>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36" name="Rectangle 135"/>
          <p:cNvSpPr>
            <a:spLocks noChangeArrowheads="1"/>
          </p:cNvSpPr>
          <p:nvPr/>
        </p:nvSpPr>
        <p:spPr bwMode="auto">
          <a:xfrm>
            <a:off x="2353133" y="4613787"/>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3D223B"/>
                </a:solidFill>
                <a:latin typeface="Calibri Light" pitchFamily="34" charset="0"/>
                <a:cs typeface="Arial" pitchFamily="34" charset="0"/>
              </a:rPr>
              <a:t>10</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37" name="Rectangle 136"/>
          <p:cNvSpPr>
            <a:spLocks noChangeArrowheads="1"/>
          </p:cNvSpPr>
          <p:nvPr/>
        </p:nvSpPr>
        <p:spPr bwMode="auto">
          <a:xfrm>
            <a:off x="2353133" y="4977581"/>
            <a:ext cx="2372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3D223B"/>
                </a:solidFill>
                <a:latin typeface="Calibri Light" pitchFamily="34" charset="0"/>
                <a:cs typeface="Arial" pitchFamily="34" charset="0"/>
              </a:rPr>
              <a:t>-10</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38" name="Rectangle 137"/>
          <p:cNvSpPr>
            <a:spLocks noChangeArrowheads="1"/>
          </p:cNvSpPr>
          <p:nvPr/>
        </p:nvSpPr>
        <p:spPr bwMode="auto">
          <a:xfrm>
            <a:off x="6349304" y="2433917"/>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100</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39" name="Rectangle 138"/>
          <p:cNvSpPr>
            <a:spLocks noChangeArrowheads="1"/>
          </p:cNvSpPr>
          <p:nvPr/>
        </p:nvSpPr>
        <p:spPr bwMode="auto">
          <a:xfrm>
            <a:off x="6414581" y="2802626"/>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85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40" name="Rectangle 139"/>
          <p:cNvSpPr>
            <a:spLocks noChangeArrowheads="1"/>
          </p:cNvSpPr>
          <p:nvPr/>
        </p:nvSpPr>
        <p:spPr bwMode="auto">
          <a:xfrm>
            <a:off x="6414581" y="3166420"/>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25</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41" name="Rectangle 140"/>
          <p:cNvSpPr>
            <a:spLocks noChangeArrowheads="1"/>
          </p:cNvSpPr>
          <p:nvPr/>
        </p:nvSpPr>
        <p:spPr bwMode="auto">
          <a:xfrm>
            <a:off x="6490781" y="3530213"/>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0</a:t>
            </a:r>
            <a:endParaRPr kumimoji="0" lang="en-US" sz="3600" b="0" i="0" u="none" strike="noStrike" cap="none" normalizeH="0" baseline="0" dirty="0">
              <a:ln>
                <a:noFill/>
              </a:ln>
              <a:solidFill>
                <a:srgbClr val="3D223B"/>
              </a:solidFill>
              <a:effectLst/>
              <a:latin typeface="Calibri Light" pitchFamily="34" charset="0"/>
              <a:cs typeface="Arial" pitchFamily="34" charset="0"/>
            </a:endParaRPr>
          </a:p>
        </p:txBody>
      </p:sp>
      <p:sp>
        <p:nvSpPr>
          <p:cNvPr id="142" name="Content Placeholder 2"/>
          <p:cNvSpPr txBox="1">
            <a:spLocks/>
          </p:cNvSpPr>
          <p:nvPr/>
        </p:nvSpPr>
        <p:spPr>
          <a:xfrm>
            <a:off x="166180" y="833958"/>
            <a:ext cx="8825419"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Below are the associated utilities from consuming a specific number of concerts and movie tickets.</a:t>
            </a:r>
          </a:p>
        </p:txBody>
      </p:sp>
      <p:cxnSp>
        <p:nvCxnSpPr>
          <p:cNvPr id="146" name="Straight Arrow Connector 145"/>
          <p:cNvCxnSpPr/>
          <p:nvPr/>
        </p:nvCxnSpPr>
        <p:spPr>
          <a:xfrm>
            <a:off x="3276600" y="2412194"/>
            <a:ext cx="0" cy="1600200"/>
          </a:xfrm>
          <a:prstGeom prst="straightConnector1">
            <a:avLst/>
          </a:prstGeom>
          <a:ln w="38100">
            <a:solidFill>
              <a:srgbClr val="425124"/>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1676400" y="2412194"/>
            <a:ext cx="0" cy="1600200"/>
          </a:xfrm>
          <a:prstGeom prst="straightConnector1">
            <a:avLst/>
          </a:prstGeom>
          <a:ln w="38100">
            <a:solidFill>
              <a:srgbClr val="425124"/>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7315200" y="2412194"/>
            <a:ext cx="0" cy="1395348"/>
          </a:xfrm>
          <a:prstGeom prst="straightConnector1">
            <a:avLst/>
          </a:prstGeom>
          <a:ln w="38100">
            <a:solidFill>
              <a:srgbClr val="425124"/>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5715000" y="2412194"/>
            <a:ext cx="0" cy="1395348"/>
          </a:xfrm>
          <a:prstGeom prst="straightConnector1">
            <a:avLst/>
          </a:prstGeom>
          <a:ln w="38100">
            <a:solidFill>
              <a:srgbClr val="42512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45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3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3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3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3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3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3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3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45">
                                            <p:txEl>
                                              <p:pRg st="0" end="0"/>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6"/>
                                        </p:tgtEl>
                                        <p:attrNameLst>
                                          <p:attrName>style.visibility</p:attrName>
                                        </p:attrNameLst>
                                      </p:cBhvr>
                                      <p:to>
                                        <p:strVal val="visible"/>
                                      </p:to>
                                    </p:set>
                                  </p:childTnLst>
                                  <p:subTnLst>
                                    <p:set>
                                      <p:cBhvr override="childStyle">
                                        <p:cTn dur="1" fill="hold" display="0" masterRel="nextClick" afterEffect="1"/>
                                        <p:tgtEl>
                                          <p:spTgt spid="146"/>
                                        </p:tgtEl>
                                        <p:attrNameLst>
                                          <p:attrName>style.visibility</p:attrName>
                                        </p:attrNameLst>
                                      </p:cBhvr>
                                      <p:to>
                                        <p:strVal val="hidden"/>
                                      </p:to>
                                    </p:set>
                                  </p:subTnLst>
                                </p:cTn>
                              </p:par>
                              <p:par>
                                <p:cTn id="175" presetID="1" presetClass="entr" presetSubtype="0" fill="hold" nodeType="withEffect">
                                  <p:stCondLst>
                                    <p:cond delay="0"/>
                                  </p:stCondLst>
                                  <p:childTnLst>
                                    <p:set>
                                      <p:cBhvr>
                                        <p:cTn id="176"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86"/>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87"/>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89"/>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90"/>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91"/>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92"/>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93"/>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94"/>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9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96"/>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97"/>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9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99"/>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01"/>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02"/>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03"/>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04"/>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0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06"/>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07"/>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08"/>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09"/>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1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11"/>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12"/>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13"/>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14"/>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15"/>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1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1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1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1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2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2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2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2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24"/>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2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26"/>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27"/>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28"/>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29"/>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38"/>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39"/>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40"/>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41"/>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44">
                                            <p:txEl>
                                              <p:pRg st="0" end="0"/>
                                            </p:txEl>
                                          </p:spTgt>
                                        </p:tgtEl>
                                        <p:attrNameLst>
                                          <p:attrName>style.visibility</p:attrName>
                                        </p:attrNameLst>
                                      </p:cBhvr>
                                      <p:to>
                                        <p:strVal val="visible"/>
                                      </p:to>
                                    </p:set>
                                  </p:childTnLst>
                                </p:cTn>
                              </p:par>
                              <p:par>
                                <p:cTn id="283" presetID="1" presetClass="entr" presetSubtype="0" fill="hold" nodeType="withEffect">
                                  <p:stCondLst>
                                    <p:cond delay="0"/>
                                  </p:stCondLst>
                                  <p:childTnLst>
                                    <p:set>
                                      <p:cBhvr>
                                        <p:cTn id="284" dur="1" fill="hold">
                                          <p:stCondLst>
                                            <p:cond delay="0"/>
                                          </p:stCondLst>
                                        </p:cTn>
                                        <p:tgtEl>
                                          <p:spTgt spid="148"/>
                                        </p:tgtEl>
                                        <p:attrNameLst>
                                          <p:attrName>style.visibility</p:attrName>
                                        </p:attrNameLst>
                                      </p:cBhvr>
                                      <p:to>
                                        <p:strVal val="visible"/>
                                      </p:to>
                                    </p:set>
                                  </p:childTnLst>
                                </p:cTn>
                              </p:par>
                              <p:par>
                                <p:cTn id="285" presetID="1" presetClass="entr" presetSubtype="0" fill="hold" nodeType="withEffect">
                                  <p:stCondLst>
                                    <p:cond delay="0"/>
                                  </p:stCondLst>
                                  <p:childTnLst>
                                    <p:set>
                                      <p:cBhvr>
                                        <p:cTn id="286"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4" grpId="0" build="p"/>
      <p:bldP spid="145" grpId="0" build="p"/>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p:bldP spid="119" grpId="0"/>
      <p:bldP spid="120" grpId="0"/>
      <p:bldP spid="121" grpId="0"/>
      <p:bldP spid="122" grpId="0"/>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Maximizing total utility</a:t>
            </a:r>
          </a:p>
        </p:txBody>
      </p:sp>
      <p:sp>
        <p:nvSpPr>
          <p:cNvPr id="84" name="Content Placeholder 7"/>
          <p:cNvSpPr>
            <a:spLocks noGrp="1"/>
          </p:cNvSpPr>
          <p:nvPr>
            <p:ph idx="1"/>
          </p:nvPr>
        </p:nvSpPr>
        <p:spPr>
          <a:xfrm>
            <a:off x="438150" y="4578910"/>
            <a:ext cx="8115300" cy="1519099"/>
          </a:xfrm>
        </p:spPr>
        <p:txBody>
          <a:bodyPr vert="horz" lIns="91440" tIns="45720" rIns="91440" bIns="45720" rtlCol="0">
            <a:noAutofit/>
          </a:bodyPr>
          <a:lstStyle/>
          <a:p>
            <a:pPr>
              <a:lnSpc>
                <a:spcPct val="120000"/>
              </a:lnSpc>
              <a:spcBef>
                <a:spcPct val="20000"/>
              </a:spcBef>
              <a:buFont typeface="Times New Roman" panose="02020603050405020304" pitchFamily="18" charset="0"/>
              <a:buChar char="‒"/>
            </a:pPr>
            <a:r>
              <a:rPr lang="en-US" sz="1800" dirty="0"/>
              <a:t>Bundle C with 2 concert tickets and 4 movie tickets has the highest total utility and is the preferred bundle.</a:t>
            </a:r>
          </a:p>
          <a:p>
            <a:pPr>
              <a:lnSpc>
                <a:spcPct val="120000"/>
              </a:lnSpc>
              <a:spcBef>
                <a:spcPct val="20000"/>
              </a:spcBef>
              <a:buFont typeface="Times New Roman" panose="02020603050405020304" pitchFamily="18" charset="0"/>
              <a:buChar char="‒"/>
            </a:pPr>
            <a:r>
              <a:rPr lang="en-US" sz="1800" dirty="0"/>
              <a:t>Given this budget, a rational consumer spends all income on the combination of movie and concert tickets that maximizes utility.</a:t>
            </a:r>
          </a:p>
          <a:p>
            <a:pPr>
              <a:lnSpc>
                <a:spcPct val="120000"/>
              </a:lnSpc>
              <a:spcBef>
                <a:spcPct val="20000"/>
              </a:spcBef>
              <a:buFont typeface="Times New Roman" panose="02020603050405020304" pitchFamily="18" charset="0"/>
              <a:buChar char="‒"/>
            </a:pPr>
            <a:endParaRPr lang="en-US" sz="1800" dirty="0"/>
          </a:p>
        </p:txBody>
      </p:sp>
      <p:sp>
        <p:nvSpPr>
          <p:cNvPr id="12" name="Rectangle 11"/>
          <p:cNvSpPr>
            <a:spLocks noChangeArrowheads="1"/>
          </p:cNvSpPr>
          <p:nvPr/>
        </p:nvSpPr>
        <p:spPr bwMode="auto">
          <a:xfrm>
            <a:off x="1828800" y="1780658"/>
            <a:ext cx="77589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13" name="Rectangle 12"/>
          <p:cNvSpPr>
            <a:spLocks noChangeArrowheads="1"/>
          </p:cNvSpPr>
          <p:nvPr/>
        </p:nvSpPr>
        <p:spPr bwMode="auto">
          <a:xfrm>
            <a:off x="2604697" y="1780658"/>
            <a:ext cx="82940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14" name="Rectangle 13"/>
          <p:cNvSpPr>
            <a:spLocks noChangeArrowheads="1"/>
          </p:cNvSpPr>
          <p:nvPr/>
        </p:nvSpPr>
        <p:spPr bwMode="auto">
          <a:xfrm>
            <a:off x="3434104" y="1780658"/>
            <a:ext cx="1310998"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15" name="Rectangle 14"/>
          <p:cNvSpPr>
            <a:spLocks noChangeArrowheads="1"/>
          </p:cNvSpPr>
          <p:nvPr/>
        </p:nvSpPr>
        <p:spPr bwMode="auto">
          <a:xfrm>
            <a:off x="4745103" y="1780658"/>
            <a:ext cx="740224"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16" name="Rectangle 15"/>
          <p:cNvSpPr>
            <a:spLocks noChangeArrowheads="1"/>
          </p:cNvSpPr>
          <p:nvPr/>
        </p:nvSpPr>
        <p:spPr bwMode="auto">
          <a:xfrm>
            <a:off x="5485326" y="1780658"/>
            <a:ext cx="1195060"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17" name="Rectangle 16"/>
          <p:cNvSpPr>
            <a:spLocks noChangeArrowheads="1"/>
          </p:cNvSpPr>
          <p:nvPr/>
        </p:nvSpPr>
        <p:spPr bwMode="auto">
          <a:xfrm>
            <a:off x="6680386" y="1780658"/>
            <a:ext cx="66887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4" name="Rectangle 23"/>
          <p:cNvSpPr>
            <a:spLocks noChangeArrowheads="1"/>
          </p:cNvSpPr>
          <p:nvPr/>
        </p:nvSpPr>
        <p:spPr bwMode="auto">
          <a:xfrm>
            <a:off x="1828800" y="2968750"/>
            <a:ext cx="775897"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5" name="Rectangle 24"/>
          <p:cNvSpPr>
            <a:spLocks noChangeArrowheads="1"/>
          </p:cNvSpPr>
          <p:nvPr/>
        </p:nvSpPr>
        <p:spPr bwMode="auto">
          <a:xfrm>
            <a:off x="2604697" y="2968750"/>
            <a:ext cx="829407"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6" name="Rectangle 25"/>
          <p:cNvSpPr>
            <a:spLocks noChangeArrowheads="1"/>
          </p:cNvSpPr>
          <p:nvPr/>
        </p:nvSpPr>
        <p:spPr bwMode="auto">
          <a:xfrm>
            <a:off x="3434104" y="2968750"/>
            <a:ext cx="1310998"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7" name="Rectangle 26"/>
          <p:cNvSpPr>
            <a:spLocks noChangeArrowheads="1"/>
          </p:cNvSpPr>
          <p:nvPr/>
        </p:nvSpPr>
        <p:spPr bwMode="auto">
          <a:xfrm>
            <a:off x="4745103" y="2968750"/>
            <a:ext cx="740224"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8" name="Rectangle 27"/>
          <p:cNvSpPr>
            <a:spLocks noChangeArrowheads="1"/>
          </p:cNvSpPr>
          <p:nvPr/>
        </p:nvSpPr>
        <p:spPr bwMode="auto">
          <a:xfrm>
            <a:off x="5413158" y="2968750"/>
            <a:ext cx="1195060"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9" name="Rectangle 28"/>
          <p:cNvSpPr>
            <a:spLocks noChangeArrowheads="1"/>
          </p:cNvSpPr>
          <p:nvPr/>
        </p:nvSpPr>
        <p:spPr bwMode="auto">
          <a:xfrm>
            <a:off x="6680386" y="2968750"/>
            <a:ext cx="668877"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36" name="Rectangle 35"/>
          <p:cNvSpPr>
            <a:spLocks noChangeArrowheads="1"/>
          </p:cNvSpPr>
          <p:nvPr/>
        </p:nvSpPr>
        <p:spPr bwMode="auto">
          <a:xfrm>
            <a:off x="1828800" y="3795248"/>
            <a:ext cx="775897"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37" name="Rectangle 36"/>
          <p:cNvSpPr>
            <a:spLocks noChangeArrowheads="1"/>
          </p:cNvSpPr>
          <p:nvPr/>
        </p:nvSpPr>
        <p:spPr bwMode="auto">
          <a:xfrm>
            <a:off x="2604697" y="3795248"/>
            <a:ext cx="829407"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38" name="Rectangle 37"/>
          <p:cNvSpPr>
            <a:spLocks noChangeArrowheads="1"/>
          </p:cNvSpPr>
          <p:nvPr/>
        </p:nvSpPr>
        <p:spPr bwMode="auto">
          <a:xfrm>
            <a:off x="3434104" y="3795248"/>
            <a:ext cx="1310998"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39" name="Rectangle 38"/>
          <p:cNvSpPr>
            <a:spLocks noChangeArrowheads="1"/>
          </p:cNvSpPr>
          <p:nvPr/>
        </p:nvSpPr>
        <p:spPr bwMode="auto">
          <a:xfrm>
            <a:off x="4745103" y="3795248"/>
            <a:ext cx="740224"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40" name="Rectangle 39"/>
          <p:cNvSpPr>
            <a:spLocks noChangeArrowheads="1"/>
          </p:cNvSpPr>
          <p:nvPr/>
        </p:nvSpPr>
        <p:spPr bwMode="auto">
          <a:xfrm>
            <a:off x="5485326" y="3795248"/>
            <a:ext cx="1195060"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41" name="Rectangle 40"/>
          <p:cNvSpPr>
            <a:spLocks noChangeArrowheads="1"/>
          </p:cNvSpPr>
          <p:nvPr/>
        </p:nvSpPr>
        <p:spPr bwMode="auto">
          <a:xfrm>
            <a:off x="6680386" y="3795248"/>
            <a:ext cx="668877"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42" name="Rectangle 41"/>
          <p:cNvSpPr>
            <a:spLocks noChangeArrowheads="1"/>
          </p:cNvSpPr>
          <p:nvPr/>
        </p:nvSpPr>
        <p:spPr bwMode="auto">
          <a:xfrm>
            <a:off x="1913780" y="2060357"/>
            <a:ext cx="5642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Bundle</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43" name="Rectangle 42"/>
          <p:cNvSpPr>
            <a:spLocks noChangeArrowheads="1"/>
          </p:cNvSpPr>
          <p:nvPr/>
        </p:nvSpPr>
        <p:spPr bwMode="auto">
          <a:xfrm>
            <a:off x="2681166" y="1916398"/>
            <a:ext cx="6363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Concert</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44" name="Rectangle 43"/>
          <p:cNvSpPr>
            <a:spLocks noChangeArrowheads="1"/>
          </p:cNvSpPr>
          <p:nvPr/>
        </p:nvSpPr>
        <p:spPr bwMode="auto">
          <a:xfrm>
            <a:off x="2736468" y="2151070"/>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tickets</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45" name="Rectangle 44"/>
          <p:cNvSpPr>
            <a:spLocks noChangeArrowheads="1"/>
          </p:cNvSpPr>
          <p:nvPr/>
        </p:nvSpPr>
        <p:spPr bwMode="auto">
          <a:xfrm>
            <a:off x="4848469" y="1916398"/>
            <a:ext cx="5071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Movie</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46" name="Rectangle 45"/>
          <p:cNvSpPr>
            <a:spLocks noChangeArrowheads="1"/>
          </p:cNvSpPr>
          <p:nvPr/>
        </p:nvSpPr>
        <p:spPr bwMode="auto">
          <a:xfrm>
            <a:off x="4854156" y="2152020"/>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tickets</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47" name="Rectangle 46"/>
          <p:cNvSpPr>
            <a:spLocks noChangeArrowheads="1"/>
          </p:cNvSpPr>
          <p:nvPr/>
        </p:nvSpPr>
        <p:spPr bwMode="auto">
          <a:xfrm>
            <a:off x="5607757" y="1916398"/>
            <a:ext cx="9176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Utility from</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48" name="Rectangle 47"/>
          <p:cNvSpPr>
            <a:spLocks noChangeArrowheads="1"/>
          </p:cNvSpPr>
          <p:nvPr/>
        </p:nvSpPr>
        <p:spPr bwMode="auto">
          <a:xfrm>
            <a:off x="5513981" y="2162914"/>
            <a:ext cx="1060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movie tickets</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49" name="Rectangle 48"/>
          <p:cNvSpPr>
            <a:spLocks noChangeArrowheads="1"/>
          </p:cNvSpPr>
          <p:nvPr/>
        </p:nvSpPr>
        <p:spPr bwMode="auto">
          <a:xfrm>
            <a:off x="6792952" y="1909100"/>
            <a:ext cx="3872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Total</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0" name="Rectangle 49"/>
          <p:cNvSpPr>
            <a:spLocks noChangeArrowheads="1"/>
          </p:cNvSpPr>
          <p:nvPr/>
        </p:nvSpPr>
        <p:spPr bwMode="auto">
          <a:xfrm>
            <a:off x="6776778" y="2162914"/>
            <a:ext cx="4584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utility</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1" name="Rectangle 50"/>
          <p:cNvSpPr>
            <a:spLocks noChangeArrowheads="1"/>
          </p:cNvSpPr>
          <p:nvPr/>
        </p:nvSpPr>
        <p:spPr bwMode="auto">
          <a:xfrm>
            <a:off x="2172157" y="265881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Calibri Light" pitchFamily="34" charset="0"/>
                <a:cs typeface="Arial" pitchFamily="34" charset="0"/>
              </a:rPr>
              <a:t>A</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2" name="Rectangle 51"/>
          <p:cNvSpPr>
            <a:spLocks noChangeArrowheads="1"/>
          </p:cNvSpPr>
          <p:nvPr/>
        </p:nvSpPr>
        <p:spPr bwMode="auto">
          <a:xfrm>
            <a:off x="2988186" y="2663978"/>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3" name="Rectangle 52"/>
          <p:cNvSpPr>
            <a:spLocks noChangeArrowheads="1"/>
          </p:cNvSpPr>
          <p:nvPr/>
        </p:nvSpPr>
        <p:spPr bwMode="auto">
          <a:xfrm>
            <a:off x="5084000" y="2663978"/>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8</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4" name="Rectangle 53"/>
          <p:cNvSpPr>
            <a:spLocks noChangeArrowheads="1"/>
          </p:cNvSpPr>
          <p:nvPr/>
        </p:nvSpPr>
        <p:spPr bwMode="auto">
          <a:xfrm>
            <a:off x="2172157" y="3072062"/>
            <a:ext cx="945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Calibri Light" pitchFamily="34" charset="0"/>
                <a:cs typeface="Arial" pitchFamily="34" charset="0"/>
              </a:rPr>
              <a:t>B</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5" name="Rectangle 54"/>
          <p:cNvSpPr>
            <a:spLocks noChangeArrowheads="1"/>
          </p:cNvSpPr>
          <p:nvPr/>
        </p:nvSpPr>
        <p:spPr bwMode="auto">
          <a:xfrm>
            <a:off x="2988186" y="3077228"/>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1</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6" name="Rectangle 55"/>
          <p:cNvSpPr>
            <a:spLocks noChangeArrowheads="1"/>
          </p:cNvSpPr>
          <p:nvPr/>
        </p:nvSpPr>
        <p:spPr bwMode="auto">
          <a:xfrm>
            <a:off x="5084000" y="3077228"/>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6</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7" name="Rectangle 56"/>
          <p:cNvSpPr>
            <a:spLocks noChangeArrowheads="1"/>
          </p:cNvSpPr>
          <p:nvPr/>
        </p:nvSpPr>
        <p:spPr bwMode="auto">
          <a:xfrm>
            <a:off x="2176616" y="3480146"/>
            <a:ext cx="945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Calibri Light" pitchFamily="34" charset="0"/>
                <a:cs typeface="Arial" pitchFamily="34" charset="0"/>
              </a:rPr>
              <a:t>C</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8" name="Rectangle 57"/>
          <p:cNvSpPr>
            <a:spLocks noChangeArrowheads="1"/>
          </p:cNvSpPr>
          <p:nvPr/>
        </p:nvSpPr>
        <p:spPr bwMode="auto">
          <a:xfrm>
            <a:off x="2988186" y="3485311"/>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2</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59" name="Rectangle 58"/>
          <p:cNvSpPr>
            <a:spLocks noChangeArrowheads="1"/>
          </p:cNvSpPr>
          <p:nvPr/>
        </p:nvSpPr>
        <p:spPr bwMode="auto">
          <a:xfrm>
            <a:off x="5084000" y="3485311"/>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4</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0" name="Rectangle 59"/>
          <p:cNvSpPr>
            <a:spLocks noChangeArrowheads="1"/>
          </p:cNvSpPr>
          <p:nvPr/>
        </p:nvSpPr>
        <p:spPr bwMode="auto">
          <a:xfrm>
            <a:off x="2172157" y="3883064"/>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Calibri Light" pitchFamily="34" charset="0"/>
                <a:cs typeface="Arial" pitchFamily="34" charset="0"/>
              </a:rPr>
              <a:t>D</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1" name="Rectangle 60"/>
          <p:cNvSpPr>
            <a:spLocks noChangeArrowheads="1"/>
          </p:cNvSpPr>
          <p:nvPr/>
        </p:nvSpPr>
        <p:spPr bwMode="auto">
          <a:xfrm>
            <a:off x="2988186" y="3888229"/>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3</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2" name="Rectangle 61"/>
          <p:cNvSpPr>
            <a:spLocks noChangeArrowheads="1"/>
          </p:cNvSpPr>
          <p:nvPr/>
        </p:nvSpPr>
        <p:spPr bwMode="auto">
          <a:xfrm>
            <a:off x="5084000" y="3888229"/>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2</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3" name="Rectangle 62"/>
          <p:cNvSpPr>
            <a:spLocks noChangeArrowheads="1"/>
          </p:cNvSpPr>
          <p:nvPr/>
        </p:nvSpPr>
        <p:spPr bwMode="auto">
          <a:xfrm>
            <a:off x="2176616" y="4270485"/>
            <a:ext cx="865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Calibri Light" pitchFamily="34" charset="0"/>
                <a:cs typeface="Arial" pitchFamily="34" charset="0"/>
              </a:rPr>
              <a:t>E</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4" name="Rectangle 63"/>
          <p:cNvSpPr>
            <a:spLocks noChangeArrowheads="1"/>
          </p:cNvSpPr>
          <p:nvPr/>
        </p:nvSpPr>
        <p:spPr bwMode="auto">
          <a:xfrm>
            <a:off x="2988186" y="4275651"/>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4</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5" name="Rectangle 64"/>
          <p:cNvSpPr>
            <a:spLocks noChangeArrowheads="1"/>
          </p:cNvSpPr>
          <p:nvPr/>
        </p:nvSpPr>
        <p:spPr bwMode="auto">
          <a:xfrm>
            <a:off x="4120818" y="2663978"/>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6" name="Rectangle 65"/>
          <p:cNvSpPr>
            <a:spLocks noChangeArrowheads="1"/>
          </p:cNvSpPr>
          <p:nvPr/>
        </p:nvSpPr>
        <p:spPr bwMode="auto">
          <a:xfrm>
            <a:off x="3991502" y="3077228"/>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100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7" name="Rectangle 66"/>
          <p:cNvSpPr>
            <a:spLocks noChangeArrowheads="1"/>
          </p:cNvSpPr>
          <p:nvPr/>
        </p:nvSpPr>
        <p:spPr bwMode="auto">
          <a:xfrm>
            <a:off x="3991502" y="3485311"/>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185</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8" name="Rectangle 67"/>
          <p:cNvSpPr>
            <a:spLocks noChangeArrowheads="1"/>
          </p:cNvSpPr>
          <p:nvPr/>
        </p:nvSpPr>
        <p:spPr bwMode="auto">
          <a:xfrm>
            <a:off x="3991502" y="3888229"/>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210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69" name="Rectangle 68"/>
          <p:cNvSpPr>
            <a:spLocks noChangeArrowheads="1"/>
          </p:cNvSpPr>
          <p:nvPr/>
        </p:nvSpPr>
        <p:spPr bwMode="auto">
          <a:xfrm>
            <a:off x="3991502" y="4275651"/>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210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70" name="Rectangle 69"/>
          <p:cNvSpPr>
            <a:spLocks noChangeArrowheads="1"/>
          </p:cNvSpPr>
          <p:nvPr/>
        </p:nvSpPr>
        <p:spPr bwMode="auto">
          <a:xfrm>
            <a:off x="5084000" y="4275651"/>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71" name="Rectangle 70"/>
          <p:cNvSpPr>
            <a:spLocks noChangeArrowheads="1"/>
          </p:cNvSpPr>
          <p:nvPr/>
        </p:nvSpPr>
        <p:spPr bwMode="auto">
          <a:xfrm>
            <a:off x="5984754" y="2663978"/>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465</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72" name="Rectangle 71"/>
          <p:cNvSpPr>
            <a:spLocks noChangeArrowheads="1"/>
          </p:cNvSpPr>
          <p:nvPr/>
        </p:nvSpPr>
        <p:spPr bwMode="auto">
          <a:xfrm>
            <a:off x="6030216" y="3048502"/>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465</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73" name="Rectangle 72"/>
          <p:cNvSpPr>
            <a:spLocks noChangeArrowheads="1"/>
          </p:cNvSpPr>
          <p:nvPr/>
        </p:nvSpPr>
        <p:spPr bwMode="auto">
          <a:xfrm>
            <a:off x="5984754" y="3485311"/>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385</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74" name="Rectangle 73"/>
          <p:cNvSpPr>
            <a:spLocks noChangeArrowheads="1"/>
          </p:cNvSpPr>
          <p:nvPr/>
        </p:nvSpPr>
        <p:spPr bwMode="auto">
          <a:xfrm>
            <a:off x="5984754" y="3888229"/>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210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75" name="Rectangle 74"/>
          <p:cNvSpPr>
            <a:spLocks noChangeArrowheads="1"/>
          </p:cNvSpPr>
          <p:nvPr/>
        </p:nvSpPr>
        <p:spPr bwMode="auto">
          <a:xfrm>
            <a:off x="6114070" y="4275651"/>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76" name="Rectangle 75"/>
          <p:cNvSpPr>
            <a:spLocks noChangeArrowheads="1"/>
          </p:cNvSpPr>
          <p:nvPr/>
        </p:nvSpPr>
        <p:spPr bwMode="auto">
          <a:xfrm>
            <a:off x="6916722" y="2663978"/>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465</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77" name="Rectangle 76"/>
          <p:cNvSpPr>
            <a:spLocks noChangeArrowheads="1"/>
          </p:cNvSpPr>
          <p:nvPr/>
        </p:nvSpPr>
        <p:spPr bwMode="auto">
          <a:xfrm>
            <a:off x="6916722" y="3077228"/>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565</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79" name="Rectangle 78"/>
          <p:cNvSpPr>
            <a:spLocks noChangeArrowheads="1"/>
          </p:cNvSpPr>
          <p:nvPr/>
        </p:nvSpPr>
        <p:spPr bwMode="auto">
          <a:xfrm>
            <a:off x="6916722" y="3888229"/>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400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80" name="Rectangle 79"/>
          <p:cNvSpPr>
            <a:spLocks noChangeArrowheads="1"/>
          </p:cNvSpPr>
          <p:nvPr/>
        </p:nvSpPr>
        <p:spPr bwMode="auto">
          <a:xfrm>
            <a:off x="6916722" y="4275651"/>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210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85" name="Rectangle 84"/>
          <p:cNvSpPr>
            <a:spLocks noChangeArrowheads="1"/>
          </p:cNvSpPr>
          <p:nvPr/>
        </p:nvSpPr>
        <p:spPr bwMode="auto">
          <a:xfrm>
            <a:off x="3599094" y="1916398"/>
            <a:ext cx="9176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Utility from</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86" name="Rectangle 85"/>
          <p:cNvSpPr>
            <a:spLocks noChangeArrowheads="1"/>
          </p:cNvSpPr>
          <p:nvPr/>
        </p:nvSpPr>
        <p:spPr bwMode="auto">
          <a:xfrm>
            <a:off x="3458822" y="2155287"/>
            <a:ext cx="12615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D223B"/>
                </a:solidFill>
                <a:effectLst/>
                <a:latin typeface="Calibri Light" pitchFamily="34" charset="0"/>
                <a:cs typeface="Arial" pitchFamily="34" charset="0"/>
              </a:rPr>
              <a:t>concert tickets</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35" name="Rectangle 34"/>
          <p:cNvSpPr>
            <a:spLocks noChangeArrowheads="1"/>
          </p:cNvSpPr>
          <p:nvPr/>
        </p:nvSpPr>
        <p:spPr bwMode="auto">
          <a:xfrm>
            <a:off x="1828800" y="3386408"/>
            <a:ext cx="5520463" cy="413249"/>
          </a:xfrm>
          <a:prstGeom prst="rect">
            <a:avLst/>
          </a:prstGeom>
          <a:solidFill>
            <a:srgbClr val="425124">
              <a:alpha val="0"/>
            </a:srgbClr>
          </a:solidFill>
          <a:ln>
            <a:solidFill>
              <a:srgbClr val="425124"/>
            </a:solidFill>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78" name="Rectangle 77"/>
          <p:cNvSpPr>
            <a:spLocks noChangeArrowheads="1"/>
          </p:cNvSpPr>
          <p:nvPr/>
        </p:nvSpPr>
        <p:spPr bwMode="auto">
          <a:xfrm>
            <a:off x="6916722" y="3485311"/>
            <a:ext cx="2741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Calibri Light" pitchFamily="34" charset="0"/>
                <a:cs typeface="Arial" pitchFamily="34" charset="0"/>
              </a:rPr>
              <a:t>570</a:t>
            </a:r>
            <a:endParaRPr kumimoji="0" lang="en-US" sz="4000" b="0" i="0" u="none" strike="noStrike" cap="none" normalizeH="0" baseline="0" dirty="0">
              <a:ln>
                <a:noFill/>
              </a:ln>
              <a:solidFill>
                <a:srgbClr val="3D223B"/>
              </a:solidFill>
              <a:effectLst/>
              <a:latin typeface="Calibri Light" pitchFamily="34" charset="0"/>
              <a:cs typeface="Arial" pitchFamily="34" charset="0"/>
            </a:endParaRPr>
          </a:p>
        </p:txBody>
      </p:sp>
      <p:sp>
        <p:nvSpPr>
          <p:cNvPr id="82" name="Content Placeholder 2"/>
          <p:cNvSpPr txBox="1">
            <a:spLocks/>
          </p:cNvSpPr>
          <p:nvPr/>
        </p:nvSpPr>
        <p:spPr>
          <a:xfrm>
            <a:off x="152400" y="879318"/>
            <a:ext cx="89154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3D223B"/>
                </a:solidFill>
              </a:rPr>
              <a:t>To maximize total utility, the total utility of each feasible bundle is identified and then compared to each other.</a:t>
            </a:r>
          </a:p>
        </p:txBody>
      </p:sp>
      <p:sp>
        <p:nvSpPr>
          <p:cNvPr id="87" name="Rectangle 86"/>
          <p:cNvSpPr>
            <a:spLocks noChangeArrowheads="1"/>
          </p:cNvSpPr>
          <p:nvPr/>
        </p:nvSpPr>
        <p:spPr bwMode="auto">
          <a:xfrm>
            <a:off x="6642292" y="2306578"/>
            <a:ext cx="869667" cy="2182532"/>
          </a:xfrm>
          <a:prstGeom prst="rect">
            <a:avLst/>
          </a:prstGeom>
          <a:solidFill>
            <a:srgbClr val="425124">
              <a:alpha val="0"/>
            </a:srgbClr>
          </a:solidFill>
          <a:ln>
            <a:solidFill>
              <a:srgbClr val="425124"/>
            </a:solidFill>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sz="4000" dirty="0">
              <a:solidFill>
                <a:srgbClr val="3D223B"/>
              </a:solidFill>
              <a:latin typeface="Calibri Light" pitchFamily="34" charset="0"/>
            </a:endParaRPr>
          </a:p>
        </p:txBody>
      </p:sp>
      <p:sp>
        <p:nvSpPr>
          <p:cNvPr id="2" name="TextBox 1">
            <a:extLst>
              <a:ext uri="{FF2B5EF4-FFF2-40B4-BE49-F238E27FC236}">
                <a16:creationId xmlns:a16="http://schemas.microsoft.com/office/drawing/2014/main" id="{2778136D-C8C2-50F4-6B0C-629D5F2036F4}"/>
              </a:ext>
            </a:extLst>
          </p:cNvPr>
          <p:cNvSpPr txBox="1"/>
          <p:nvPr/>
        </p:nvSpPr>
        <p:spPr>
          <a:xfrm>
            <a:off x="6776777" y="3844313"/>
            <a:ext cx="694921" cy="400110"/>
          </a:xfrm>
          <a:prstGeom prst="rect">
            <a:avLst/>
          </a:prstGeom>
          <a:noFill/>
        </p:spPr>
        <p:txBody>
          <a:bodyPr wrap="square" rtlCol="0">
            <a:spAutoFit/>
          </a:bodyPr>
          <a:lstStyle/>
          <a:p>
            <a:r>
              <a:rPr lang="en-US" sz="2000" b="1" dirty="0"/>
              <a:t>420</a:t>
            </a:r>
          </a:p>
        </p:txBody>
      </p:sp>
    </p:spTree>
    <p:extLst>
      <p:ext uri="{BB962C8B-B14F-4D97-AF65-F5344CB8AC3E}">
        <p14:creationId xmlns:p14="http://schemas.microsoft.com/office/powerpoint/2010/main" val="213568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P spid="35" grpId="0" animBg="1"/>
      <p:bldP spid="8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Line 154"/>
          <p:cNvSpPr>
            <a:spLocks noChangeShapeType="1"/>
          </p:cNvSpPr>
          <p:nvPr/>
        </p:nvSpPr>
        <p:spPr bwMode="auto">
          <a:xfrm>
            <a:off x="1850950" y="2473914"/>
            <a:ext cx="3304659" cy="2649980"/>
          </a:xfrm>
          <a:prstGeom prst="line">
            <a:avLst/>
          </a:prstGeom>
          <a:noFill/>
          <a:ln w="38100">
            <a:solidFill>
              <a:srgbClr val="ABB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3" name="Title 2"/>
          <p:cNvSpPr>
            <a:spLocks noGrp="1"/>
          </p:cNvSpPr>
          <p:nvPr>
            <p:ph type="title"/>
          </p:nvPr>
        </p:nvSpPr>
        <p:spPr/>
        <p:txBody>
          <a:bodyPr>
            <a:normAutofit fontScale="90000"/>
          </a:bodyPr>
          <a:lstStyle/>
          <a:p>
            <a:r>
              <a:rPr lang="en-US" dirty="0"/>
              <a:t>Maximizing total utility</a:t>
            </a:r>
            <a:endParaRPr lang="en-US" dirty="0">
              <a:latin typeface="+mj-lt"/>
            </a:endParaRPr>
          </a:p>
        </p:txBody>
      </p:sp>
      <p:sp>
        <p:nvSpPr>
          <p:cNvPr id="67" name="Content Placeholder 7"/>
          <p:cNvSpPr>
            <a:spLocks noGrp="1"/>
          </p:cNvSpPr>
          <p:nvPr>
            <p:ph idx="1"/>
          </p:nvPr>
        </p:nvSpPr>
        <p:spPr>
          <a:xfrm>
            <a:off x="216066" y="969534"/>
            <a:ext cx="8229600" cy="586326"/>
          </a:xfrm>
        </p:spPr>
        <p:txBody>
          <a:bodyPr>
            <a:normAutofit fontScale="92500" lnSpcReduction="10000"/>
          </a:bodyPr>
          <a:lstStyle/>
          <a:p>
            <a:r>
              <a:rPr lang="en-US" sz="2400" dirty="0"/>
              <a:t>Utility falls as one moves away from the preferred bundle, C.</a:t>
            </a:r>
            <a:endParaRPr lang="en-US" sz="2200" dirty="0"/>
          </a:p>
          <a:p>
            <a:pPr marL="1588" indent="-1588">
              <a:buNone/>
            </a:pPr>
            <a:endParaRPr lang="en-US" sz="2200" dirty="0"/>
          </a:p>
        </p:txBody>
      </p:sp>
      <p:sp>
        <p:nvSpPr>
          <p:cNvPr id="87" name="Line 86"/>
          <p:cNvSpPr>
            <a:spLocks noChangeShapeType="1"/>
          </p:cNvSpPr>
          <p:nvPr/>
        </p:nvSpPr>
        <p:spPr bwMode="auto">
          <a:xfrm flipV="1">
            <a:off x="1850950" y="2035235"/>
            <a:ext cx="0" cy="309313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solidFill>
                <a:srgbClr val="3D223B"/>
              </a:solidFill>
            </a:endParaRPr>
          </a:p>
        </p:txBody>
      </p:sp>
      <p:sp>
        <p:nvSpPr>
          <p:cNvPr id="88" name="Line 87"/>
          <p:cNvSpPr>
            <a:spLocks noChangeShapeType="1"/>
          </p:cNvSpPr>
          <p:nvPr/>
        </p:nvSpPr>
        <p:spPr bwMode="auto">
          <a:xfrm>
            <a:off x="1850950" y="2142667"/>
            <a:ext cx="6825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89" name="Line 88"/>
          <p:cNvSpPr>
            <a:spLocks noChangeShapeType="1"/>
          </p:cNvSpPr>
          <p:nvPr/>
        </p:nvSpPr>
        <p:spPr bwMode="auto">
          <a:xfrm>
            <a:off x="1850950" y="2473914"/>
            <a:ext cx="6825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90" name="Line 89"/>
          <p:cNvSpPr>
            <a:spLocks noChangeShapeType="1"/>
          </p:cNvSpPr>
          <p:nvPr/>
        </p:nvSpPr>
        <p:spPr bwMode="auto">
          <a:xfrm>
            <a:off x="1850950" y="2805162"/>
            <a:ext cx="6825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91" name="Line 90"/>
          <p:cNvSpPr>
            <a:spLocks noChangeShapeType="1"/>
          </p:cNvSpPr>
          <p:nvPr/>
        </p:nvSpPr>
        <p:spPr bwMode="auto">
          <a:xfrm>
            <a:off x="1850950" y="3136409"/>
            <a:ext cx="6825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92" name="Line 91"/>
          <p:cNvSpPr>
            <a:spLocks noChangeShapeType="1"/>
          </p:cNvSpPr>
          <p:nvPr/>
        </p:nvSpPr>
        <p:spPr bwMode="auto">
          <a:xfrm>
            <a:off x="1850950" y="3467657"/>
            <a:ext cx="6825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93" name="Line 92"/>
          <p:cNvSpPr>
            <a:spLocks noChangeShapeType="1"/>
          </p:cNvSpPr>
          <p:nvPr/>
        </p:nvSpPr>
        <p:spPr bwMode="auto">
          <a:xfrm>
            <a:off x="1850950" y="3798904"/>
            <a:ext cx="6825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94" name="Line 93"/>
          <p:cNvSpPr>
            <a:spLocks noChangeShapeType="1"/>
          </p:cNvSpPr>
          <p:nvPr/>
        </p:nvSpPr>
        <p:spPr bwMode="auto">
          <a:xfrm>
            <a:off x="1850950" y="4130152"/>
            <a:ext cx="6825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95" name="Line 94"/>
          <p:cNvSpPr>
            <a:spLocks noChangeShapeType="1"/>
          </p:cNvSpPr>
          <p:nvPr/>
        </p:nvSpPr>
        <p:spPr bwMode="auto">
          <a:xfrm>
            <a:off x="1850950" y="4461399"/>
            <a:ext cx="6825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96" name="Line 95"/>
          <p:cNvSpPr>
            <a:spLocks noChangeShapeType="1"/>
          </p:cNvSpPr>
          <p:nvPr/>
        </p:nvSpPr>
        <p:spPr bwMode="auto">
          <a:xfrm>
            <a:off x="1850950" y="4797123"/>
            <a:ext cx="6825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97" name="Line 96"/>
          <p:cNvSpPr>
            <a:spLocks noChangeShapeType="1"/>
          </p:cNvSpPr>
          <p:nvPr/>
        </p:nvSpPr>
        <p:spPr bwMode="auto">
          <a:xfrm>
            <a:off x="1850950" y="5128371"/>
            <a:ext cx="426591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99" name="Line 98"/>
          <p:cNvSpPr>
            <a:spLocks noChangeShapeType="1"/>
          </p:cNvSpPr>
          <p:nvPr/>
        </p:nvSpPr>
        <p:spPr bwMode="auto">
          <a:xfrm>
            <a:off x="5155609" y="5070179"/>
            <a:ext cx="0" cy="5371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100" name="Line 99"/>
          <p:cNvSpPr>
            <a:spLocks noChangeShapeType="1"/>
          </p:cNvSpPr>
          <p:nvPr/>
        </p:nvSpPr>
        <p:spPr bwMode="auto">
          <a:xfrm>
            <a:off x="4330866" y="5070179"/>
            <a:ext cx="0" cy="5371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101" name="Line 100"/>
          <p:cNvSpPr>
            <a:spLocks noChangeShapeType="1"/>
          </p:cNvSpPr>
          <p:nvPr/>
        </p:nvSpPr>
        <p:spPr bwMode="auto">
          <a:xfrm>
            <a:off x="3500435" y="5070179"/>
            <a:ext cx="0" cy="5371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102" name="Line 101"/>
          <p:cNvSpPr>
            <a:spLocks noChangeShapeType="1"/>
          </p:cNvSpPr>
          <p:nvPr/>
        </p:nvSpPr>
        <p:spPr bwMode="auto">
          <a:xfrm>
            <a:off x="2675692" y="5070179"/>
            <a:ext cx="0" cy="5371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103" name="Rectangle 102"/>
          <p:cNvSpPr>
            <a:spLocks noChangeArrowheads="1"/>
          </p:cNvSpPr>
          <p:nvPr/>
        </p:nvSpPr>
        <p:spPr bwMode="auto">
          <a:xfrm>
            <a:off x="1686001" y="470759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04" name="Rectangle 103"/>
          <p:cNvSpPr>
            <a:spLocks noChangeArrowheads="1"/>
          </p:cNvSpPr>
          <p:nvPr/>
        </p:nvSpPr>
        <p:spPr bwMode="auto">
          <a:xfrm>
            <a:off x="1686001" y="43763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05" name="Rectangle 104"/>
          <p:cNvSpPr>
            <a:spLocks noChangeArrowheads="1"/>
          </p:cNvSpPr>
          <p:nvPr/>
        </p:nvSpPr>
        <p:spPr bwMode="auto">
          <a:xfrm>
            <a:off x="1686001" y="404510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06" name="Rectangle 105"/>
          <p:cNvSpPr>
            <a:spLocks noChangeArrowheads="1"/>
          </p:cNvSpPr>
          <p:nvPr/>
        </p:nvSpPr>
        <p:spPr bwMode="auto">
          <a:xfrm>
            <a:off x="1686001" y="371385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07" name="Rectangle 106"/>
          <p:cNvSpPr>
            <a:spLocks noChangeArrowheads="1"/>
          </p:cNvSpPr>
          <p:nvPr/>
        </p:nvSpPr>
        <p:spPr bwMode="auto">
          <a:xfrm>
            <a:off x="1686001" y="338260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08" name="Rectangle 107"/>
          <p:cNvSpPr>
            <a:spLocks noChangeArrowheads="1"/>
          </p:cNvSpPr>
          <p:nvPr/>
        </p:nvSpPr>
        <p:spPr bwMode="auto">
          <a:xfrm>
            <a:off x="1686001" y="305135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09" name="Rectangle 108"/>
          <p:cNvSpPr>
            <a:spLocks noChangeArrowheads="1"/>
          </p:cNvSpPr>
          <p:nvPr/>
        </p:nvSpPr>
        <p:spPr bwMode="auto">
          <a:xfrm>
            <a:off x="1686001" y="272011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7</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10" name="Rectangle 109"/>
          <p:cNvSpPr>
            <a:spLocks noChangeArrowheads="1"/>
          </p:cNvSpPr>
          <p:nvPr/>
        </p:nvSpPr>
        <p:spPr bwMode="auto">
          <a:xfrm>
            <a:off x="1686001" y="238886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8</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11" name="Rectangle 110"/>
          <p:cNvSpPr>
            <a:spLocks noChangeArrowheads="1"/>
          </p:cNvSpPr>
          <p:nvPr/>
        </p:nvSpPr>
        <p:spPr bwMode="auto">
          <a:xfrm>
            <a:off x="1686001" y="205761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9</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12" name="Rectangle 111"/>
          <p:cNvSpPr>
            <a:spLocks noChangeArrowheads="1"/>
          </p:cNvSpPr>
          <p:nvPr/>
        </p:nvSpPr>
        <p:spPr bwMode="auto">
          <a:xfrm>
            <a:off x="1686001" y="515522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0</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113" name="Rectangle 112"/>
          <p:cNvSpPr>
            <a:spLocks noChangeArrowheads="1"/>
          </p:cNvSpPr>
          <p:nvPr/>
        </p:nvSpPr>
        <p:spPr bwMode="auto">
          <a:xfrm>
            <a:off x="2635877" y="515522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114" name="Rectangle 113"/>
          <p:cNvSpPr>
            <a:spLocks noChangeArrowheads="1"/>
          </p:cNvSpPr>
          <p:nvPr/>
        </p:nvSpPr>
        <p:spPr bwMode="auto">
          <a:xfrm>
            <a:off x="3460620" y="515522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115" name="Rectangle 114"/>
          <p:cNvSpPr>
            <a:spLocks noChangeArrowheads="1"/>
          </p:cNvSpPr>
          <p:nvPr/>
        </p:nvSpPr>
        <p:spPr bwMode="auto">
          <a:xfrm>
            <a:off x="4285363" y="515522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116" name="Rectangle 115"/>
          <p:cNvSpPr>
            <a:spLocks noChangeArrowheads="1"/>
          </p:cNvSpPr>
          <p:nvPr/>
        </p:nvSpPr>
        <p:spPr bwMode="auto">
          <a:xfrm>
            <a:off x="5110106" y="515522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117" name="Rectangle 116"/>
          <p:cNvSpPr>
            <a:spLocks noChangeArrowheads="1"/>
          </p:cNvSpPr>
          <p:nvPr/>
        </p:nvSpPr>
        <p:spPr bwMode="auto">
          <a:xfrm>
            <a:off x="5940537" y="515522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119" name="Rectangle 118"/>
          <p:cNvSpPr>
            <a:spLocks noChangeArrowheads="1"/>
          </p:cNvSpPr>
          <p:nvPr/>
        </p:nvSpPr>
        <p:spPr bwMode="auto">
          <a:xfrm>
            <a:off x="3420805" y="5374568"/>
            <a:ext cx="12920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Concert tickets</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120" name="Rectangle 119"/>
          <p:cNvSpPr>
            <a:spLocks noChangeArrowheads="1"/>
          </p:cNvSpPr>
          <p:nvPr/>
        </p:nvSpPr>
        <p:spPr bwMode="auto">
          <a:xfrm>
            <a:off x="1873701" y="2263528"/>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Univers LT Std 47 Cn Lt" charset="0"/>
                <a:cs typeface="Arial" pitchFamily="34" charset="0"/>
              </a:rPr>
              <a:t>A</a:t>
            </a:r>
            <a:endParaRPr kumimoji="0" lang="en-US" sz="3600" b="0" i="0" u="none" strike="noStrike" cap="none" normalizeH="0" baseline="0" dirty="0">
              <a:ln>
                <a:noFill/>
              </a:ln>
              <a:solidFill>
                <a:srgbClr val="3D223B"/>
              </a:solidFill>
              <a:effectLst/>
              <a:latin typeface="Arial" pitchFamily="34" charset="0"/>
              <a:cs typeface="Arial" pitchFamily="34" charset="0"/>
            </a:endParaRPr>
          </a:p>
        </p:txBody>
      </p:sp>
      <p:sp>
        <p:nvSpPr>
          <p:cNvPr id="121" name="Rectangle 120"/>
          <p:cNvSpPr>
            <a:spLocks noChangeArrowheads="1"/>
          </p:cNvSpPr>
          <p:nvPr/>
        </p:nvSpPr>
        <p:spPr bwMode="auto">
          <a:xfrm>
            <a:off x="3021422" y="4716960"/>
            <a:ext cx="120706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3D223B"/>
                </a:solidFill>
                <a:effectLst/>
                <a:latin typeface="Univers LT Std 47 Cn Lt" charset="0"/>
                <a:cs typeface="Arial" pitchFamily="34" charset="0"/>
              </a:rPr>
              <a:t>Budget constraint</a:t>
            </a:r>
            <a:endParaRPr kumimoji="0" lang="en-US" sz="3200" b="0" i="0" u="none" strike="noStrike" cap="none" normalizeH="0" baseline="0" dirty="0">
              <a:ln>
                <a:noFill/>
              </a:ln>
              <a:solidFill>
                <a:srgbClr val="3D223B"/>
              </a:solidFill>
              <a:effectLst/>
              <a:latin typeface="Arial" pitchFamily="34" charset="0"/>
              <a:cs typeface="Arial" pitchFamily="34" charset="0"/>
            </a:endParaRPr>
          </a:p>
        </p:txBody>
      </p:sp>
      <p:grpSp>
        <p:nvGrpSpPr>
          <p:cNvPr id="2" name="Group 1"/>
          <p:cNvGrpSpPr/>
          <p:nvPr/>
        </p:nvGrpSpPr>
        <p:grpSpPr>
          <a:xfrm>
            <a:off x="2247052" y="1968044"/>
            <a:ext cx="1661628" cy="702903"/>
            <a:chOff x="2623785" y="1956572"/>
            <a:chExt cx="1661628" cy="702903"/>
          </a:xfrm>
          <a:solidFill>
            <a:srgbClr val="D8E0C5"/>
          </a:solidFill>
        </p:grpSpPr>
        <p:sp>
          <p:nvSpPr>
            <p:cNvPr id="127" name="Rectangle 126"/>
            <p:cNvSpPr>
              <a:spLocks noChangeArrowheads="1"/>
            </p:cNvSpPr>
            <p:nvPr/>
          </p:nvSpPr>
          <p:spPr bwMode="auto">
            <a:xfrm>
              <a:off x="2623785" y="1956572"/>
              <a:ext cx="1661628" cy="7029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128" name="Rectangle 127"/>
            <p:cNvSpPr>
              <a:spLocks noChangeArrowheads="1"/>
            </p:cNvSpPr>
            <p:nvPr/>
          </p:nvSpPr>
          <p:spPr bwMode="auto">
            <a:xfrm>
              <a:off x="2629808" y="1982367"/>
              <a:ext cx="1638110" cy="6771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rgbClr val="3D223B"/>
                  </a:solidFill>
                  <a:effectLst/>
                  <a:latin typeface="Univers LT Std 57 Cn" charset="0"/>
                  <a:cs typeface="Arial" pitchFamily="34" charset="0"/>
                </a:rPr>
                <a:t>At point A, utility</a:t>
              </a:r>
              <a:r>
                <a:rPr kumimoji="0" lang="en-US" sz="1100" b="0" i="1" u="none" strike="noStrike" cap="none" normalizeH="0" dirty="0">
                  <a:ln>
                    <a:noFill/>
                  </a:ln>
                  <a:solidFill>
                    <a:srgbClr val="3D223B"/>
                  </a:solidFill>
                  <a:effectLst/>
                  <a:latin typeface="Univers LT Std 57 Cn" charset="0"/>
                  <a:cs typeface="Arial" pitchFamily="34" charset="0"/>
                </a:rPr>
                <a:t> </a:t>
              </a:r>
              <a:r>
                <a:rPr lang="en-US" sz="1100" i="1" dirty="0">
                  <a:solidFill>
                    <a:srgbClr val="3D223B"/>
                  </a:solidFill>
                  <a:latin typeface="Univers LT Std 57 Cn" charset="0"/>
                  <a:cs typeface="Arial" pitchFamily="34" charset="0"/>
                </a:rPr>
                <a:t>from concert tickets is 0 and utility from movie tickets is 465. </a:t>
              </a:r>
              <a:r>
                <a:rPr lang="en-US" sz="1100" b="1" i="1" dirty="0">
                  <a:solidFill>
                    <a:srgbClr val="3D223B"/>
                  </a:solidFill>
                  <a:latin typeface="Univers LT Std 57 Cn" charset="0"/>
                  <a:cs typeface="Arial" pitchFamily="34" charset="0"/>
                </a:rPr>
                <a:t>Total utility is 465.</a:t>
              </a:r>
              <a:endParaRPr kumimoji="0" lang="en-US" sz="3600" b="1" i="0" u="none" strike="noStrike" cap="none" normalizeH="0" baseline="0" dirty="0">
                <a:ln>
                  <a:noFill/>
                </a:ln>
                <a:solidFill>
                  <a:srgbClr val="3D223B"/>
                </a:solidFill>
                <a:effectLst/>
                <a:latin typeface="Arial" pitchFamily="34" charset="0"/>
                <a:cs typeface="Arial" pitchFamily="34" charset="0"/>
              </a:endParaRPr>
            </a:p>
          </p:txBody>
        </p:sp>
      </p:grpSp>
      <p:sp>
        <p:nvSpPr>
          <p:cNvPr id="156" name="Freeform 155"/>
          <p:cNvSpPr>
            <a:spLocks/>
          </p:cNvSpPr>
          <p:nvPr/>
        </p:nvSpPr>
        <p:spPr bwMode="auto">
          <a:xfrm>
            <a:off x="1805447" y="2438104"/>
            <a:ext cx="91006" cy="71621"/>
          </a:xfrm>
          <a:custGeom>
            <a:avLst/>
            <a:gdLst>
              <a:gd name="T0" fmla="*/ 32 w 32"/>
              <a:gd name="T1" fmla="*/ 16 h 32"/>
              <a:gd name="T2" fmla="*/ 32 w 32"/>
              <a:gd name="T3" fmla="*/ 16 h 32"/>
              <a:gd name="T4" fmla="*/ 30 w 32"/>
              <a:gd name="T5" fmla="*/ 22 h 32"/>
              <a:gd name="T6" fmla="*/ 28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2"/>
                </a:lnTo>
                <a:lnTo>
                  <a:pt x="16" y="32"/>
                </a:lnTo>
                <a:lnTo>
                  <a:pt x="16" y="32"/>
                </a:lnTo>
                <a:lnTo>
                  <a:pt x="10" y="32"/>
                </a:lnTo>
                <a:lnTo>
                  <a:pt x="4" y="28"/>
                </a:lnTo>
                <a:lnTo>
                  <a:pt x="2" y="22"/>
                </a:lnTo>
                <a:lnTo>
                  <a:pt x="0" y="16"/>
                </a:lnTo>
                <a:lnTo>
                  <a:pt x="0" y="16"/>
                </a:lnTo>
                <a:lnTo>
                  <a:pt x="2" y="10"/>
                </a:lnTo>
                <a:lnTo>
                  <a:pt x="4" y="4"/>
                </a:lnTo>
                <a:lnTo>
                  <a:pt x="10" y="2"/>
                </a:lnTo>
                <a:lnTo>
                  <a:pt x="16" y="0"/>
                </a:lnTo>
                <a:lnTo>
                  <a:pt x="16" y="0"/>
                </a:lnTo>
                <a:lnTo>
                  <a:pt x="22" y="2"/>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157" name="Rectangle 156"/>
          <p:cNvSpPr>
            <a:spLocks noChangeArrowheads="1"/>
          </p:cNvSpPr>
          <p:nvPr/>
        </p:nvSpPr>
        <p:spPr bwMode="auto">
          <a:xfrm>
            <a:off x="2698444" y="2926022"/>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Univers LT Std 47 Cn Lt" charset="0"/>
                <a:cs typeface="Arial" pitchFamily="34" charset="0"/>
              </a:rPr>
              <a:t>B</a:t>
            </a:r>
            <a:endParaRPr kumimoji="0" lang="en-US" sz="3600" b="0" i="0" u="none" strike="noStrike" cap="none" normalizeH="0" baseline="0" dirty="0">
              <a:ln>
                <a:noFill/>
              </a:ln>
              <a:solidFill>
                <a:srgbClr val="3D223B"/>
              </a:solidFill>
              <a:effectLst/>
              <a:latin typeface="Arial" pitchFamily="34" charset="0"/>
              <a:cs typeface="Arial" pitchFamily="34" charset="0"/>
            </a:endParaRPr>
          </a:p>
        </p:txBody>
      </p:sp>
      <p:sp>
        <p:nvSpPr>
          <p:cNvPr id="158" name="Freeform 157"/>
          <p:cNvSpPr>
            <a:spLocks/>
          </p:cNvSpPr>
          <p:nvPr/>
        </p:nvSpPr>
        <p:spPr bwMode="auto">
          <a:xfrm>
            <a:off x="2630189" y="3100599"/>
            <a:ext cx="91006" cy="71621"/>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159" name="Rectangle 158"/>
          <p:cNvSpPr>
            <a:spLocks noChangeArrowheads="1"/>
          </p:cNvSpPr>
          <p:nvPr/>
        </p:nvSpPr>
        <p:spPr bwMode="auto">
          <a:xfrm>
            <a:off x="3534563" y="3588517"/>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Univers LT Std 47 Cn Lt" charset="0"/>
                <a:cs typeface="Arial" pitchFamily="34" charset="0"/>
              </a:rPr>
              <a:t>C</a:t>
            </a:r>
            <a:endParaRPr kumimoji="0" lang="en-US" sz="3600" b="0" i="0" u="none" strike="noStrike" cap="none" normalizeH="0" baseline="0" dirty="0">
              <a:ln>
                <a:noFill/>
              </a:ln>
              <a:solidFill>
                <a:srgbClr val="3D223B"/>
              </a:solidFill>
              <a:effectLst/>
              <a:latin typeface="Arial" pitchFamily="34" charset="0"/>
              <a:cs typeface="Arial" pitchFamily="34" charset="0"/>
            </a:endParaRPr>
          </a:p>
        </p:txBody>
      </p:sp>
      <p:sp>
        <p:nvSpPr>
          <p:cNvPr id="160" name="Freeform 159"/>
          <p:cNvSpPr>
            <a:spLocks/>
          </p:cNvSpPr>
          <p:nvPr/>
        </p:nvSpPr>
        <p:spPr bwMode="auto">
          <a:xfrm>
            <a:off x="3460620" y="3763094"/>
            <a:ext cx="91006" cy="71621"/>
          </a:xfrm>
          <a:custGeom>
            <a:avLst/>
            <a:gdLst>
              <a:gd name="T0" fmla="*/ 32 w 32"/>
              <a:gd name="T1" fmla="*/ 16 h 32"/>
              <a:gd name="T2" fmla="*/ 32 w 32"/>
              <a:gd name="T3" fmla="*/ 16 h 32"/>
              <a:gd name="T4" fmla="*/ 30 w 32"/>
              <a:gd name="T5" fmla="*/ 22 h 32"/>
              <a:gd name="T6" fmla="*/ 28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8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2"/>
                </a:lnTo>
                <a:lnTo>
                  <a:pt x="16" y="32"/>
                </a:lnTo>
                <a:lnTo>
                  <a:pt x="16" y="32"/>
                </a:lnTo>
                <a:lnTo>
                  <a:pt x="10" y="32"/>
                </a:lnTo>
                <a:lnTo>
                  <a:pt x="4" y="28"/>
                </a:lnTo>
                <a:lnTo>
                  <a:pt x="2" y="22"/>
                </a:lnTo>
                <a:lnTo>
                  <a:pt x="0" y="16"/>
                </a:lnTo>
                <a:lnTo>
                  <a:pt x="0" y="16"/>
                </a:lnTo>
                <a:lnTo>
                  <a:pt x="2" y="10"/>
                </a:lnTo>
                <a:lnTo>
                  <a:pt x="4" y="6"/>
                </a:lnTo>
                <a:lnTo>
                  <a:pt x="10" y="2"/>
                </a:lnTo>
                <a:lnTo>
                  <a:pt x="16" y="0"/>
                </a:lnTo>
                <a:lnTo>
                  <a:pt x="16" y="0"/>
                </a:lnTo>
                <a:lnTo>
                  <a:pt x="22" y="2"/>
                </a:lnTo>
                <a:lnTo>
                  <a:pt x="28"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161" name="Rectangle 160"/>
          <p:cNvSpPr>
            <a:spLocks noChangeArrowheads="1"/>
          </p:cNvSpPr>
          <p:nvPr/>
        </p:nvSpPr>
        <p:spPr bwMode="auto">
          <a:xfrm>
            <a:off x="4353618" y="4251012"/>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Univers LT Std 47 Cn Lt" charset="0"/>
                <a:cs typeface="Arial" pitchFamily="34" charset="0"/>
              </a:rPr>
              <a:t>D</a:t>
            </a:r>
            <a:endParaRPr kumimoji="0" lang="en-US" sz="3600" b="0" i="0" u="none" strike="noStrike" cap="none" normalizeH="0" baseline="0" dirty="0">
              <a:ln>
                <a:noFill/>
              </a:ln>
              <a:solidFill>
                <a:srgbClr val="3D223B"/>
              </a:solidFill>
              <a:effectLst/>
              <a:latin typeface="Arial" pitchFamily="34" charset="0"/>
              <a:cs typeface="Arial" pitchFamily="34" charset="0"/>
            </a:endParaRPr>
          </a:p>
        </p:txBody>
      </p:sp>
      <p:sp>
        <p:nvSpPr>
          <p:cNvPr id="162" name="Freeform 161"/>
          <p:cNvSpPr>
            <a:spLocks/>
          </p:cNvSpPr>
          <p:nvPr/>
        </p:nvSpPr>
        <p:spPr bwMode="auto">
          <a:xfrm>
            <a:off x="5110106" y="5092560"/>
            <a:ext cx="91006" cy="71621"/>
          </a:xfrm>
          <a:custGeom>
            <a:avLst/>
            <a:gdLst>
              <a:gd name="T0" fmla="*/ 32 w 32"/>
              <a:gd name="T1" fmla="*/ 16 h 32"/>
              <a:gd name="T2" fmla="*/ 32 w 32"/>
              <a:gd name="T3" fmla="*/ 16 h 32"/>
              <a:gd name="T4" fmla="*/ 30 w 32"/>
              <a:gd name="T5" fmla="*/ 22 h 32"/>
              <a:gd name="T6" fmla="*/ 28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2 w 32"/>
              <a:gd name="T19" fmla="*/ 22 h 32"/>
              <a:gd name="T20" fmla="*/ 0 w 32"/>
              <a:gd name="T21" fmla="*/ 16 h 32"/>
              <a:gd name="T22" fmla="*/ 0 w 32"/>
              <a:gd name="T23" fmla="*/ 16 h 32"/>
              <a:gd name="T24" fmla="*/ 2 w 32"/>
              <a:gd name="T25" fmla="*/ 8 h 32"/>
              <a:gd name="T26" fmla="*/ 4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0 w 32"/>
              <a:gd name="T39" fmla="*/ 8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6"/>
                </a:lnTo>
                <a:lnTo>
                  <a:pt x="22" y="30"/>
                </a:lnTo>
                <a:lnTo>
                  <a:pt x="16" y="32"/>
                </a:lnTo>
                <a:lnTo>
                  <a:pt x="16" y="32"/>
                </a:lnTo>
                <a:lnTo>
                  <a:pt x="10" y="30"/>
                </a:lnTo>
                <a:lnTo>
                  <a:pt x="4" y="26"/>
                </a:lnTo>
                <a:lnTo>
                  <a:pt x="2" y="22"/>
                </a:lnTo>
                <a:lnTo>
                  <a:pt x="0" y="16"/>
                </a:lnTo>
                <a:lnTo>
                  <a:pt x="0" y="16"/>
                </a:lnTo>
                <a:lnTo>
                  <a:pt x="2" y="8"/>
                </a:lnTo>
                <a:lnTo>
                  <a:pt x="4" y="4"/>
                </a:lnTo>
                <a:lnTo>
                  <a:pt x="10" y="0"/>
                </a:lnTo>
                <a:lnTo>
                  <a:pt x="16" y="0"/>
                </a:lnTo>
                <a:lnTo>
                  <a:pt x="16" y="0"/>
                </a:lnTo>
                <a:lnTo>
                  <a:pt x="22" y="0"/>
                </a:lnTo>
                <a:lnTo>
                  <a:pt x="28" y="4"/>
                </a:lnTo>
                <a:lnTo>
                  <a:pt x="30" y="8"/>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163" name="Freeform 162"/>
          <p:cNvSpPr>
            <a:spLocks/>
          </p:cNvSpPr>
          <p:nvPr/>
        </p:nvSpPr>
        <p:spPr bwMode="auto">
          <a:xfrm>
            <a:off x="4285363" y="4425589"/>
            <a:ext cx="91006" cy="71621"/>
          </a:xfrm>
          <a:custGeom>
            <a:avLst/>
            <a:gdLst>
              <a:gd name="T0" fmla="*/ 32 w 32"/>
              <a:gd name="T1" fmla="*/ 16 h 32"/>
              <a:gd name="T2" fmla="*/ 32 w 32"/>
              <a:gd name="T3" fmla="*/ 16 h 32"/>
              <a:gd name="T4" fmla="*/ 30 w 32"/>
              <a:gd name="T5" fmla="*/ 22 h 32"/>
              <a:gd name="T6" fmla="*/ 26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6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2"/>
                </a:lnTo>
                <a:lnTo>
                  <a:pt x="16" y="32"/>
                </a:lnTo>
                <a:lnTo>
                  <a:pt x="16" y="32"/>
                </a:lnTo>
                <a:lnTo>
                  <a:pt x="10" y="32"/>
                </a:lnTo>
                <a:lnTo>
                  <a:pt x="4" y="28"/>
                </a:lnTo>
                <a:lnTo>
                  <a:pt x="0" y="22"/>
                </a:lnTo>
                <a:lnTo>
                  <a:pt x="0" y="16"/>
                </a:lnTo>
                <a:lnTo>
                  <a:pt x="0" y="16"/>
                </a:lnTo>
                <a:lnTo>
                  <a:pt x="0" y="10"/>
                </a:lnTo>
                <a:lnTo>
                  <a:pt x="4" y="6"/>
                </a:lnTo>
                <a:lnTo>
                  <a:pt x="10" y="2"/>
                </a:lnTo>
                <a:lnTo>
                  <a:pt x="16" y="0"/>
                </a:lnTo>
                <a:lnTo>
                  <a:pt x="16" y="0"/>
                </a:lnTo>
                <a:lnTo>
                  <a:pt x="22" y="2"/>
                </a:lnTo>
                <a:lnTo>
                  <a:pt x="26"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164" name="Rectangle 163"/>
          <p:cNvSpPr>
            <a:spLocks noChangeArrowheads="1"/>
          </p:cNvSpPr>
          <p:nvPr/>
        </p:nvSpPr>
        <p:spPr bwMode="auto">
          <a:xfrm>
            <a:off x="5189736" y="4917984"/>
            <a:ext cx="1202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E</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167" name="Freeform 94"/>
          <p:cNvSpPr>
            <a:spLocks noEditPoints="1"/>
          </p:cNvSpPr>
          <p:nvPr/>
        </p:nvSpPr>
        <p:spPr bwMode="auto">
          <a:xfrm>
            <a:off x="4248391" y="4746577"/>
            <a:ext cx="357979" cy="110042"/>
          </a:xfrm>
          <a:custGeom>
            <a:avLst/>
            <a:gdLst>
              <a:gd name="T0" fmla="*/ 1 w 3178"/>
              <a:gd name="T1" fmla="*/ 405 h 631"/>
              <a:gd name="T2" fmla="*/ 3044 w 3178"/>
              <a:gd name="T3" fmla="*/ 381 h 631"/>
              <a:gd name="T4" fmla="*/ 3043 w 3178"/>
              <a:gd name="T5" fmla="*/ 245 h 631"/>
              <a:gd name="T6" fmla="*/ 0 w 3178"/>
              <a:gd name="T7" fmla="*/ 269 h 631"/>
              <a:gd name="T8" fmla="*/ 1 w 3178"/>
              <a:gd name="T9" fmla="*/ 405 h 631"/>
              <a:gd name="T10" fmla="*/ 2672 w 3178"/>
              <a:gd name="T11" fmla="*/ 612 h 631"/>
              <a:gd name="T12" fmla="*/ 3178 w 3178"/>
              <a:gd name="T13" fmla="*/ 311 h 631"/>
              <a:gd name="T14" fmla="*/ 2667 w 3178"/>
              <a:gd name="T15" fmla="*/ 19 h 631"/>
              <a:gd name="T16" fmla="*/ 2574 w 3178"/>
              <a:gd name="T17" fmla="*/ 44 h 631"/>
              <a:gd name="T18" fmla="*/ 2600 w 3178"/>
              <a:gd name="T19" fmla="*/ 137 h 631"/>
              <a:gd name="T20" fmla="*/ 3009 w 3178"/>
              <a:gd name="T21" fmla="*/ 372 h 631"/>
              <a:gd name="T22" fmla="*/ 3008 w 3178"/>
              <a:gd name="T23" fmla="*/ 254 h 631"/>
              <a:gd name="T24" fmla="*/ 2602 w 3178"/>
              <a:gd name="T25" fmla="*/ 495 h 631"/>
              <a:gd name="T26" fmla="*/ 2579 w 3178"/>
              <a:gd name="T27" fmla="*/ 588 h 631"/>
              <a:gd name="T28" fmla="*/ 2672 w 3178"/>
              <a:gd name="T29" fmla="*/ 61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78" h="631">
                <a:moveTo>
                  <a:pt x="1" y="405"/>
                </a:moveTo>
                <a:lnTo>
                  <a:pt x="3044" y="381"/>
                </a:lnTo>
                <a:lnTo>
                  <a:pt x="3043" y="245"/>
                </a:lnTo>
                <a:lnTo>
                  <a:pt x="0" y="269"/>
                </a:lnTo>
                <a:lnTo>
                  <a:pt x="1" y="405"/>
                </a:lnTo>
                <a:close/>
                <a:moveTo>
                  <a:pt x="2672" y="612"/>
                </a:moveTo>
                <a:lnTo>
                  <a:pt x="3178" y="311"/>
                </a:lnTo>
                <a:lnTo>
                  <a:pt x="2667" y="19"/>
                </a:lnTo>
                <a:cubicBezTo>
                  <a:pt x="2635" y="0"/>
                  <a:pt x="2593" y="11"/>
                  <a:pt x="2574" y="44"/>
                </a:cubicBezTo>
                <a:cubicBezTo>
                  <a:pt x="2556" y="77"/>
                  <a:pt x="2567" y="118"/>
                  <a:pt x="2600" y="137"/>
                </a:cubicBezTo>
                <a:lnTo>
                  <a:pt x="3009" y="372"/>
                </a:lnTo>
                <a:lnTo>
                  <a:pt x="3008" y="254"/>
                </a:lnTo>
                <a:lnTo>
                  <a:pt x="2602" y="495"/>
                </a:lnTo>
                <a:cubicBezTo>
                  <a:pt x="2570" y="514"/>
                  <a:pt x="2559" y="556"/>
                  <a:pt x="2579" y="588"/>
                </a:cubicBezTo>
                <a:cubicBezTo>
                  <a:pt x="2598" y="621"/>
                  <a:pt x="2640" y="631"/>
                  <a:pt x="2672" y="612"/>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srgbClr val="3D223B"/>
              </a:solidFill>
            </a:endParaRPr>
          </a:p>
        </p:txBody>
      </p:sp>
      <p:grpSp>
        <p:nvGrpSpPr>
          <p:cNvPr id="249" name="Group 248"/>
          <p:cNvGrpSpPr/>
          <p:nvPr/>
        </p:nvGrpSpPr>
        <p:grpSpPr>
          <a:xfrm>
            <a:off x="3111745" y="2720112"/>
            <a:ext cx="1661628" cy="702903"/>
            <a:chOff x="2623785" y="1956572"/>
            <a:chExt cx="1661628" cy="702903"/>
          </a:xfrm>
          <a:solidFill>
            <a:srgbClr val="D8E0C5"/>
          </a:solidFill>
        </p:grpSpPr>
        <p:sp>
          <p:nvSpPr>
            <p:cNvPr id="250" name="Rectangle 249"/>
            <p:cNvSpPr>
              <a:spLocks noChangeArrowheads="1"/>
            </p:cNvSpPr>
            <p:nvPr/>
          </p:nvSpPr>
          <p:spPr bwMode="auto">
            <a:xfrm>
              <a:off x="2623785" y="1956572"/>
              <a:ext cx="1661628" cy="7029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251" name="Rectangle 250"/>
            <p:cNvSpPr>
              <a:spLocks noChangeArrowheads="1"/>
            </p:cNvSpPr>
            <p:nvPr/>
          </p:nvSpPr>
          <p:spPr bwMode="auto">
            <a:xfrm>
              <a:off x="2629808" y="1982367"/>
              <a:ext cx="1638110" cy="6771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rgbClr val="3D223B"/>
                  </a:solidFill>
                  <a:effectLst/>
                  <a:latin typeface="Univers LT Std 57 Cn" charset="0"/>
                  <a:cs typeface="Arial" pitchFamily="34" charset="0"/>
                </a:rPr>
                <a:t>At point B, utility</a:t>
              </a:r>
              <a:r>
                <a:rPr kumimoji="0" lang="en-US" sz="1100" b="0" i="1" u="none" strike="noStrike" cap="none" normalizeH="0" dirty="0">
                  <a:ln>
                    <a:noFill/>
                  </a:ln>
                  <a:solidFill>
                    <a:srgbClr val="3D223B"/>
                  </a:solidFill>
                  <a:effectLst/>
                  <a:latin typeface="Univers LT Std 57 Cn" charset="0"/>
                  <a:cs typeface="Arial" pitchFamily="34" charset="0"/>
                </a:rPr>
                <a:t> </a:t>
              </a:r>
              <a:r>
                <a:rPr lang="en-US" sz="1100" i="1" dirty="0">
                  <a:solidFill>
                    <a:srgbClr val="3D223B"/>
                  </a:solidFill>
                  <a:latin typeface="Univers LT Std 57 Cn" charset="0"/>
                  <a:cs typeface="Arial" pitchFamily="34" charset="0"/>
                </a:rPr>
                <a:t>from concert tickets is 100 and utility from movie tickets is 465. </a:t>
              </a:r>
              <a:r>
                <a:rPr lang="en-US" sz="1100" b="1" i="1" dirty="0">
                  <a:solidFill>
                    <a:srgbClr val="3D223B"/>
                  </a:solidFill>
                  <a:latin typeface="Univers LT Std 57 Cn" charset="0"/>
                  <a:cs typeface="Arial" pitchFamily="34" charset="0"/>
                </a:rPr>
                <a:t>Total utility is 565.</a:t>
              </a:r>
              <a:endParaRPr kumimoji="0" lang="en-US" sz="3600" b="1" i="0" u="none" strike="noStrike" cap="none" normalizeH="0" baseline="0" dirty="0">
                <a:ln>
                  <a:noFill/>
                </a:ln>
                <a:solidFill>
                  <a:srgbClr val="3D223B"/>
                </a:solidFill>
                <a:effectLst/>
                <a:latin typeface="Arial" pitchFamily="34" charset="0"/>
                <a:cs typeface="Arial" pitchFamily="34" charset="0"/>
              </a:endParaRPr>
            </a:p>
          </p:txBody>
        </p:sp>
      </p:grpSp>
      <p:grpSp>
        <p:nvGrpSpPr>
          <p:cNvPr id="252" name="Group 251"/>
          <p:cNvGrpSpPr/>
          <p:nvPr/>
        </p:nvGrpSpPr>
        <p:grpSpPr>
          <a:xfrm>
            <a:off x="4955171" y="4178677"/>
            <a:ext cx="1661628" cy="702903"/>
            <a:chOff x="2623785" y="1956572"/>
            <a:chExt cx="1661628" cy="702903"/>
          </a:xfrm>
          <a:solidFill>
            <a:srgbClr val="D8E0C5"/>
          </a:solidFill>
        </p:grpSpPr>
        <p:sp>
          <p:nvSpPr>
            <p:cNvPr id="253" name="Rectangle 252"/>
            <p:cNvSpPr>
              <a:spLocks noChangeArrowheads="1"/>
            </p:cNvSpPr>
            <p:nvPr/>
          </p:nvSpPr>
          <p:spPr bwMode="auto">
            <a:xfrm>
              <a:off x="2623785" y="1956572"/>
              <a:ext cx="1661628" cy="7029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254" name="Rectangle 253"/>
            <p:cNvSpPr>
              <a:spLocks noChangeArrowheads="1"/>
            </p:cNvSpPr>
            <p:nvPr/>
          </p:nvSpPr>
          <p:spPr bwMode="auto">
            <a:xfrm>
              <a:off x="2629808" y="1982367"/>
              <a:ext cx="1638110" cy="6771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rgbClr val="3D223B"/>
                  </a:solidFill>
                  <a:effectLst/>
                  <a:latin typeface="Univers LT Std 57 Cn" charset="0"/>
                  <a:cs typeface="Arial" pitchFamily="34" charset="0"/>
                </a:rPr>
                <a:t>At point D, utility</a:t>
              </a:r>
              <a:r>
                <a:rPr kumimoji="0" lang="en-US" sz="1100" b="0" i="1" u="none" strike="noStrike" cap="none" normalizeH="0" dirty="0">
                  <a:ln>
                    <a:noFill/>
                  </a:ln>
                  <a:solidFill>
                    <a:srgbClr val="3D223B"/>
                  </a:solidFill>
                  <a:effectLst/>
                  <a:latin typeface="Univers LT Std 57 Cn" charset="0"/>
                  <a:cs typeface="Arial" pitchFamily="34" charset="0"/>
                </a:rPr>
                <a:t> </a:t>
              </a:r>
              <a:r>
                <a:rPr lang="en-US" sz="1100" i="1" dirty="0">
                  <a:solidFill>
                    <a:srgbClr val="3D223B"/>
                  </a:solidFill>
                  <a:latin typeface="Univers LT Std 57 Cn" charset="0"/>
                  <a:cs typeface="Arial" pitchFamily="34" charset="0"/>
                </a:rPr>
                <a:t>from concert tickets is 210 and utility from movie tickets is 190. </a:t>
              </a:r>
              <a:r>
                <a:rPr lang="en-US" sz="1100" b="1" i="1" dirty="0">
                  <a:solidFill>
                    <a:srgbClr val="3D223B"/>
                  </a:solidFill>
                  <a:latin typeface="Univers LT Std 57 Cn" charset="0"/>
                  <a:cs typeface="Arial" pitchFamily="34" charset="0"/>
                </a:rPr>
                <a:t>Total utility is 400.</a:t>
              </a:r>
              <a:endParaRPr kumimoji="0" lang="en-US" sz="3600" b="1" i="0" u="none" strike="noStrike" cap="none" normalizeH="0" baseline="0" dirty="0">
                <a:ln>
                  <a:noFill/>
                </a:ln>
                <a:solidFill>
                  <a:srgbClr val="3D223B"/>
                </a:solidFill>
                <a:effectLst/>
                <a:latin typeface="Arial" pitchFamily="34" charset="0"/>
                <a:cs typeface="Arial" pitchFamily="34" charset="0"/>
              </a:endParaRPr>
            </a:p>
          </p:txBody>
        </p:sp>
      </p:grpSp>
      <p:grpSp>
        <p:nvGrpSpPr>
          <p:cNvPr id="255" name="Group 254"/>
          <p:cNvGrpSpPr/>
          <p:nvPr/>
        </p:nvGrpSpPr>
        <p:grpSpPr>
          <a:xfrm>
            <a:off x="3973491" y="3448960"/>
            <a:ext cx="1661628" cy="702903"/>
            <a:chOff x="2623785" y="1956572"/>
            <a:chExt cx="1661628" cy="702903"/>
          </a:xfrm>
          <a:solidFill>
            <a:srgbClr val="D8E0C5"/>
          </a:solidFill>
        </p:grpSpPr>
        <p:sp>
          <p:nvSpPr>
            <p:cNvPr id="256" name="Rectangle 255"/>
            <p:cNvSpPr>
              <a:spLocks noChangeArrowheads="1"/>
            </p:cNvSpPr>
            <p:nvPr/>
          </p:nvSpPr>
          <p:spPr bwMode="auto">
            <a:xfrm>
              <a:off x="2623785" y="1956572"/>
              <a:ext cx="1661628" cy="7029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257" name="Rectangle 256"/>
            <p:cNvSpPr>
              <a:spLocks noChangeArrowheads="1"/>
            </p:cNvSpPr>
            <p:nvPr/>
          </p:nvSpPr>
          <p:spPr bwMode="auto">
            <a:xfrm>
              <a:off x="2629808" y="1982367"/>
              <a:ext cx="1638110" cy="6771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rgbClr val="3D223B"/>
                  </a:solidFill>
                  <a:effectLst/>
                  <a:latin typeface="Univers LT Std 57 Cn" charset="0"/>
                  <a:cs typeface="Arial" pitchFamily="34" charset="0"/>
                </a:rPr>
                <a:t>At point C, utility</a:t>
              </a:r>
              <a:r>
                <a:rPr kumimoji="0" lang="en-US" sz="1100" b="0" i="1" u="none" strike="noStrike" cap="none" normalizeH="0" dirty="0">
                  <a:ln>
                    <a:noFill/>
                  </a:ln>
                  <a:solidFill>
                    <a:srgbClr val="3D223B"/>
                  </a:solidFill>
                  <a:effectLst/>
                  <a:latin typeface="Univers LT Std 57 Cn" charset="0"/>
                  <a:cs typeface="Arial" pitchFamily="34" charset="0"/>
                </a:rPr>
                <a:t> </a:t>
              </a:r>
              <a:r>
                <a:rPr lang="en-US" sz="1100" i="1" dirty="0">
                  <a:solidFill>
                    <a:srgbClr val="3D223B"/>
                  </a:solidFill>
                  <a:latin typeface="Univers LT Std 57 Cn" charset="0"/>
                  <a:cs typeface="Arial" pitchFamily="34" charset="0"/>
                </a:rPr>
                <a:t>from concert tickets is 185 and utility from movie tickets is 385. </a:t>
              </a:r>
              <a:r>
                <a:rPr lang="en-US" sz="1100" b="1" i="1" dirty="0">
                  <a:solidFill>
                    <a:srgbClr val="3D223B"/>
                  </a:solidFill>
                  <a:latin typeface="Univers LT Std 57 Cn" charset="0"/>
                  <a:cs typeface="Arial" pitchFamily="34" charset="0"/>
                </a:rPr>
                <a:t>Total utility is 570.</a:t>
              </a:r>
              <a:endParaRPr kumimoji="0" lang="en-US" sz="3600" b="1" i="0" u="none" strike="noStrike" cap="none" normalizeH="0" baseline="0" dirty="0">
                <a:ln>
                  <a:noFill/>
                </a:ln>
                <a:solidFill>
                  <a:srgbClr val="3D223B"/>
                </a:solidFill>
                <a:effectLst/>
                <a:latin typeface="Arial" pitchFamily="34" charset="0"/>
                <a:cs typeface="Arial" pitchFamily="34" charset="0"/>
              </a:endParaRPr>
            </a:p>
          </p:txBody>
        </p:sp>
      </p:grpSp>
      <p:grpSp>
        <p:nvGrpSpPr>
          <p:cNvPr id="246" name="Group 245"/>
          <p:cNvGrpSpPr/>
          <p:nvPr/>
        </p:nvGrpSpPr>
        <p:grpSpPr>
          <a:xfrm>
            <a:off x="6400800" y="4720494"/>
            <a:ext cx="1661628" cy="702903"/>
            <a:chOff x="2623785" y="1956572"/>
            <a:chExt cx="1661628" cy="702903"/>
          </a:xfrm>
          <a:solidFill>
            <a:srgbClr val="D8E0C5"/>
          </a:solidFill>
        </p:grpSpPr>
        <p:sp>
          <p:nvSpPr>
            <p:cNvPr id="247" name="Rectangle 246"/>
            <p:cNvSpPr>
              <a:spLocks noChangeArrowheads="1"/>
            </p:cNvSpPr>
            <p:nvPr/>
          </p:nvSpPr>
          <p:spPr bwMode="auto">
            <a:xfrm>
              <a:off x="2623785" y="1956572"/>
              <a:ext cx="1661628" cy="7029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248" name="Rectangle 247"/>
            <p:cNvSpPr>
              <a:spLocks noChangeArrowheads="1"/>
            </p:cNvSpPr>
            <p:nvPr/>
          </p:nvSpPr>
          <p:spPr bwMode="auto">
            <a:xfrm>
              <a:off x="2629808" y="1982367"/>
              <a:ext cx="1638110" cy="6771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rgbClr val="3D223B"/>
                  </a:solidFill>
                  <a:effectLst/>
                  <a:latin typeface="Univers LT Std 57 Cn" charset="0"/>
                  <a:cs typeface="Arial" pitchFamily="34" charset="0"/>
                </a:rPr>
                <a:t>At point E, utility</a:t>
              </a:r>
              <a:r>
                <a:rPr kumimoji="0" lang="en-US" sz="1100" b="0" i="1" u="none" strike="noStrike" cap="none" normalizeH="0" dirty="0">
                  <a:ln>
                    <a:noFill/>
                  </a:ln>
                  <a:solidFill>
                    <a:srgbClr val="3D223B"/>
                  </a:solidFill>
                  <a:effectLst/>
                  <a:latin typeface="Univers LT Std 57 Cn" charset="0"/>
                  <a:cs typeface="Arial" pitchFamily="34" charset="0"/>
                </a:rPr>
                <a:t> </a:t>
              </a:r>
              <a:r>
                <a:rPr lang="en-US" sz="1100" i="1" dirty="0">
                  <a:solidFill>
                    <a:srgbClr val="3D223B"/>
                  </a:solidFill>
                  <a:latin typeface="Univers LT Std 57 Cn" charset="0"/>
                  <a:cs typeface="Arial" pitchFamily="34" charset="0"/>
                </a:rPr>
                <a:t>from concert tickets is 210 and utility from movie tickets is 0. </a:t>
              </a:r>
              <a:r>
                <a:rPr lang="en-US" sz="1100" b="1" i="1" dirty="0">
                  <a:solidFill>
                    <a:srgbClr val="3D223B"/>
                  </a:solidFill>
                  <a:latin typeface="Univers LT Std 57 Cn" charset="0"/>
                  <a:cs typeface="Arial" pitchFamily="34" charset="0"/>
                </a:rPr>
                <a:t>Total utility is 210.</a:t>
              </a:r>
              <a:endParaRPr kumimoji="0" lang="en-US" sz="3600" b="1" i="0" u="none" strike="noStrike" cap="none" normalizeH="0" baseline="0" dirty="0">
                <a:ln>
                  <a:noFill/>
                </a:ln>
                <a:solidFill>
                  <a:srgbClr val="3D223B"/>
                </a:solidFill>
                <a:effectLst/>
                <a:latin typeface="Arial" pitchFamily="34" charset="0"/>
                <a:cs typeface="Arial" pitchFamily="34" charset="0"/>
              </a:endParaRPr>
            </a:p>
          </p:txBody>
        </p:sp>
      </p:grpSp>
      <p:sp>
        <p:nvSpPr>
          <p:cNvPr id="118" name="Rectangle 117"/>
          <p:cNvSpPr>
            <a:spLocks noChangeArrowheads="1"/>
          </p:cNvSpPr>
          <p:nvPr/>
        </p:nvSpPr>
        <p:spPr bwMode="auto">
          <a:xfrm>
            <a:off x="1665890" y="1752600"/>
            <a:ext cx="11221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Movie tickets</a:t>
            </a:r>
            <a:endParaRPr kumimoji="0" lang="en-US" sz="4000" b="0" i="0" u="none" strike="noStrike" cap="none" normalizeH="0" baseline="0" dirty="0">
              <a:ln>
                <a:noFill/>
              </a:ln>
              <a:solidFill>
                <a:srgbClr val="3D223B"/>
              </a:solidFill>
              <a:effectLst/>
              <a:latin typeface="Arial" pitchFamily="34" charset="0"/>
              <a:cs typeface="Arial" pitchFamily="34" charset="0"/>
            </a:endParaRPr>
          </a:p>
        </p:txBody>
      </p:sp>
      <p:sp>
        <p:nvSpPr>
          <p:cNvPr id="65" name="Content Placeholder 2"/>
          <p:cNvSpPr txBox="1">
            <a:spLocks/>
          </p:cNvSpPr>
          <p:nvPr/>
        </p:nvSpPr>
        <p:spPr>
          <a:xfrm>
            <a:off x="5820611" y="2086439"/>
            <a:ext cx="2205094" cy="1024249"/>
          </a:xfrm>
          <a:prstGeom prst="rect">
            <a:avLst/>
          </a:prstGeom>
          <a:solidFill>
            <a:srgbClr val="E8D3EA"/>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dirty="0"/>
              <a:t>Each bundle on the budget constraint has a corresponding utility.</a:t>
            </a:r>
          </a:p>
        </p:txBody>
      </p:sp>
    </p:spTree>
    <p:extLst>
      <p:ext uri="{BB962C8B-B14F-4D97-AF65-F5344CB8AC3E}">
        <p14:creationId xmlns:p14="http://schemas.microsoft.com/office/powerpoint/2010/main" val="36220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120" grpId="0"/>
      <p:bldP spid="121" grpId="0"/>
      <p:bldP spid="156" grpId="0" animBg="1"/>
      <p:bldP spid="157" grpId="0"/>
      <p:bldP spid="158" grpId="0" animBg="1"/>
      <p:bldP spid="159" grpId="0"/>
      <p:bldP spid="160" grpId="0" animBg="1"/>
      <p:bldP spid="161" grpId="0"/>
      <p:bldP spid="162" grpId="0" animBg="1"/>
      <p:bldP spid="163" grpId="0" animBg="1"/>
      <p:bldP spid="164" grpId="0"/>
      <p:bldP spid="16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Responding to changes in income</a:t>
            </a:r>
          </a:p>
        </p:txBody>
      </p:sp>
      <p:sp>
        <p:nvSpPr>
          <p:cNvPr id="2" name="Content Placeholder 1"/>
          <p:cNvSpPr>
            <a:spLocks noGrp="1"/>
          </p:cNvSpPr>
          <p:nvPr>
            <p:ph idx="1"/>
          </p:nvPr>
        </p:nvSpPr>
        <p:spPr/>
        <p:txBody>
          <a:bodyPr>
            <a:normAutofit/>
          </a:bodyPr>
          <a:lstStyle/>
          <a:p>
            <a:pPr>
              <a:spcAft>
                <a:spcPts val="1200"/>
              </a:spcAft>
            </a:pPr>
            <a:r>
              <a:rPr lang="en-US" dirty="0"/>
              <a:t>When a person’s income increases, more</a:t>
            </a:r>
            <a:r>
              <a:rPr lang="en-US" u="sng" dirty="0"/>
              <a:t> </a:t>
            </a:r>
            <a:r>
              <a:rPr lang="en-US" dirty="0"/>
              <a:t>bundles of goods and services become affordable.</a:t>
            </a:r>
          </a:p>
          <a:p>
            <a:pPr>
              <a:spcAft>
                <a:spcPts val="1200"/>
              </a:spcAft>
            </a:pPr>
            <a:r>
              <a:rPr lang="en-US" dirty="0"/>
              <a:t>When income decreases, fewer bundles are affordable, and consumers will probably have to cut consumption of some things.</a:t>
            </a:r>
          </a:p>
          <a:p>
            <a:pPr>
              <a:spcAft>
                <a:spcPts val="1200"/>
              </a:spcAft>
            </a:pPr>
            <a:r>
              <a:rPr lang="en-US" dirty="0"/>
              <a:t>An increase/decrease in income is represented by shifting the entire budget line outward/inward.</a:t>
            </a:r>
          </a:p>
        </p:txBody>
      </p:sp>
    </p:spTree>
    <p:extLst>
      <p:ext uri="{BB962C8B-B14F-4D97-AF65-F5344CB8AC3E}">
        <p14:creationId xmlns:p14="http://schemas.microsoft.com/office/powerpoint/2010/main" val="51303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54"/>
          <p:cNvSpPr>
            <a:spLocks noChangeShapeType="1"/>
          </p:cNvSpPr>
          <p:nvPr/>
        </p:nvSpPr>
        <p:spPr bwMode="auto">
          <a:xfrm>
            <a:off x="3640188" y="2752726"/>
            <a:ext cx="3694113" cy="2516188"/>
          </a:xfrm>
          <a:prstGeom prst="line">
            <a:avLst/>
          </a:prstGeom>
          <a:noFill/>
          <a:ln w="38100">
            <a:solidFill>
              <a:srgbClr val="42512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3" name="Title 2"/>
          <p:cNvSpPr>
            <a:spLocks noGrp="1"/>
          </p:cNvSpPr>
          <p:nvPr>
            <p:ph type="title"/>
          </p:nvPr>
        </p:nvSpPr>
        <p:spPr/>
        <p:txBody>
          <a:bodyPr>
            <a:normAutofit fontScale="90000"/>
          </a:bodyPr>
          <a:lstStyle/>
          <a:p>
            <a:r>
              <a:rPr lang="en-US" dirty="0"/>
              <a:t>The effect of an increase in income</a:t>
            </a:r>
          </a:p>
        </p:txBody>
      </p:sp>
      <p:sp>
        <p:nvSpPr>
          <p:cNvPr id="2" name="Content Placeholder 1"/>
          <p:cNvSpPr>
            <a:spLocks noGrp="1"/>
          </p:cNvSpPr>
          <p:nvPr>
            <p:ph idx="1"/>
          </p:nvPr>
        </p:nvSpPr>
        <p:spPr>
          <a:xfrm>
            <a:off x="176069" y="2241431"/>
            <a:ext cx="3005516" cy="2669913"/>
          </a:xfrm>
        </p:spPr>
        <p:txBody>
          <a:bodyPr>
            <a:normAutofit/>
          </a:bodyPr>
          <a:lstStyle/>
          <a:p>
            <a:pPr>
              <a:buFont typeface="Times New Roman" panose="02020603050405020304" pitchFamily="18" charset="0"/>
              <a:buChar char="‒"/>
            </a:pPr>
            <a:r>
              <a:rPr lang="en-US" sz="2200" dirty="0"/>
              <a:t>An increase in income allows individuals to afford more goods.</a:t>
            </a:r>
          </a:p>
          <a:p>
            <a:pPr>
              <a:buFont typeface="Times New Roman" panose="02020603050405020304" pitchFamily="18" charset="0"/>
              <a:buChar char="‒"/>
            </a:pPr>
            <a:r>
              <a:rPr lang="en-US" sz="2200" dirty="0"/>
              <a:t>The entire budget line shifts outward.</a:t>
            </a:r>
          </a:p>
        </p:txBody>
      </p:sp>
      <p:sp>
        <p:nvSpPr>
          <p:cNvPr id="6" name="Line 5"/>
          <p:cNvSpPr>
            <a:spLocks noChangeShapeType="1"/>
          </p:cNvSpPr>
          <p:nvPr/>
        </p:nvSpPr>
        <p:spPr bwMode="auto">
          <a:xfrm flipV="1">
            <a:off x="3644950" y="2227263"/>
            <a:ext cx="0" cy="30368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7" name="Line 6"/>
          <p:cNvSpPr>
            <a:spLocks noChangeShapeType="1"/>
          </p:cNvSpPr>
          <p:nvPr/>
        </p:nvSpPr>
        <p:spPr bwMode="auto">
          <a:xfrm>
            <a:off x="3640188" y="2335213"/>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8" name="Line 7"/>
          <p:cNvSpPr>
            <a:spLocks noChangeShapeType="1"/>
          </p:cNvSpPr>
          <p:nvPr/>
        </p:nvSpPr>
        <p:spPr bwMode="auto">
          <a:xfrm>
            <a:off x="3640188" y="2752726"/>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9" name="Line 8"/>
          <p:cNvSpPr>
            <a:spLocks noChangeShapeType="1"/>
          </p:cNvSpPr>
          <p:nvPr/>
        </p:nvSpPr>
        <p:spPr bwMode="auto">
          <a:xfrm>
            <a:off x="3640188" y="3173413"/>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 name="Line 9"/>
          <p:cNvSpPr>
            <a:spLocks noChangeShapeType="1"/>
          </p:cNvSpPr>
          <p:nvPr/>
        </p:nvSpPr>
        <p:spPr bwMode="auto">
          <a:xfrm>
            <a:off x="3640188" y="3590926"/>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1" name="Line 10"/>
          <p:cNvSpPr>
            <a:spLocks noChangeShapeType="1"/>
          </p:cNvSpPr>
          <p:nvPr/>
        </p:nvSpPr>
        <p:spPr bwMode="auto">
          <a:xfrm>
            <a:off x="3640188" y="4008438"/>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2" name="Line 11"/>
          <p:cNvSpPr>
            <a:spLocks noChangeShapeType="1"/>
          </p:cNvSpPr>
          <p:nvPr/>
        </p:nvSpPr>
        <p:spPr bwMode="auto">
          <a:xfrm>
            <a:off x="3640188" y="4425951"/>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3" name="Line 12"/>
          <p:cNvSpPr>
            <a:spLocks noChangeShapeType="1"/>
          </p:cNvSpPr>
          <p:nvPr/>
        </p:nvSpPr>
        <p:spPr bwMode="auto">
          <a:xfrm>
            <a:off x="3640188" y="4846638"/>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4" name="Line 13"/>
          <p:cNvSpPr>
            <a:spLocks noChangeShapeType="1"/>
          </p:cNvSpPr>
          <p:nvPr/>
        </p:nvSpPr>
        <p:spPr bwMode="auto">
          <a:xfrm>
            <a:off x="3644950" y="5264151"/>
            <a:ext cx="492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solidFill>
                <a:srgbClr val="3D223B"/>
              </a:solidFill>
            </a:endParaRPr>
          </a:p>
        </p:txBody>
      </p:sp>
      <p:sp>
        <p:nvSpPr>
          <p:cNvPr id="15" name="Line 14"/>
          <p:cNvSpPr>
            <a:spLocks noChangeShapeType="1"/>
          </p:cNvSpPr>
          <p:nvPr/>
        </p:nvSpPr>
        <p:spPr bwMode="auto">
          <a:xfrm>
            <a:off x="3644950" y="5264151"/>
            <a:ext cx="37988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6" name="Line 15"/>
          <p:cNvSpPr>
            <a:spLocks noChangeShapeType="1"/>
          </p:cNvSpPr>
          <p:nvPr/>
        </p:nvSpPr>
        <p:spPr bwMode="auto">
          <a:xfrm>
            <a:off x="7334300" y="5213351"/>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7" name="Line 16"/>
          <p:cNvSpPr>
            <a:spLocks noChangeShapeType="1"/>
          </p:cNvSpPr>
          <p:nvPr/>
        </p:nvSpPr>
        <p:spPr bwMode="auto">
          <a:xfrm>
            <a:off x="6718350" y="5213351"/>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8" name="Line 17"/>
          <p:cNvSpPr>
            <a:spLocks noChangeShapeType="1"/>
          </p:cNvSpPr>
          <p:nvPr/>
        </p:nvSpPr>
        <p:spPr bwMode="auto">
          <a:xfrm>
            <a:off x="6100813" y="5213351"/>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9" name="Line 18"/>
          <p:cNvSpPr>
            <a:spLocks noChangeShapeType="1"/>
          </p:cNvSpPr>
          <p:nvPr/>
        </p:nvSpPr>
        <p:spPr bwMode="auto">
          <a:xfrm>
            <a:off x="5489625" y="5213351"/>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20" name="Line 19"/>
          <p:cNvSpPr>
            <a:spLocks noChangeShapeType="1"/>
          </p:cNvSpPr>
          <p:nvPr/>
        </p:nvSpPr>
        <p:spPr bwMode="auto">
          <a:xfrm>
            <a:off x="4873675" y="5213351"/>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21" name="Line 20"/>
          <p:cNvSpPr>
            <a:spLocks noChangeShapeType="1"/>
          </p:cNvSpPr>
          <p:nvPr/>
        </p:nvSpPr>
        <p:spPr bwMode="auto">
          <a:xfrm>
            <a:off x="4256138" y="5213351"/>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22" name="Line 21"/>
          <p:cNvSpPr>
            <a:spLocks noChangeShapeType="1"/>
          </p:cNvSpPr>
          <p:nvPr/>
        </p:nvSpPr>
        <p:spPr bwMode="auto">
          <a:xfrm>
            <a:off x="3644950" y="5218113"/>
            <a:ext cx="0" cy="4603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solidFill>
                <a:srgbClr val="3D223B"/>
              </a:solidFill>
            </a:endParaRPr>
          </a:p>
        </p:txBody>
      </p:sp>
      <p:sp>
        <p:nvSpPr>
          <p:cNvPr id="23" name="Rectangle 22"/>
          <p:cNvSpPr>
            <a:spLocks noChangeArrowheads="1"/>
          </p:cNvSpPr>
          <p:nvPr/>
        </p:nvSpPr>
        <p:spPr bwMode="auto">
          <a:xfrm>
            <a:off x="3454450" y="476091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4" name="Rectangle 23"/>
          <p:cNvSpPr>
            <a:spLocks noChangeArrowheads="1"/>
          </p:cNvSpPr>
          <p:nvPr/>
        </p:nvSpPr>
        <p:spPr bwMode="auto">
          <a:xfrm>
            <a:off x="3454450" y="433863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5" name="Rectangle 24"/>
          <p:cNvSpPr>
            <a:spLocks noChangeArrowheads="1"/>
          </p:cNvSpPr>
          <p:nvPr/>
        </p:nvSpPr>
        <p:spPr bwMode="auto">
          <a:xfrm>
            <a:off x="3454450" y="392112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6" name="Rectangle 25"/>
          <p:cNvSpPr>
            <a:spLocks noChangeArrowheads="1"/>
          </p:cNvSpPr>
          <p:nvPr/>
        </p:nvSpPr>
        <p:spPr bwMode="auto">
          <a:xfrm>
            <a:off x="3454450" y="35052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8</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7" name="Rectangle 26"/>
          <p:cNvSpPr>
            <a:spLocks noChangeArrowheads="1"/>
          </p:cNvSpPr>
          <p:nvPr/>
        </p:nvSpPr>
        <p:spPr bwMode="auto">
          <a:xfrm>
            <a:off x="3378250" y="308292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10</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8" name="Rectangle 27"/>
          <p:cNvSpPr>
            <a:spLocks noChangeArrowheads="1"/>
          </p:cNvSpPr>
          <p:nvPr/>
        </p:nvSpPr>
        <p:spPr bwMode="auto">
          <a:xfrm>
            <a:off x="3378250" y="266541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12</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9" name="Rectangle 28"/>
          <p:cNvSpPr>
            <a:spLocks noChangeArrowheads="1"/>
          </p:cNvSpPr>
          <p:nvPr/>
        </p:nvSpPr>
        <p:spPr bwMode="auto">
          <a:xfrm>
            <a:off x="3378250" y="224948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14</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0" name="Rectangle 29"/>
          <p:cNvSpPr>
            <a:spLocks noChangeArrowheads="1"/>
          </p:cNvSpPr>
          <p:nvPr/>
        </p:nvSpPr>
        <p:spPr bwMode="auto">
          <a:xfrm>
            <a:off x="3517950" y="52959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0</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1" name="Rectangle 30"/>
          <p:cNvSpPr>
            <a:spLocks noChangeArrowheads="1"/>
          </p:cNvSpPr>
          <p:nvPr/>
        </p:nvSpPr>
        <p:spPr bwMode="auto">
          <a:xfrm>
            <a:off x="4224388" y="52959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2" name="Rectangle 31"/>
          <p:cNvSpPr>
            <a:spLocks noChangeArrowheads="1"/>
          </p:cNvSpPr>
          <p:nvPr/>
        </p:nvSpPr>
        <p:spPr bwMode="auto">
          <a:xfrm>
            <a:off x="4841925" y="52959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3" name="Rectangle 32"/>
          <p:cNvSpPr>
            <a:spLocks noChangeArrowheads="1"/>
          </p:cNvSpPr>
          <p:nvPr/>
        </p:nvSpPr>
        <p:spPr bwMode="auto">
          <a:xfrm>
            <a:off x="5453113" y="52959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4" name="Rectangle 33"/>
          <p:cNvSpPr>
            <a:spLocks noChangeArrowheads="1"/>
          </p:cNvSpPr>
          <p:nvPr/>
        </p:nvSpPr>
        <p:spPr bwMode="auto">
          <a:xfrm>
            <a:off x="6070650" y="52959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5" name="Rectangle 34"/>
          <p:cNvSpPr>
            <a:spLocks noChangeArrowheads="1"/>
          </p:cNvSpPr>
          <p:nvPr/>
        </p:nvSpPr>
        <p:spPr bwMode="auto">
          <a:xfrm>
            <a:off x="6686600" y="52959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6" name="Rectangle 35"/>
          <p:cNvSpPr>
            <a:spLocks noChangeArrowheads="1"/>
          </p:cNvSpPr>
          <p:nvPr/>
        </p:nvSpPr>
        <p:spPr bwMode="auto">
          <a:xfrm>
            <a:off x="7297788" y="52959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7" name="Rectangle 36"/>
          <p:cNvSpPr>
            <a:spLocks noChangeArrowheads="1"/>
          </p:cNvSpPr>
          <p:nvPr/>
        </p:nvSpPr>
        <p:spPr bwMode="auto">
          <a:xfrm>
            <a:off x="3454450" y="1981200"/>
            <a:ext cx="11221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Movie tickets</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8" name="Rectangle 37"/>
          <p:cNvSpPr>
            <a:spLocks noChangeArrowheads="1"/>
          </p:cNvSpPr>
          <p:nvPr/>
        </p:nvSpPr>
        <p:spPr bwMode="auto">
          <a:xfrm>
            <a:off x="5022900" y="5503863"/>
            <a:ext cx="12920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Concert tickets</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43" name="Rectangle 42"/>
          <p:cNvSpPr>
            <a:spLocks noChangeArrowheads="1"/>
          </p:cNvSpPr>
          <p:nvPr/>
        </p:nvSpPr>
        <p:spPr bwMode="auto">
          <a:xfrm>
            <a:off x="4783187" y="2752727"/>
            <a:ext cx="1531733" cy="611188"/>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44" name="Rectangle 43"/>
          <p:cNvSpPr>
            <a:spLocks noChangeArrowheads="1"/>
          </p:cNvSpPr>
          <p:nvPr/>
        </p:nvSpPr>
        <p:spPr bwMode="auto">
          <a:xfrm>
            <a:off x="4849863" y="2784476"/>
            <a:ext cx="13270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1. An increase in</a:t>
            </a:r>
            <a:endParaRPr kumimoji="0" lang="en-US" sz="3200" b="0" i="0" u="none" strike="noStrike" cap="none" normalizeH="0" baseline="0" dirty="0">
              <a:ln>
                <a:noFill/>
              </a:ln>
              <a:solidFill>
                <a:srgbClr val="3D223B"/>
              </a:solidFill>
              <a:effectLst/>
              <a:latin typeface="Arial" pitchFamily="34" charset="0"/>
              <a:cs typeface="Arial" pitchFamily="34" charset="0"/>
            </a:endParaRPr>
          </a:p>
        </p:txBody>
      </p:sp>
      <p:sp>
        <p:nvSpPr>
          <p:cNvPr id="45" name="Rectangle 44"/>
          <p:cNvSpPr>
            <a:spLocks noChangeArrowheads="1"/>
          </p:cNvSpPr>
          <p:nvPr/>
        </p:nvSpPr>
        <p:spPr bwMode="auto">
          <a:xfrm>
            <a:off x="4889736" y="2989263"/>
            <a:ext cx="13433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income shifts the</a:t>
            </a:r>
            <a:endParaRPr kumimoji="0" lang="en-US" sz="3200" b="0" i="0" u="none" strike="noStrike" cap="none" normalizeH="0" baseline="0" dirty="0">
              <a:ln>
                <a:noFill/>
              </a:ln>
              <a:solidFill>
                <a:srgbClr val="3D223B"/>
              </a:solidFill>
              <a:effectLst/>
              <a:latin typeface="Arial" pitchFamily="34" charset="0"/>
              <a:cs typeface="Arial" pitchFamily="34" charset="0"/>
            </a:endParaRPr>
          </a:p>
        </p:txBody>
      </p:sp>
      <p:sp>
        <p:nvSpPr>
          <p:cNvPr id="46" name="Rectangle 45"/>
          <p:cNvSpPr>
            <a:spLocks noChangeArrowheads="1"/>
          </p:cNvSpPr>
          <p:nvPr/>
        </p:nvSpPr>
        <p:spPr bwMode="auto">
          <a:xfrm>
            <a:off x="4870500" y="3143253"/>
            <a:ext cx="138178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budget curve out.</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47" name="Rectangle 46"/>
          <p:cNvSpPr>
            <a:spLocks noChangeArrowheads="1"/>
          </p:cNvSpPr>
          <p:nvPr/>
        </p:nvSpPr>
        <p:spPr bwMode="auto">
          <a:xfrm>
            <a:off x="5467400" y="3735388"/>
            <a:ext cx="166071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Univers LT Std 47 Cn Lt" charset="0"/>
                <a:cs typeface="Arial" pitchFamily="34" charset="0"/>
              </a:rPr>
              <a:t>New budget constraint</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48" name="Rectangle 47"/>
          <p:cNvSpPr>
            <a:spLocks noChangeArrowheads="1"/>
          </p:cNvSpPr>
          <p:nvPr/>
        </p:nvSpPr>
        <p:spPr bwMode="auto">
          <a:xfrm>
            <a:off x="6764868" y="3983833"/>
            <a:ext cx="2150532" cy="818922"/>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49" name="Rectangle 48"/>
          <p:cNvSpPr>
            <a:spLocks noChangeArrowheads="1"/>
          </p:cNvSpPr>
          <p:nvPr/>
        </p:nvSpPr>
        <p:spPr bwMode="auto">
          <a:xfrm>
            <a:off x="6836305" y="4042571"/>
            <a:ext cx="20790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2. Cody can now afford as</a:t>
            </a:r>
            <a:endParaRPr kumimoji="0" lang="en-US" sz="3200" b="0" i="0" u="none" strike="noStrike" cap="none" normalizeH="0" baseline="0" dirty="0">
              <a:ln>
                <a:noFill/>
              </a:ln>
              <a:solidFill>
                <a:srgbClr val="3D223B"/>
              </a:solidFill>
              <a:effectLst/>
              <a:latin typeface="Arial" pitchFamily="34" charset="0"/>
              <a:cs typeface="Arial" pitchFamily="34" charset="0"/>
            </a:endParaRPr>
          </a:p>
        </p:txBody>
      </p:sp>
      <p:sp>
        <p:nvSpPr>
          <p:cNvPr id="50" name="Rectangle 49"/>
          <p:cNvSpPr>
            <a:spLocks noChangeArrowheads="1"/>
          </p:cNvSpPr>
          <p:nvPr/>
        </p:nvSpPr>
        <p:spPr bwMode="auto">
          <a:xfrm>
            <a:off x="6783918" y="4249393"/>
            <a:ext cx="20101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many as 12 movie tickets</a:t>
            </a:r>
            <a:endParaRPr kumimoji="0" lang="en-US" sz="3200" b="0" i="0" u="none" strike="noStrike" cap="none" normalizeH="0" baseline="0" dirty="0">
              <a:ln>
                <a:noFill/>
              </a:ln>
              <a:solidFill>
                <a:srgbClr val="3D223B"/>
              </a:solidFill>
              <a:effectLst/>
              <a:latin typeface="Arial" pitchFamily="34" charset="0"/>
              <a:cs typeface="Arial" pitchFamily="34" charset="0"/>
            </a:endParaRPr>
          </a:p>
        </p:txBody>
      </p:sp>
      <p:sp>
        <p:nvSpPr>
          <p:cNvPr id="51" name="Rectangle 50"/>
          <p:cNvSpPr>
            <a:spLocks noChangeArrowheads="1"/>
          </p:cNvSpPr>
          <p:nvPr/>
        </p:nvSpPr>
        <p:spPr bwMode="auto">
          <a:xfrm>
            <a:off x="6826780" y="4460075"/>
            <a:ext cx="15517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or 6 concert tickets.</a:t>
            </a:r>
            <a:endParaRPr kumimoji="0" lang="en-US" sz="3200" b="0" i="0" u="none" strike="noStrike" cap="none" normalizeH="0" baseline="0" dirty="0">
              <a:ln>
                <a:noFill/>
              </a:ln>
              <a:solidFill>
                <a:srgbClr val="3D223B"/>
              </a:solidFill>
              <a:effectLst/>
              <a:latin typeface="Arial" pitchFamily="34" charset="0"/>
              <a:cs typeface="Arial" pitchFamily="34" charset="0"/>
            </a:endParaRPr>
          </a:p>
        </p:txBody>
      </p:sp>
      <p:sp>
        <p:nvSpPr>
          <p:cNvPr id="56" name="Line 55"/>
          <p:cNvSpPr>
            <a:spLocks noChangeShapeType="1"/>
          </p:cNvSpPr>
          <p:nvPr/>
        </p:nvSpPr>
        <p:spPr bwMode="auto">
          <a:xfrm>
            <a:off x="3640188" y="3590926"/>
            <a:ext cx="2460625" cy="1677988"/>
          </a:xfrm>
          <a:prstGeom prst="line">
            <a:avLst/>
          </a:prstGeom>
          <a:noFill/>
          <a:ln w="38100">
            <a:solidFill>
              <a:srgbClr val="739C4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61" name="Freeform 94"/>
          <p:cNvSpPr>
            <a:spLocks noEditPoints="1"/>
          </p:cNvSpPr>
          <p:nvPr/>
        </p:nvSpPr>
        <p:spPr bwMode="auto">
          <a:xfrm>
            <a:off x="4323774" y="3880380"/>
            <a:ext cx="827627" cy="148468"/>
          </a:xfrm>
          <a:custGeom>
            <a:avLst/>
            <a:gdLst>
              <a:gd name="T0" fmla="*/ 1 w 3178"/>
              <a:gd name="T1" fmla="*/ 405 h 631"/>
              <a:gd name="T2" fmla="*/ 3044 w 3178"/>
              <a:gd name="T3" fmla="*/ 381 h 631"/>
              <a:gd name="T4" fmla="*/ 3043 w 3178"/>
              <a:gd name="T5" fmla="*/ 245 h 631"/>
              <a:gd name="T6" fmla="*/ 0 w 3178"/>
              <a:gd name="T7" fmla="*/ 269 h 631"/>
              <a:gd name="T8" fmla="*/ 1 w 3178"/>
              <a:gd name="T9" fmla="*/ 405 h 631"/>
              <a:gd name="T10" fmla="*/ 2672 w 3178"/>
              <a:gd name="T11" fmla="*/ 612 h 631"/>
              <a:gd name="T12" fmla="*/ 3178 w 3178"/>
              <a:gd name="T13" fmla="*/ 311 h 631"/>
              <a:gd name="T14" fmla="*/ 2667 w 3178"/>
              <a:gd name="T15" fmla="*/ 19 h 631"/>
              <a:gd name="T16" fmla="*/ 2574 w 3178"/>
              <a:gd name="T17" fmla="*/ 44 h 631"/>
              <a:gd name="T18" fmla="*/ 2600 w 3178"/>
              <a:gd name="T19" fmla="*/ 137 h 631"/>
              <a:gd name="T20" fmla="*/ 3009 w 3178"/>
              <a:gd name="T21" fmla="*/ 372 h 631"/>
              <a:gd name="T22" fmla="*/ 3008 w 3178"/>
              <a:gd name="T23" fmla="*/ 254 h 631"/>
              <a:gd name="T24" fmla="*/ 2602 w 3178"/>
              <a:gd name="T25" fmla="*/ 495 h 631"/>
              <a:gd name="T26" fmla="*/ 2579 w 3178"/>
              <a:gd name="T27" fmla="*/ 588 h 631"/>
              <a:gd name="T28" fmla="*/ 2672 w 3178"/>
              <a:gd name="T29" fmla="*/ 61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78" h="631">
                <a:moveTo>
                  <a:pt x="1" y="405"/>
                </a:moveTo>
                <a:lnTo>
                  <a:pt x="3044" y="381"/>
                </a:lnTo>
                <a:lnTo>
                  <a:pt x="3043" y="245"/>
                </a:lnTo>
                <a:lnTo>
                  <a:pt x="0" y="269"/>
                </a:lnTo>
                <a:lnTo>
                  <a:pt x="1" y="405"/>
                </a:lnTo>
                <a:close/>
                <a:moveTo>
                  <a:pt x="2672" y="612"/>
                </a:moveTo>
                <a:lnTo>
                  <a:pt x="3178" y="311"/>
                </a:lnTo>
                <a:lnTo>
                  <a:pt x="2667" y="19"/>
                </a:lnTo>
                <a:cubicBezTo>
                  <a:pt x="2635" y="0"/>
                  <a:pt x="2593" y="11"/>
                  <a:pt x="2574" y="44"/>
                </a:cubicBezTo>
                <a:cubicBezTo>
                  <a:pt x="2556" y="77"/>
                  <a:pt x="2567" y="118"/>
                  <a:pt x="2600" y="137"/>
                </a:cubicBezTo>
                <a:lnTo>
                  <a:pt x="3009" y="372"/>
                </a:lnTo>
                <a:lnTo>
                  <a:pt x="3008" y="254"/>
                </a:lnTo>
                <a:lnTo>
                  <a:pt x="2602" y="495"/>
                </a:lnTo>
                <a:cubicBezTo>
                  <a:pt x="2570" y="514"/>
                  <a:pt x="2559" y="556"/>
                  <a:pt x="2579" y="588"/>
                </a:cubicBezTo>
                <a:cubicBezTo>
                  <a:pt x="2598" y="621"/>
                  <a:pt x="2640" y="631"/>
                  <a:pt x="2672" y="612"/>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srgbClr val="3D223B"/>
              </a:solidFill>
            </a:endParaRPr>
          </a:p>
        </p:txBody>
      </p:sp>
      <p:sp>
        <p:nvSpPr>
          <p:cNvPr id="52" name="Content Placeholder 2"/>
          <p:cNvSpPr txBox="1">
            <a:spLocks/>
          </p:cNvSpPr>
          <p:nvPr/>
        </p:nvSpPr>
        <p:spPr>
          <a:xfrm>
            <a:off x="336600" y="971548"/>
            <a:ext cx="9372600" cy="1235413"/>
          </a:xfrm>
          <a:prstGeom prst="rect">
            <a:avLst/>
          </a:prstGeom>
        </p:spPr>
        <p:txBody>
          <a:bodyPr vert="horz" lIns="91440" tIns="45720" rIns="91440" bIns="45720" rtlCol="0">
            <a:normAutofit/>
          </a:bodyPr>
          <a:lstStyle>
            <a:defPPr>
              <a:defRPr lang="en-US"/>
            </a:defPPr>
            <a:lvl1pPr marL="342900" indent="-342900">
              <a:spcBef>
                <a:spcPct val="20000"/>
              </a:spcBef>
              <a:buFont typeface="Arial" pitchFamily="34" charset="0"/>
              <a:buChar char="•"/>
              <a:defRPr sz="2400">
                <a:solidFill>
                  <a:srgbClr val="3D223B"/>
                </a:solidFill>
                <a:latin typeface="Calibri Light" pitchFamily="34" charset="0"/>
              </a:defRPr>
            </a:lvl1pPr>
            <a:lvl2pPr marL="742950" indent="-285750">
              <a:spcBef>
                <a:spcPct val="20000"/>
              </a:spcBef>
              <a:buFont typeface="Arial" pitchFamily="34" charset="0"/>
              <a:buChar char="–"/>
              <a:defRPr sz="2800">
                <a:latin typeface="Calibri Light" pitchFamily="34" charset="0"/>
              </a:defRPr>
            </a:lvl2pPr>
            <a:lvl3pPr marL="1143000" indent="-228600">
              <a:spcBef>
                <a:spcPct val="20000"/>
              </a:spcBef>
              <a:buFont typeface="Arial" pitchFamily="34" charset="0"/>
              <a:buChar char="•"/>
              <a:defRPr sz="2400">
                <a:latin typeface="Calibri Light" pitchFamily="34" charset="0"/>
              </a:defRPr>
            </a:lvl3pPr>
            <a:lvl4pPr marL="1600200" indent="-228600">
              <a:spcBef>
                <a:spcPct val="20000"/>
              </a:spcBef>
              <a:buFont typeface="Arial" pitchFamily="34" charset="0"/>
              <a:buChar char="–"/>
              <a:defRPr sz="2000">
                <a:latin typeface="Calibri Light" pitchFamily="34" charset="0"/>
              </a:defRPr>
            </a:lvl4pPr>
            <a:lvl5pPr marL="2057400" indent="-228600">
              <a:spcBef>
                <a:spcPct val="20000"/>
              </a:spcBef>
              <a:buFont typeface="Arial" pitchFamily="34" charset="0"/>
              <a:buChar char="»"/>
              <a:defRPr sz="2000">
                <a:latin typeface="Calibri Ligh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Suppose a person’s income increases from </a:t>
            </a:r>
            <a:r>
              <a:rPr lang="en-US" b="1" dirty="0"/>
              <a:t>$120 </a:t>
            </a:r>
            <a:r>
              <a:rPr lang="en-US" dirty="0"/>
              <a:t>to </a:t>
            </a:r>
            <a:r>
              <a:rPr lang="en-US" b="1" dirty="0"/>
              <a:t>$180</a:t>
            </a:r>
            <a:r>
              <a:rPr lang="en-US" dirty="0"/>
              <a:t>.</a:t>
            </a:r>
          </a:p>
        </p:txBody>
      </p:sp>
    </p:spTree>
    <p:extLst>
      <p:ext uri="{BB962C8B-B14F-4D97-AF65-F5344CB8AC3E}">
        <p14:creationId xmlns:p14="http://schemas.microsoft.com/office/powerpoint/2010/main" val="39207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 grpId="0" build="p"/>
      <p:bldP spid="43" grpId="0" animBg="1"/>
      <p:bldP spid="44" grpId="0"/>
      <p:bldP spid="45" grpId="0"/>
      <p:bldP spid="46" grpId="0"/>
      <p:bldP spid="47" grpId="0"/>
      <p:bldP spid="48" grpId="0" animBg="1"/>
      <p:bldP spid="49" grpId="0"/>
      <p:bldP spid="50" grpId="0"/>
      <p:bldP spid="51" grpId="0"/>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endParaRPr lang="en-CA" dirty="0"/>
          </a:p>
        </p:txBody>
      </p:sp>
      <p:sp>
        <p:nvSpPr>
          <p:cNvPr id="3" name="Content Placeholder 2"/>
          <p:cNvSpPr>
            <a:spLocks noGrp="1"/>
          </p:cNvSpPr>
          <p:nvPr>
            <p:ph idx="1"/>
          </p:nvPr>
        </p:nvSpPr>
        <p:spPr>
          <a:xfrm>
            <a:off x="461108" y="1066800"/>
            <a:ext cx="8378092" cy="5257800"/>
          </a:xfrm>
        </p:spPr>
        <p:txBody>
          <a:bodyPr>
            <a:noAutofit/>
          </a:bodyPr>
          <a:lstStyle/>
          <a:p>
            <a:pPr>
              <a:lnSpc>
                <a:spcPct val="150000"/>
              </a:lnSpc>
              <a:spcBef>
                <a:spcPts val="0"/>
              </a:spcBef>
              <a:spcAft>
                <a:spcPts val="1200"/>
              </a:spcAft>
            </a:pPr>
            <a:r>
              <a:rPr lang="en-CA" sz="2200" dirty="0"/>
              <a:t>Explain </a:t>
            </a:r>
            <a:r>
              <a:rPr lang="en-CA" sz="2200" dirty="0">
                <a:solidFill>
                  <a:schemeClr val="accent6"/>
                </a:solidFill>
              </a:rPr>
              <a:t>how revealed preferences </a:t>
            </a:r>
            <a:r>
              <a:rPr lang="en-CA" sz="2200" dirty="0"/>
              <a:t>indicate which goods or activities give a person the most utility.</a:t>
            </a:r>
          </a:p>
          <a:p>
            <a:pPr>
              <a:lnSpc>
                <a:spcPct val="150000"/>
              </a:lnSpc>
              <a:spcBef>
                <a:spcPts val="0"/>
              </a:spcBef>
              <a:spcAft>
                <a:spcPts val="1200"/>
              </a:spcAft>
            </a:pPr>
            <a:r>
              <a:rPr lang="en-CA" sz="2200" dirty="0"/>
              <a:t>Show how the </a:t>
            </a:r>
            <a:r>
              <a:rPr lang="en-CA" sz="2200" dirty="0">
                <a:solidFill>
                  <a:schemeClr val="accent6"/>
                </a:solidFill>
              </a:rPr>
              <a:t>budget constraint </a:t>
            </a:r>
            <a:r>
              <a:rPr lang="en-CA" sz="2200" dirty="0"/>
              <a:t>affects utility maximization.</a:t>
            </a:r>
          </a:p>
          <a:p>
            <a:pPr>
              <a:lnSpc>
                <a:spcPct val="150000"/>
              </a:lnSpc>
              <a:spcBef>
                <a:spcPts val="0"/>
              </a:spcBef>
              <a:spcAft>
                <a:spcPts val="1200"/>
              </a:spcAft>
            </a:pPr>
            <a:r>
              <a:rPr lang="en-CA" sz="2200" dirty="0"/>
              <a:t>Show how a </a:t>
            </a:r>
            <a:r>
              <a:rPr lang="en-CA" sz="2200" dirty="0">
                <a:solidFill>
                  <a:schemeClr val="accent6"/>
                </a:solidFill>
              </a:rPr>
              <a:t>change in income </a:t>
            </a:r>
            <a:r>
              <a:rPr lang="en-CA" sz="2200" dirty="0"/>
              <a:t>affects consumption choices.</a:t>
            </a:r>
          </a:p>
          <a:p>
            <a:pPr>
              <a:lnSpc>
                <a:spcPct val="150000"/>
              </a:lnSpc>
              <a:spcBef>
                <a:spcPts val="0"/>
              </a:spcBef>
              <a:spcAft>
                <a:spcPts val="1200"/>
              </a:spcAft>
            </a:pPr>
            <a:r>
              <a:rPr lang="en-CA" sz="2200" dirty="0"/>
              <a:t>Show how a </a:t>
            </a:r>
            <a:r>
              <a:rPr lang="en-CA" sz="2200" dirty="0">
                <a:solidFill>
                  <a:schemeClr val="accent6"/>
                </a:solidFill>
              </a:rPr>
              <a:t>change in price </a:t>
            </a:r>
            <a:r>
              <a:rPr lang="en-CA" sz="2200" dirty="0"/>
              <a:t>affects consumption choices, and distinguish between </a:t>
            </a:r>
            <a:r>
              <a:rPr lang="en-CA" sz="2200" dirty="0">
                <a:solidFill>
                  <a:schemeClr val="accent6"/>
                </a:solidFill>
              </a:rPr>
              <a:t>the income and substitution effects</a:t>
            </a:r>
            <a:r>
              <a:rPr lang="en-CA" sz="2200" dirty="0"/>
              <a:t>.</a:t>
            </a:r>
          </a:p>
          <a:p>
            <a:pPr>
              <a:lnSpc>
                <a:spcPct val="150000"/>
              </a:lnSpc>
              <a:spcBef>
                <a:spcPts val="0"/>
              </a:spcBef>
              <a:spcAft>
                <a:spcPts val="1200"/>
              </a:spcAft>
            </a:pPr>
            <a:r>
              <a:rPr lang="en-CA" sz="2200" dirty="0"/>
              <a:t>Outline the ways in which utility is influenced by outside perceptions, and describe how people get utility from altruism and reciprocity.</a:t>
            </a:r>
          </a:p>
        </p:txBody>
      </p:sp>
    </p:spTree>
    <p:extLst>
      <p:ext uri="{BB962C8B-B14F-4D97-AF65-F5344CB8AC3E}">
        <p14:creationId xmlns:p14="http://schemas.microsoft.com/office/powerpoint/2010/main" val="1500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a:t>Active Learning: Effect of a decrease in income</a:t>
            </a:r>
          </a:p>
        </p:txBody>
      </p:sp>
      <p:sp>
        <p:nvSpPr>
          <p:cNvPr id="2" name="Content Placeholder 1"/>
          <p:cNvSpPr>
            <a:spLocks noGrp="1"/>
          </p:cNvSpPr>
          <p:nvPr>
            <p:ph idx="1"/>
          </p:nvPr>
        </p:nvSpPr>
        <p:spPr>
          <a:xfrm>
            <a:off x="461108" y="1066801"/>
            <a:ext cx="8229600" cy="898612"/>
          </a:xfrm>
        </p:spPr>
        <p:txBody>
          <a:bodyPr>
            <a:noAutofit/>
          </a:bodyPr>
          <a:lstStyle/>
          <a:p>
            <a:r>
              <a:rPr lang="en-US" sz="2200" dirty="0"/>
              <a:t>Suppose a mother decides to reduce her child’s movie and concert allowance. Graphically demonstrate the effect.</a:t>
            </a:r>
          </a:p>
        </p:txBody>
      </p:sp>
      <p:sp>
        <p:nvSpPr>
          <p:cNvPr id="5" name="AutoShape 3"/>
          <p:cNvSpPr>
            <a:spLocks noChangeAspect="1" noChangeArrowheads="1" noTextEdit="1"/>
          </p:cNvSpPr>
          <p:nvPr/>
        </p:nvSpPr>
        <p:spPr bwMode="auto">
          <a:xfrm>
            <a:off x="2309186" y="2571637"/>
            <a:ext cx="4573588"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9" name="Group 38"/>
          <p:cNvGrpSpPr/>
          <p:nvPr/>
        </p:nvGrpSpPr>
        <p:grpSpPr>
          <a:xfrm>
            <a:off x="2228224" y="2482271"/>
            <a:ext cx="4065588" cy="3738107"/>
            <a:chOff x="2228224" y="2482271"/>
            <a:chExt cx="4065588" cy="3738107"/>
          </a:xfrm>
        </p:grpSpPr>
        <p:sp>
          <p:nvSpPr>
            <p:cNvPr id="6" name="Line 5"/>
            <p:cNvSpPr>
              <a:spLocks noChangeShapeType="1"/>
            </p:cNvSpPr>
            <p:nvPr/>
          </p:nvSpPr>
          <p:spPr bwMode="auto">
            <a:xfrm flipV="1">
              <a:off x="2494924" y="2728334"/>
              <a:ext cx="0" cy="30368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7" name="Line 6"/>
            <p:cNvSpPr>
              <a:spLocks noChangeShapeType="1"/>
            </p:cNvSpPr>
            <p:nvPr/>
          </p:nvSpPr>
          <p:spPr bwMode="auto">
            <a:xfrm>
              <a:off x="2490162" y="2836284"/>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8" name="Line 7"/>
            <p:cNvSpPr>
              <a:spLocks noChangeShapeType="1"/>
            </p:cNvSpPr>
            <p:nvPr/>
          </p:nvSpPr>
          <p:spPr bwMode="auto">
            <a:xfrm>
              <a:off x="2490162" y="3253797"/>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9" name="Line 8"/>
            <p:cNvSpPr>
              <a:spLocks noChangeShapeType="1"/>
            </p:cNvSpPr>
            <p:nvPr/>
          </p:nvSpPr>
          <p:spPr bwMode="auto">
            <a:xfrm>
              <a:off x="2490162" y="3674484"/>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 name="Line 9"/>
            <p:cNvSpPr>
              <a:spLocks noChangeShapeType="1"/>
            </p:cNvSpPr>
            <p:nvPr/>
          </p:nvSpPr>
          <p:spPr bwMode="auto">
            <a:xfrm>
              <a:off x="2490162" y="4091997"/>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1" name="Line 10"/>
            <p:cNvSpPr>
              <a:spLocks noChangeShapeType="1"/>
            </p:cNvSpPr>
            <p:nvPr/>
          </p:nvSpPr>
          <p:spPr bwMode="auto">
            <a:xfrm>
              <a:off x="2490162" y="4509509"/>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2" name="Line 11"/>
            <p:cNvSpPr>
              <a:spLocks noChangeShapeType="1"/>
            </p:cNvSpPr>
            <p:nvPr/>
          </p:nvSpPr>
          <p:spPr bwMode="auto">
            <a:xfrm>
              <a:off x="2490162" y="4927022"/>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3" name="Line 12"/>
            <p:cNvSpPr>
              <a:spLocks noChangeShapeType="1"/>
            </p:cNvSpPr>
            <p:nvPr/>
          </p:nvSpPr>
          <p:spPr bwMode="auto">
            <a:xfrm>
              <a:off x="2490162" y="5347709"/>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4" name="Line 13"/>
            <p:cNvSpPr>
              <a:spLocks noChangeShapeType="1"/>
            </p:cNvSpPr>
            <p:nvPr/>
          </p:nvSpPr>
          <p:spPr bwMode="auto">
            <a:xfrm>
              <a:off x="2494924" y="5765222"/>
              <a:ext cx="492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solidFill>
                  <a:srgbClr val="3D223B"/>
                </a:solidFill>
              </a:endParaRPr>
            </a:p>
          </p:txBody>
        </p:sp>
        <p:sp>
          <p:nvSpPr>
            <p:cNvPr id="15" name="Line 14"/>
            <p:cNvSpPr>
              <a:spLocks noChangeShapeType="1"/>
            </p:cNvSpPr>
            <p:nvPr/>
          </p:nvSpPr>
          <p:spPr bwMode="auto">
            <a:xfrm>
              <a:off x="2494924" y="5765222"/>
              <a:ext cx="37988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6" name="Line 15"/>
            <p:cNvSpPr>
              <a:spLocks noChangeShapeType="1"/>
            </p:cNvSpPr>
            <p:nvPr/>
          </p:nvSpPr>
          <p:spPr bwMode="auto">
            <a:xfrm>
              <a:off x="6184274"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7" name="Line 16"/>
            <p:cNvSpPr>
              <a:spLocks noChangeShapeType="1"/>
            </p:cNvSpPr>
            <p:nvPr/>
          </p:nvSpPr>
          <p:spPr bwMode="auto">
            <a:xfrm>
              <a:off x="5568324"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8" name="Line 17"/>
            <p:cNvSpPr>
              <a:spLocks noChangeShapeType="1"/>
            </p:cNvSpPr>
            <p:nvPr/>
          </p:nvSpPr>
          <p:spPr bwMode="auto">
            <a:xfrm>
              <a:off x="4950787"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9" name="Line 18"/>
            <p:cNvSpPr>
              <a:spLocks noChangeShapeType="1"/>
            </p:cNvSpPr>
            <p:nvPr/>
          </p:nvSpPr>
          <p:spPr bwMode="auto">
            <a:xfrm>
              <a:off x="4339599"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20" name="Line 19"/>
            <p:cNvSpPr>
              <a:spLocks noChangeShapeType="1"/>
            </p:cNvSpPr>
            <p:nvPr/>
          </p:nvSpPr>
          <p:spPr bwMode="auto">
            <a:xfrm>
              <a:off x="3723649"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21" name="Line 20"/>
            <p:cNvSpPr>
              <a:spLocks noChangeShapeType="1"/>
            </p:cNvSpPr>
            <p:nvPr/>
          </p:nvSpPr>
          <p:spPr bwMode="auto">
            <a:xfrm>
              <a:off x="3106112"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22" name="Line 21"/>
            <p:cNvSpPr>
              <a:spLocks noChangeShapeType="1"/>
            </p:cNvSpPr>
            <p:nvPr/>
          </p:nvSpPr>
          <p:spPr bwMode="auto">
            <a:xfrm>
              <a:off x="2494924" y="5719184"/>
              <a:ext cx="0" cy="4603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solidFill>
                  <a:srgbClr val="3D223B"/>
                </a:solidFill>
              </a:endParaRPr>
            </a:p>
          </p:txBody>
        </p:sp>
        <p:sp>
          <p:nvSpPr>
            <p:cNvPr id="23" name="Rectangle 22"/>
            <p:cNvSpPr>
              <a:spLocks noChangeArrowheads="1"/>
            </p:cNvSpPr>
            <p:nvPr/>
          </p:nvSpPr>
          <p:spPr bwMode="auto">
            <a:xfrm>
              <a:off x="2304424" y="526198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4" name="Rectangle 23"/>
            <p:cNvSpPr>
              <a:spLocks noChangeArrowheads="1"/>
            </p:cNvSpPr>
            <p:nvPr/>
          </p:nvSpPr>
          <p:spPr bwMode="auto">
            <a:xfrm>
              <a:off x="2304424" y="483970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5" name="Rectangle 24"/>
            <p:cNvSpPr>
              <a:spLocks noChangeArrowheads="1"/>
            </p:cNvSpPr>
            <p:nvPr/>
          </p:nvSpPr>
          <p:spPr bwMode="auto">
            <a:xfrm>
              <a:off x="2304424" y="442219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6" name="Rectangle 25"/>
            <p:cNvSpPr>
              <a:spLocks noChangeArrowheads="1"/>
            </p:cNvSpPr>
            <p:nvPr/>
          </p:nvSpPr>
          <p:spPr bwMode="auto">
            <a:xfrm>
              <a:off x="2304424" y="40062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8</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7" name="Rectangle 26"/>
            <p:cNvSpPr>
              <a:spLocks noChangeArrowheads="1"/>
            </p:cNvSpPr>
            <p:nvPr/>
          </p:nvSpPr>
          <p:spPr bwMode="auto">
            <a:xfrm>
              <a:off x="2228224" y="3583997"/>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10</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8" name="Rectangle 27"/>
            <p:cNvSpPr>
              <a:spLocks noChangeArrowheads="1"/>
            </p:cNvSpPr>
            <p:nvPr/>
          </p:nvSpPr>
          <p:spPr bwMode="auto">
            <a:xfrm>
              <a:off x="2228224" y="3166484"/>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12</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29" name="Rectangle 28"/>
            <p:cNvSpPr>
              <a:spLocks noChangeArrowheads="1"/>
            </p:cNvSpPr>
            <p:nvPr/>
          </p:nvSpPr>
          <p:spPr bwMode="auto">
            <a:xfrm>
              <a:off x="2228224" y="275055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14</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0" name="Rectangle 29"/>
            <p:cNvSpPr>
              <a:spLocks noChangeArrowheads="1"/>
            </p:cNvSpPr>
            <p:nvPr/>
          </p:nvSpPr>
          <p:spPr bwMode="auto">
            <a:xfrm>
              <a:off x="2367924"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0</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1" name="Rectangle 30"/>
            <p:cNvSpPr>
              <a:spLocks noChangeArrowheads="1"/>
            </p:cNvSpPr>
            <p:nvPr/>
          </p:nvSpPr>
          <p:spPr bwMode="auto">
            <a:xfrm>
              <a:off x="3074362"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2" name="Rectangle 31"/>
            <p:cNvSpPr>
              <a:spLocks noChangeArrowheads="1"/>
            </p:cNvSpPr>
            <p:nvPr/>
          </p:nvSpPr>
          <p:spPr bwMode="auto">
            <a:xfrm>
              <a:off x="3691899"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3" name="Rectangle 32"/>
            <p:cNvSpPr>
              <a:spLocks noChangeArrowheads="1"/>
            </p:cNvSpPr>
            <p:nvPr/>
          </p:nvSpPr>
          <p:spPr bwMode="auto">
            <a:xfrm>
              <a:off x="4303087"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4" name="Rectangle 33"/>
            <p:cNvSpPr>
              <a:spLocks noChangeArrowheads="1"/>
            </p:cNvSpPr>
            <p:nvPr/>
          </p:nvSpPr>
          <p:spPr bwMode="auto">
            <a:xfrm>
              <a:off x="4920624"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5" name="Rectangle 34"/>
            <p:cNvSpPr>
              <a:spLocks noChangeArrowheads="1"/>
            </p:cNvSpPr>
            <p:nvPr/>
          </p:nvSpPr>
          <p:spPr bwMode="auto">
            <a:xfrm>
              <a:off x="5536574"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6" name="Rectangle 35"/>
            <p:cNvSpPr>
              <a:spLocks noChangeArrowheads="1"/>
            </p:cNvSpPr>
            <p:nvPr/>
          </p:nvSpPr>
          <p:spPr bwMode="auto">
            <a:xfrm>
              <a:off x="6147762"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7" name="Rectangle 36"/>
            <p:cNvSpPr>
              <a:spLocks noChangeArrowheads="1"/>
            </p:cNvSpPr>
            <p:nvPr/>
          </p:nvSpPr>
          <p:spPr bwMode="auto">
            <a:xfrm>
              <a:off x="2304424" y="2482271"/>
              <a:ext cx="11221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Movie tickets</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38" name="Rectangle 37"/>
            <p:cNvSpPr>
              <a:spLocks noChangeArrowheads="1"/>
            </p:cNvSpPr>
            <p:nvPr/>
          </p:nvSpPr>
          <p:spPr bwMode="auto">
            <a:xfrm>
              <a:off x="3872874" y="6004934"/>
              <a:ext cx="12920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Concert tickets</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52" name="Line 54"/>
            <p:cNvSpPr>
              <a:spLocks noChangeShapeType="1"/>
            </p:cNvSpPr>
            <p:nvPr/>
          </p:nvSpPr>
          <p:spPr bwMode="auto">
            <a:xfrm>
              <a:off x="2490162" y="3253797"/>
              <a:ext cx="3694113" cy="2516188"/>
            </a:xfrm>
            <a:prstGeom prst="line">
              <a:avLst/>
            </a:prstGeom>
            <a:noFill/>
            <a:ln w="38100">
              <a:solidFill>
                <a:srgbClr val="D8E0C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spTree>
    <p:extLst>
      <p:ext uri="{BB962C8B-B14F-4D97-AF65-F5344CB8AC3E}">
        <p14:creationId xmlns:p14="http://schemas.microsoft.com/office/powerpoint/2010/main" val="904498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spect="1" noChangeArrowheads="1" noTextEdit="1"/>
          </p:cNvSpPr>
          <p:nvPr/>
        </p:nvSpPr>
        <p:spPr bwMode="auto">
          <a:xfrm>
            <a:off x="2309186" y="2571637"/>
            <a:ext cx="4573588"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2"/>
          <p:cNvSpPr>
            <a:spLocks noChangeArrowheads="1"/>
          </p:cNvSpPr>
          <p:nvPr/>
        </p:nvSpPr>
        <p:spPr bwMode="auto">
          <a:xfrm>
            <a:off x="3633161" y="3253798"/>
            <a:ext cx="1531733" cy="752474"/>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Rectangle 43"/>
          <p:cNvSpPr>
            <a:spLocks noChangeArrowheads="1"/>
          </p:cNvSpPr>
          <p:nvPr/>
        </p:nvSpPr>
        <p:spPr bwMode="auto">
          <a:xfrm>
            <a:off x="3699837" y="3285547"/>
            <a:ext cx="12802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1. A decrease in</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44"/>
          <p:cNvSpPr>
            <a:spLocks noChangeArrowheads="1"/>
          </p:cNvSpPr>
          <p:nvPr/>
        </p:nvSpPr>
        <p:spPr bwMode="auto">
          <a:xfrm>
            <a:off x="3739710" y="3488519"/>
            <a:ext cx="13433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income shifts the</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5"/>
          <p:cNvSpPr>
            <a:spLocks noChangeArrowheads="1"/>
          </p:cNvSpPr>
          <p:nvPr/>
        </p:nvSpPr>
        <p:spPr bwMode="auto">
          <a:xfrm>
            <a:off x="3720474" y="3644324"/>
            <a:ext cx="127278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budget curve in.</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46"/>
          <p:cNvSpPr>
            <a:spLocks noChangeArrowheads="1"/>
          </p:cNvSpPr>
          <p:nvPr/>
        </p:nvSpPr>
        <p:spPr bwMode="auto">
          <a:xfrm>
            <a:off x="2544137" y="5261984"/>
            <a:ext cx="166071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New budget constraint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6" name="Line 55"/>
          <p:cNvSpPr>
            <a:spLocks noChangeShapeType="1"/>
          </p:cNvSpPr>
          <p:nvPr/>
        </p:nvSpPr>
        <p:spPr bwMode="auto">
          <a:xfrm>
            <a:off x="2490162" y="4091997"/>
            <a:ext cx="2460625" cy="1677988"/>
          </a:xfrm>
          <a:prstGeom prst="line">
            <a:avLst/>
          </a:prstGeom>
          <a:noFill/>
          <a:ln w="38100">
            <a:solidFill>
              <a:srgbClr val="ABB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4"/>
          <p:cNvSpPr>
            <a:spLocks noEditPoints="1"/>
          </p:cNvSpPr>
          <p:nvPr/>
        </p:nvSpPr>
        <p:spPr bwMode="auto">
          <a:xfrm rot="10800000">
            <a:off x="3173748" y="4381451"/>
            <a:ext cx="827627" cy="148468"/>
          </a:xfrm>
          <a:custGeom>
            <a:avLst/>
            <a:gdLst>
              <a:gd name="T0" fmla="*/ 1 w 3178"/>
              <a:gd name="T1" fmla="*/ 405 h 631"/>
              <a:gd name="T2" fmla="*/ 3044 w 3178"/>
              <a:gd name="T3" fmla="*/ 381 h 631"/>
              <a:gd name="T4" fmla="*/ 3043 w 3178"/>
              <a:gd name="T5" fmla="*/ 245 h 631"/>
              <a:gd name="T6" fmla="*/ 0 w 3178"/>
              <a:gd name="T7" fmla="*/ 269 h 631"/>
              <a:gd name="T8" fmla="*/ 1 w 3178"/>
              <a:gd name="T9" fmla="*/ 405 h 631"/>
              <a:gd name="T10" fmla="*/ 2672 w 3178"/>
              <a:gd name="T11" fmla="*/ 612 h 631"/>
              <a:gd name="T12" fmla="*/ 3178 w 3178"/>
              <a:gd name="T13" fmla="*/ 311 h 631"/>
              <a:gd name="T14" fmla="*/ 2667 w 3178"/>
              <a:gd name="T15" fmla="*/ 19 h 631"/>
              <a:gd name="T16" fmla="*/ 2574 w 3178"/>
              <a:gd name="T17" fmla="*/ 44 h 631"/>
              <a:gd name="T18" fmla="*/ 2600 w 3178"/>
              <a:gd name="T19" fmla="*/ 137 h 631"/>
              <a:gd name="T20" fmla="*/ 3009 w 3178"/>
              <a:gd name="T21" fmla="*/ 372 h 631"/>
              <a:gd name="T22" fmla="*/ 3008 w 3178"/>
              <a:gd name="T23" fmla="*/ 254 h 631"/>
              <a:gd name="T24" fmla="*/ 2602 w 3178"/>
              <a:gd name="T25" fmla="*/ 495 h 631"/>
              <a:gd name="T26" fmla="*/ 2579 w 3178"/>
              <a:gd name="T27" fmla="*/ 588 h 631"/>
              <a:gd name="T28" fmla="*/ 2672 w 3178"/>
              <a:gd name="T29" fmla="*/ 61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78" h="631">
                <a:moveTo>
                  <a:pt x="1" y="405"/>
                </a:moveTo>
                <a:lnTo>
                  <a:pt x="3044" y="381"/>
                </a:lnTo>
                <a:lnTo>
                  <a:pt x="3043" y="245"/>
                </a:lnTo>
                <a:lnTo>
                  <a:pt x="0" y="269"/>
                </a:lnTo>
                <a:lnTo>
                  <a:pt x="1" y="405"/>
                </a:lnTo>
                <a:close/>
                <a:moveTo>
                  <a:pt x="2672" y="612"/>
                </a:moveTo>
                <a:lnTo>
                  <a:pt x="3178" y="311"/>
                </a:lnTo>
                <a:lnTo>
                  <a:pt x="2667" y="19"/>
                </a:lnTo>
                <a:cubicBezTo>
                  <a:pt x="2635" y="0"/>
                  <a:pt x="2593" y="11"/>
                  <a:pt x="2574" y="44"/>
                </a:cubicBezTo>
                <a:cubicBezTo>
                  <a:pt x="2556" y="77"/>
                  <a:pt x="2567" y="118"/>
                  <a:pt x="2600" y="137"/>
                </a:cubicBezTo>
                <a:lnTo>
                  <a:pt x="3009" y="372"/>
                </a:lnTo>
                <a:lnTo>
                  <a:pt x="3008" y="254"/>
                </a:lnTo>
                <a:lnTo>
                  <a:pt x="2602" y="495"/>
                </a:lnTo>
                <a:cubicBezTo>
                  <a:pt x="2570" y="514"/>
                  <a:pt x="2559" y="556"/>
                  <a:pt x="2579" y="588"/>
                </a:cubicBezTo>
                <a:cubicBezTo>
                  <a:pt x="2598" y="621"/>
                  <a:pt x="2640" y="631"/>
                  <a:pt x="2672" y="612"/>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a:p>
        </p:txBody>
      </p:sp>
      <p:sp>
        <p:nvSpPr>
          <p:cNvPr id="89" name="Title 2"/>
          <p:cNvSpPr>
            <a:spLocks noGrp="1"/>
          </p:cNvSpPr>
          <p:nvPr>
            <p:ph type="title"/>
          </p:nvPr>
        </p:nvSpPr>
        <p:spPr>
          <a:xfrm>
            <a:off x="457200" y="152400"/>
            <a:ext cx="8229600" cy="563562"/>
          </a:xfrm>
        </p:spPr>
        <p:txBody>
          <a:bodyPr>
            <a:noAutofit/>
          </a:bodyPr>
          <a:lstStyle/>
          <a:p>
            <a:r>
              <a:rPr lang="en-US" sz="3200" dirty="0"/>
              <a:t>Active Learning: Effect of a decrease in income</a:t>
            </a:r>
          </a:p>
        </p:txBody>
      </p:sp>
      <p:sp>
        <p:nvSpPr>
          <p:cNvPr id="90" name="Content Placeholder 1"/>
          <p:cNvSpPr>
            <a:spLocks noGrp="1"/>
          </p:cNvSpPr>
          <p:nvPr>
            <p:ph idx="1"/>
          </p:nvPr>
        </p:nvSpPr>
        <p:spPr>
          <a:xfrm>
            <a:off x="461108" y="1066801"/>
            <a:ext cx="8229600" cy="898612"/>
          </a:xfrm>
        </p:spPr>
        <p:txBody>
          <a:bodyPr>
            <a:noAutofit/>
          </a:bodyPr>
          <a:lstStyle/>
          <a:p>
            <a:r>
              <a:rPr lang="en-US" sz="2200" dirty="0"/>
              <a:t>Suppose a mother decides to reduce her child’s movie and concert allowance. Graphically demonstrate the effect.</a:t>
            </a:r>
          </a:p>
        </p:txBody>
      </p:sp>
      <p:grpSp>
        <p:nvGrpSpPr>
          <p:cNvPr id="91" name="Group 90"/>
          <p:cNvGrpSpPr/>
          <p:nvPr/>
        </p:nvGrpSpPr>
        <p:grpSpPr>
          <a:xfrm>
            <a:off x="2228224" y="2482271"/>
            <a:ext cx="4065588" cy="3738107"/>
            <a:chOff x="2228224" y="2482271"/>
            <a:chExt cx="4065588" cy="3738107"/>
          </a:xfrm>
        </p:grpSpPr>
        <p:sp>
          <p:nvSpPr>
            <p:cNvPr id="92" name="Line 5"/>
            <p:cNvSpPr>
              <a:spLocks noChangeShapeType="1"/>
            </p:cNvSpPr>
            <p:nvPr/>
          </p:nvSpPr>
          <p:spPr bwMode="auto">
            <a:xfrm flipV="1">
              <a:off x="2494924" y="2728334"/>
              <a:ext cx="0" cy="30368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93" name="Line 6"/>
            <p:cNvSpPr>
              <a:spLocks noChangeShapeType="1"/>
            </p:cNvSpPr>
            <p:nvPr/>
          </p:nvSpPr>
          <p:spPr bwMode="auto">
            <a:xfrm>
              <a:off x="2490162" y="2836284"/>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94" name="Line 7"/>
            <p:cNvSpPr>
              <a:spLocks noChangeShapeType="1"/>
            </p:cNvSpPr>
            <p:nvPr/>
          </p:nvSpPr>
          <p:spPr bwMode="auto">
            <a:xfrm>
              <a:off x="2490162" y="3253797"/>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95" name="Line 8"/>
            <p:cNvSpPr>
              <a:spLocks noChangeShapeType="1"/>
            </p:cNvSpPr>
            <p:nvPr/>
          </p:nvSpPr>
          <p:spPr bwMode="auto">
            <a:xfrm>
              <a:off x="2490162" y="3674484"/>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96" name="Line 9"/>
            <p:cNvSpPr>
              <a:spLocks noChangeShapeType="1"/>
            </p:cNvSpPr>
            <p:nvPr/>
          </p:nvSpPr>
          <p:spPr bwMode="auto">
            <a:xfrm>
              <a:off x="2490162" y="4091997"/>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97" name="Line 10"/>
            <p:cNvSpPr>
              <a:spLocks noChangeShapeType="1"/>
            </p:cNvSpPr>
            <p:nvPr/>
          </p:nvSpPr>
          <p:spPr bwMode="auto">
            <a:xfrm>
              <a:off x="2490162" y="4509509"/>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98" name="Line 11"/>
            <p:cNvSpPr>
              <a:spLocks noChangeShapeType="1"/>
            </p:cNvSpPr>
            <p:nvPr/>
          </p:nvSpPr>
          <p:spPr bwMode="auto">
            <a:xfrm>
              <a:off x="2490162" y="4927022"/>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99" name="Line 12"/>
            <p:cNvSpPr>
              <a:spLocks noChangeShapeType="1"/>
            </p:cNvSpPr>
            <p:nvPr/>
          </p:nvSpPr>
          <p:spPr bwMode="auto">
            <a:xfrm>
              <a:off x="2490162" y="5347709"/>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0" name="Line 13"/>
            <p:cNvSpPr>
              <a:spLocks noChangeShapeType="1"/>
            </p:cNvSpPr>
            <p:nvPr/>
          </p:nvSpPr>
          <p:spPr bwMode="auto">
            <a:xfrm>
              <a:off x="2494924" y="5765222"/>
              <a:ext cx="492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solidFill>
                  <a:srgbClr val="3D223B"/>
                </a:solidFill>
              </a:endParaRPr>
            </a:p>
          </p:txBody>
        </p:sp>
        <p:sp>
          <p:nvSpPr>
            <p:cNvPr id="101" name="Line 14"/>
            <p:cNvSpPr>
              <a:spLocks noChangeShapeType="1"/>
            </p:cNvSpPr>
            <p:nvPr/>
          </p:nvSpPr>
          <p:spPr bwMode="auto">
            <a:xfrm>
              <a:off x="2494924" y="5765222"/>
              <a:ext cx="37988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2" name="Line 15"/>
            <p:cNvSpPr>
              <a:spLocks noChangeShapeType="1"/>
            </p:cNvSpPr>
            <p:nvPr/>
          </p:nvSpPr>
          <p:spPr bwMode="auto">
            <a:xfrm>
              <a:off x="6184274"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3" name="Line 16"/>
            <p:cNvSpPr>
              <a:spLocks noChangeShapeType="1"/>
            </p:cNvSpPr>
            <p:nvPr/>
          </p:nvSpPr>
          <p:spPr bwMode="auto">
            <a:xfrm>
              <a:off x="5568324"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4" name="Line 17"/>
            <p:cNvSpPr>
              <a:spLocks noChangeShapeType="1"/>
            </p:cNvSpPr>
            <p:nvPr/>
          </p:nvSpPr>
          <p:spPr bwMode="auto">
            <a:xfrm>
              <a:off x="4950787"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5" name="Line 18"/>
            <p:cNvSpPr>
              <a:spLocks noChangeShapeType="1"/>
            </p:cNvSpPr>
            <p:nvPr/>
          </p:nvSpPr>
          <p:spPr bwMode="auto">
            <a:xfrm>
              <a:off x="4339599"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6" name="Line 19"/>
            <p:cNvSpPr>
              <a:spLocks noChangeShapeType="1"/>
            </p:cNvSpPr>
            <p:nvPr/>
          </p:nvSpPr>
          <p:spPr bwMode="auto">
            <a:xfrm>
              <a:off x="3723649"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7" name="Line 20"/>
            <p:cNvSpPr>
              <a:spLocks noChangeShapeType="1"/>
            </p:cNvSpPr>
            <p:nvPr/>
          </p:nvSpPr>
          <p:spPr bwMode="auto">
            <a:xfrm>
              <a:off x="3106112" y="571442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3D223B"/>
                </a:solidFill>
              </a:endParaRPr>
            </a:p>
          </p:txBody>
        </p:sp>
        <p:sp>
          <p:nvSpPr>
            <p:cNvPr id="108" name="Line 21"/>
            <p:cNvSpPr>
              <a:spLocks noChangeShapeType="1"/>
            </p:cNvSpPr>
            <p:nvPr/>
          </p:nvSpPr>
          <p:spPr bwMode="auto">
            <a:xfrm>
              <a:off x="2494924" y="5719184"/>
              <a:ext cx="0" cy="4603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solidFill>
                  <a:srgbClr val="3D223B"/>
                </a:solidFill>
              </a:endParaRPr>
            </a:p>
          </p:txBody>
        </p:sp>
        <p:sp>
          <p:nvSpPr>
            <p:cNvPr id="109" name="Rectangle 108"/>
            <p:cNvSpPr>
              <a:spLocks noChangeArrowheads="1"/>
            </p:cNvSpPr>
            <p:nvPr/>
          </p:nvSpPr>
          <p:spPr bwMode="auto">
            <a:xfrm>
              <a:off x="2304424" y="526198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0" name="Rectangle 109"/>
            <p:cNvSpPr>
              <a:spLocks noChangeArrowheads="1"/>
            </p:cNvSpPr>
            <p:nvPr/>
          </p:nvSpPr>
          <p:spPr bwMode="auto">
            <a:xfrm>
              <a:off x="2304424" y="483970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1" name="Rectangle 110"/>
            <p:cNvSpPr>
              <a:spLocks noChangeArrowheads="1"/>
            </p:cNvSpPr>
            <p:nvPr/>
          </p:nvSpPr>
          <p:spPr bwMode="auto">
            <a:xfrm>
              <a:off x="2304424" y="442219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2" name="Rectangle 111"/>
            <p:cNvSpPr>
              <a:spLocks noChangeArrowheads="1"/>
            </p:cNvSpPr>
            <p:nvPr/>
          </p:nvSpPr>
          <p:spPr bwMode="auto">
            <a:xfrm>
              <a:off x="2304424" y="40062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8</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3" name="Rectangle 112"/>
            <p:cNvSpPr>
              <a:spLocks noChangeArrowheads="1"/>
            </p:cNvSpPr>
            <p:nvPr/>
          </p:nvSpPr>
          <p:spPr bwMode="auto">
            <a:xfrm>
              <a:off x="2228224" y="3583997"/>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10</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4" name="Rectangle 113"/>
            <p:cNvSpPr>
              <a:spLocks noChangeArrowheads="1"/>
            </p:cNvSpPr>
            <p:nvPr/>
          </p:nvSpPr>
          <p:spPr bwMode="auto">
            <a:xfrm>
              <a:off x="2228224" y="3166484"/>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12</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5" name="Rectangle 114"/>
            <p:cNvSpPr>
              <a:spLocks noChangeArrowheads="1"/>
            </p:cNvSpPr>
            <p:nvPr/>
          </p:nvSpPr>
          <p:spPr bwMode="auto">
            <a:xfrm>
              <a:off x="2228224" y="275055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14</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6" name="Rectangle 115"/>
            <p:cNvSpPr>
              <a:spLocks noChangeArrowheads="1"/>
            </p:cNvSpPr>
            <p:nvPr/>
          </p:nvSpPr>
          <p:spPr bwMode="auto">
            <a:xfrm>
              <a:off x="2367924"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0</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7" name="Rectangle 116"/>
            <p:cNvSpPr>
              <a:spLocks noChangeArrowheads="1"/>
            </p:cNvSpPr>
            <p:nvPr/>
          </p:nvSpPr>
          <p:spPr bwMode="auto">
            <a:xfrm>
              <a:off x="3074362"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8" name="Rectangle 117"/>
            <p:cNvSpPr>
              <a:spLocks noChangeArrowheads="1"/>
            </p:cNvSpPr>
            <p:nvPr/>
          </p:nvSpPr>
          <p:spPr bwMode="auto">
            <a:xfrm>
              <a:off x="3691899"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19" name="Rectangle 118"/>
            <p:cNvSpPr>
              <a:spLocks noChangeArrowheads="1"/>
            </p:cNvSpPr>
            <p:nvPr/>
          </p:nvSpPr>
          <p:spPr bwMode="auto">
            <a:xfrm>
              <a:off x="4303087"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20" name="Rectangle 119"/>
            <p:cNvSpPr>
              <a:spLocks noChangeArrowheads="1"/>
            </p:cNvSpPr>
            <p:nvPr/>
          </p:nvSpPr>
          <p:spPr bwMode="auto">
            <a:xfrm>
              <a:off x="4920624"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21" name="Rectangle 120"/>
            <p:cNvSpPr>
              <a:spLocks noChangeArrowheads="1"/>
            </p:cNvSpPr>
            <p:nvPr/>
          </p:nvSpPr>
          <p:spPr bwMode="auto">
            <a:xfrm>
              <a:off x="5536574"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22" name="Rectangle 121"/>
            <p:cNvSpPr>
              <a:spLocks noChangeArrowheads="1"/>
            </p:cNvSpPr>
            <p:nvPr/>
          </p:nvSpPr>
          <p:spPr bwMode="auto">
            <a:xfrm>
              <a:off x="6147762" y="579697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23" name="Rectangle 122"/>
            <p:cNvSpPr>
              <a:spLocks noChangeArrowheads="1"/>
            </p:cNvSpPr>
            <p:nvPr/>
          </p:nvSpPr>
          <p:spPr bwMode="auto">
            <a:xfrm>
              <a:off x="2304424" y="2482271"/>
              <a:ext cx="11221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Movie tickets</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24" name="Rectangle 123"/>
            <p:cNvSpPr>
              <a:spLocks noChangeArrowheads="1"/>
            </p:cNvSpPr>
            <p:nvPr/>
          </p:nvSpPr>
          <p:spPr bwMode="auto">
            <a:xfrm>
              <a:off x="3872874" y="6004934"/>
              <a:ext cx="12920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Concert tickets</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125" name="Line 54"/>
            <p:cNvSpPr>
              <a:spLocks noChangeShapeType="1"/>
            </p:cNvSpPr>
            <p:nvPr/>
          </p:nvSpPr>
          <p:spPr bwMode="auto">
            <a:xfrm>
              <a:off x="2490162" y="3253797"/>
              <a:ext cx="3694113" cy="2516188"/>
            </a:xfrm>
            <a:prstGeom prst="line">
              <a:avLst/>
            </a:prstGeom>
            <a:noFill/>
            <a:ln w="38100">
              <a:solidFill>
                <a:srgbClr val="D8E0C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grpSp>
    </p:spTree>
    <p:extLst>
      <p:ext uri="{BB962C8B-B14F-4D97-AF65-F5344CB8AC3E}">
        <p14:creationId xmlns:p14="http://schemas.microsoft.com/office/powerpoint/2010/main" val="262743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Responding to changes in prices</a:t>
            </a:r>
          </a:p>
        </p:txBody>
      </p:sp>
      <p:sp>
        <p:nvSpPr>
          <p:cNvPr id="2" name="Content Placeholder 1"/>
          <p:cNvSpPr>
            <a:spLocks noGrp="1"/>
          </p:cNvSpPr>
          <p:nvPr>
            <p:ph idx="1"/>
          </p:nvPr>
        </p:nvSpPr>
        <p:spPr>
          <a:xfrm>
            <a:off x="461108" y="1066800"/>
            <a:ext cx="8229600" cy="5257800"/>
          </a:xfrm>
        </p:spPr>
        <p:txBody>
          <a:bodyPr>
            <a:normAutofit/>
          </a:bodyPr>
          <a:lstStyle/>
          <a:p>
            <a:pPr>
              <a:lnSpc>
                <a:spcPct val="140000"/>
              </a:lnSpc>
            </a:pPr>
            <a:r>
              <a:rPr lang="en-US" sz="2200" dirty="0"/>
              <a:t>When prices change, an individual’s budget constraint is affected in two ways: </a:t>
            </a:r>
          </a:p>
          <a:p>
            <a:pPr lvl="1">
              <a:lnSpc>
                <a:spcPct val="140000"/>
              </a:lnSpc>
            </a:pPr>
            <a:r>
              <a:rPr lang="en-US" sz="2200" dirty="0"/>
              <a:t>An </a:t>
            </a:r>
            <a:r>
              <a:rPr lang="en-US" sz="2200" b="1" i="1" dirty="0">
                <a:solidFill>
                  <a:srgbClr val="425124"/>
                </a:solidFill>
              </a:rPr>
              <a:t>income effect</a:t>
            </a:r>
            <a:r>
              <a:rPr lang="en-US" sz="2200" dirty="0">
                <a:solidFill>
                  <a:srgbClr val="9D0505"/>
                </a:solidFill>
              </a:rPr>
              <a:t> </a:t>
            </a:r>
            <a:r>
              <a:rPr lang="en-US" sz="2200" dirty="0"/>
              <a:t>occurs as consumption changes from increased effective wealth due to a lower price.</a:t>
            </a:r>
          </a:p>
          <a:p>
            <a:pPr lvl="1">
              <a:lnSpc>
                <a:spcPct val="140000"/>
              </a:lnSpc>
            </a:pPr>
            <a:r>
              <a:rPr lang="en-US" sz="2200" dirty="0"/>
              <a:t>The </a:t>
            </a:r>
            <a:r>
              <a:rPr lang="en-US" sz="2200" b="1" i="1" dirty="0">
                <a:solidFill>
                  <a:srgbClr val="425124"/>
                </a:solidFill>
              </a:rPr>
              <a:t>substitution effect </a:t>
            </a:r>
            <a:r>
              <a:rPr lang="en-US" sz="2200" dirty="0"/>
              <a:t>is the change in consumption that results from a change in the relative price of goods.</a:t>
            </a:r>
          </a:p>
          <a:p>
            <a:pPr marL="990600" lvl="2" indent="-190500">
              <a:lnSpc>
                <a:spcPct val="140000"/>
              </a:lnSpc>
            </a:pPr>
            <a:r>
              <a:rPr lang="en-US" sz="2200" dirty="0">
                <a:solidFill>
                  <a:srgbClr val="425124"/>
                </a:solidFill>
              </a:rPr>
              <a:t>The opportunity cost of consuming a good changes as prices change.</a:t>
            </a:r>
          </a:p>
          <a:p>
            <a:pPr>
              <a:lnSpc>
                <a:spcPct val="140000"/>
              </a:lnSpc>
            </a:pPr>
            <a:r>
              <a:rPr lang="en-US" sz="2200" dirty="0"/>
              <a:t>A price change causes the budget line to rotate.</a:t>
            </a:r>
          </a:p>
        </p:txBody>
      </p:sp>
    </p:spTree>
    <p:extLst>
      <p:ext uri="{BB962C8B-B14F-4D97-AF65-F5344CB8AC3E}">
        <p14:creationId xmlns:p14="http://schemas.microsoft.com/office/powerpoint/2010/main" val="229277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The effect of a price change</a:t>
            </a:r>
          </a:p>
        </p:txBody>
      </p:sp>
      <p:sp>
        <p:nvSpPr>
          <p:cNvPr id="2" name="Content Placeholder 1"/>
          <p:cNvSpPr>
            <a:spLocks noGrp="1"/>
          </p:cNvSpPr>
          <p:nvPr>
            <p:ph idx="1"/>
          </p:nvPr>
        </p:nvSpPr>
        <p:spPr>
          <a:xfrm>
            <a:off x="5130679" y="1495358"/>
            <a:ext cx="3794857" cy="4629280"/>
          </a:xfrm>
        </p:spPr>
        <p:txBody>
          <a:bodyPr>
            <a:normAutofit/>
          </a:bodyPr>
          <a:lstStyle/>
          <a:p>
            <a:r>
              <a:rPr lang="en-US" sz="2000" dirty="0"/>
              <a:t>When the price of one good changes, the budget constraint rotates outward.</a:t>
            </a:r>
          </a:p>
          <a:p>
            <a:r>
              <a:rPr lang="en-US" sz="2000" dirty="0"/>
              <a:t>The new budget line demonstrates the new feasible bundles that are now available.</a:t>
            </a:r>
          </a:p>
          <a:p>
            <a:r>
              <a:rPr lang="en-US" sz="2000" dirty="0"/>
              <a:t>The change in the slope of the budget line reflects the change in the relative prices of the two goods.</a:t>
            </a:r>
            <a:endParaRPr lang="en-US" sz="1800" dirty="0"/>
          </a:p>
        </p:txBody>
      </p:sp>
      <p:sp>
        <p:nvSpPr>
          <p:cNvPr id="5" name="AutoShape 3"/>
          <p:cNvSpPr>
            <a:spLocks noChangeAspect="1" noChangeArrowheads="1" noTextEdit="1"/>
          </p:cNvSpPr>
          <p:nvPr/>
        </p:nvSpPr>
        <p:spPr bwMode="auto">
          <a:xfrm>
            <a:off x="1752600" y="1371600"/>
            <a:ext cx="5343525"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Line 5"/>
          <p:cNvSpPr>
            <a:spLocks noChangeShapeType="1"/>
          </p:cNvSpPr>
          <p:nvPr/>
        </p:nvSpPr>
        <p:spPr bwMode="auto">
          <a:xfrm flipV="1">
            <a:off x="887413" y="2217955"/>
            <a:ext cx="0" cy="3203575"/>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7" name="Line 6"/>
          <p:cNvSpPr>
            <a:spLocks noChangeShapeType="1"/>
          </p:cNvSpPr>
          <p:nvPr/>
        </p:nvSpPr>
        <p:spPr bwMode="auto">
          <a:xfrm>
            <a:off x="914400" y="2385774"/>
            <a:ext cx="5873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8" name="Line 7"/>
          <p:cNvSpPr>
            <a:spLocks noChangeShapeType="1"/>
          </p:cNvSpPr>
          <p:nvPr/>
        </p:nvSpPr>
        <p:spPr bwMode="auto">
          <a:xfrm>
            <a:off x="881063" y="2771993"/>
            <a:ext cx="5873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9" name="Line 8"/>
          <p:cNvSpPr>
            <a:spLocks noChangeShapeType="1"/>
          </p:cNvSpPr>
          <p:nvPr/>
        </p:nvSpPr>
        <p:spPr bwMode="auto">
          <a:xfrm>
            <a:off x="881063" y="3216493"/>
            <a:ext cx="5873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0" name="Line 9"/>
          <p:cNvSpPr>
            <a:spLocks noChangeShapeType="1"/>
          </p:cNvSpPr>
          <p:nvPr/>
        </p:nvSpPr>
        <p:spPr bwMode="auto">
          <a:xfrm>
            <a:off x="881063" y="3657818"/>
            <a:ext cx="5873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1" name="Line 10"/>
          <p:cNvSpPr>
            <a:spLocks noChangeShapeType="1"/>
          </p:cNvSpPr>
          <p:nvPr/>
        </p:nvSpPr>
        <p:spPr bwMode="auto">
          <a:xfrm>
            <a:off x="881063" y="4097555"/>
            <a:ext cx="5873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2" name="Line 11"/>
          <p:cNvSpPr>
            <a:spLocks noChangeShapeType="1"/>
          </p:cNvSpPr>
          <p:nvPr/>
        </p:nvSpPr>
        <p:spPr bwMode="auto">
          <a:xfrm>
            <a:off x="881063" y="4537293"/>
            <a:ext cx="5873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3" name="Line 12"/>
          <p:cNvSpPr>
            <a:spLocks noChangeShapeType="1"/>
          </p:cNvSpPr>
          <p:nvPr/>
        </p:nvSpPr>
        <p:spPr bwMode="auto">
          <a:xfrm>
            <a:off x="881063" y="4981793"/>
            <a:ext cx="5873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4" name="Line 13"/>
          <p:cNvSpPr>
            <a:spLocks noChangeShapeType="1"/>
          </p:cNvSpPr>
          <p:nvPr/>
        </p:nvSpPr>
        <p:spPr bwMode="auto">
          <a:xfrm>
            <a:off x="887413" y="542153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15" name="Line 14"/>
          <p:cNvSpPr>
            <a:spLocks noChangeShapeType="1"/>
          </p:cNvSpPr>
          <p:nvPr/>
        </p:nvSpPr>
        <p:spPr bwMode="auto">
          <a:xfrm>
            <a:off x="887413" y="5421530"/>
            <a:ext cx="400843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16" name="Line 15"/>
          <p:cNvSpPr>
            <a:spLocks noChangeShapeType="1"/>
          </p:cNvSpPr>
          <p:nvPr/>
        </p:nvSpPr>
        <p:spPr bwMode="auto">
          <a:xfrm>
            <a:off x="4779963" y="5369143"/>
            <a:ext cx="0" cy="5715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17" name="Line 16"/>
          <p:cNvSpPr>
            <a:spLocks noChangeShapeType="1"/>
          </p:cNvSpPr>
          <p:nvPr/>
        </p:nvSpPr>
        <p:spPr bwMode="auto">
          <a:xfrm>
            <a:off x="4130675" y="5369143"/>
            <a:ext cx="0" cy="5715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18" name="Line 17"/>
          <p:cNvSpPr>
            <a:spLocks noChangeShapeType="1"/>
          </p:cNvSpPr>
          <p:nvPr/>
        </p:nvSpPr>
        <p:spPr bwMode="auto">
          <a:xfrm>
            <a:off x="3479800" y="5369143"/>
            <a:ext cx="0" cy="5715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19" name="Line 18"/>
          <p:cNvSpPr>
            <a:spLocks noChangeShapeType="1"/>
          </p:cNvSpPr>
          <p:nvPr/>
        </p:nvSpPr>
        <p:spPr bwMode="auto">
          <a:xfrm>
            <a:off x="2833688" y="5369143"/>
            <a:ext cx="0" cy="5715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20" name="Line 19"/>
          <p:cNvSpPr>
            <a:spLocks noChangeShapeType="1"/>
          </p:cNvSpPr>
          <p:nvPr/>
        </p:nvSpPr>
        <p:spPr bwMode="auto">
          <a:xfrm>
            <a:off x="2182813" y="5369143"/>
            <a:ext cx="0" cy="5715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21" name="Line 20"/>
          <p:cNvSpPr>
            <a:spLocks noChangeShapeType="1"/>
          </p:cNvSpPr>
          <p:nvPr/>
        </p:nvSpPr>
        <p:spPr bwMode="auto">
          <a:xfrm>
            <a:off x="1531938" y="5369143"/>
            <a:ext cx="0" cy="5715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3D223B"/>
              </a:solidFill>
            </a:endParaRPr>
          </a:p>
        </p:txBody>
      </p:sp>
      <p:sp>
        <p:nvSpPr>
          <p:cNvPr id="22" name="Line 21"/>
          <p:cNvSpPr>
            <a:spLocks noChangeShapeType="1"/>
          </p:cNvSpPr>
          <p:nvPr/>
        </p:nvSpPr>
        <p:spPr bwMode="auto">
          <a:xfrm>
            <a:off x="887413" y="5373905"/>
            <a:ext cx="0" cy="47625"/>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3D223B"/>
              </a:solidFill>
            </a:endParaRPr>
          </a:p>
        </p:txBody>
      </p:sp>
      <p:sp>
        <p:nvSpPr>
          <p:cNvPr id="23" name="Rectangle 22"/>
          <p:cNvSpPr>
            <a:spLocks noChangeArrowheads="1"/>
          </p:cNvSpPr>
          <p:nvPr/>
        </p:nvSpPr>
        <p:spPr bwMode="auto">
          <a:xfrm>
            <a:off x="752475" y="48913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4" name="Rectangle 23"/>
          <p:cNvSpPr>
            <a:spLocks noChangeArrowheads="1"/>
          </p:cNvSpPr>
          <p:nvPr/>
        </p:nvSpPr>
        <p:spPr bwMode="auto">
          <a:xfrm>
            <a:off x="752475" y="44468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5" name="Rectangle 24"/>
          <p:cNvSpPr>
            <a:spLocks noChangeArrowheads="1"/>
          </p:cNvSpPr>
          <p:nvPr/>
        </p:nvSpPr>
        <p:spPr bwMode="auto">
          <a:xfrm>
            <a:off x="752475" y="40070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6" name="Rectangle 25"/>
          <p:cNvSpPr>
            <a:spLocks noChangeArrowheads="1"/>
          </p:cNvSpPr>
          <p:nvPr/>
        </p:nvSpPr>
        <p:spPr bwMode="auto">
          <a:xfrm>
            <a:off x="752475" y="356733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8</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7" name="Rectangle 26"/>
          <p:cNvSpPr>
            <a:spLocks noChangeArrowheads="1"/>
          </p:cNvSpPr>
          <p:nvPr/>
        </p:nvSpPr>
        <p:spPr bwMode="auto">
          <a:xfrm>
            <a:off x="685800" y="312124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10</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8" name="Rectangle 27"/>
          <p:cNvSpPr>
            <a:spLocks noChangeArrowheads="1"/>
          </p:cNvSpPr>
          <p:nvPr/>
        </p:nvSpPr>
        <p:spPr bwMode="auto">
          <a:xfrm>
            <a:off x="685800" y="268150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12</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29" name="Rectangle 28"/>
          <p:cNvSpPr>
            <a:spLocks noChangeArrowheads="1"/>
          </p:cNvSpPr>
          <p:nvPr/>
        </p:nvSpPr>
        <p:spPr bwMode="auto">
          <a:xfrm>
            <a:off x="685800" y="224176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14</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0" name="Rectangle 29"/>
          <p:cNvSpPr>
            <a:spLocks noChangeArrowheads="1"/>
          </p:cNvSpPr>
          <p:nvPr/>
        </p:nvSpPr>
        <p:spPr bwMode="auto">
          <a:xfrm>
            <a:off x="752475" y="545645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0</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1" name="Rectangle 30"/>
          <p:cNvSpPr>
            <a:spLocks noChangeArrowheads="1"/>
          </p:cNvSpPr>
          <p:nvPr/>
        </p:nvSpPr>
        <p:spPr bwMode="auto">
          <a:xfrm>
            <a:off x="1498600" y="545645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1</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32" name="Rectangle 31"/>
          <p:cNvSpPr>
            <a:spLocks noChangeArrowheads="1"/>
          </p:cNvSpPr>
          <p:nvPr/>
        </p:nvSpPr>
        <p:spPr bwMode="auto">
          <a:xfrm>
            <a:off x="2149475" y="545645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2</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33" name="Rectangle 32"/>
          <p:cNvSpPr>
            <a:spLocks noChangeArrowheads="1"/>
          </p:cNvSpPr>
          <p:nvPr/>
        </p:nvSpPr>
        <p:spPr bwMode="auto">
          <a:xfrm>
            <a:off x="2795588" y="545645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3</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34" name="Rectangle 33"/>
          <p:cNvSpPr>
            <a:spLocks noChangeArrowheads="1"/>
          </p:cNvSpPr>
          <p:nvPr/>
        </p:nvSpPr>
        <p:spPr bwMode="auto">
          <a:xfrm>
            <a:off x="3446463" y="545645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4</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35" name="Rectangle 34"/>
          <p:cNvSpPr>
            <a:spLocks noChangeArrowheads="1"/>
          </p:cNvSpPr>
          <p:nvPr/>
        </p:nvSpPr>
        <p:spPr bwMode="auto">
          <a:xfrm>
            <a:off x="4097338" y="545645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5</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36" name="Rectangle 35"/>
          <p:cNvSpPr>
            <a:spLocks noChangeArrowheads="1"/>
          </p:cNvSpPr>
          <p:nvPr/>
        </p:nvSpPr>
        <p:spPr bwMode="auto">
          <a:xfrm>
            <a:off x="4741863" y="545645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223B"/>
                </a:solidFill>
                <a:effectLst/>
                <a:latin typeface="Univers LT Std 57 Cn" charset="0"/>
                <a:cs typeface="Arial" pitchFamily="34" charset="0"/>
              </a:rPr>
              <a:t>6</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37" name="Rectangle 36"/>
          <p:cNvSpPr>
            <a:spLocks noChangeArrowheads="1"/>
          </p:cNvSpPr>
          <p:nvPr/>
        </p:nvSpPr>
        <p:spPr bwMode="auto">
          <a:xfrm>
            <a:off x="685800" y="1959193"/>
            <a:ext cx="11221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Movie tickets</a:t>
            </a:r>
            <a:endParaRPr kumimoji="0" lang="en-US" sz="2000" b="0" i="0" u="none" strike="noStrike" cap="none" normalizeH="0" baseline="0" dirty="0">
              <a:ln>
                <a:noFill/>
              </a:ln>
              <a:solidFill>
                <a:srgbClr val="3D223B"/>
              </a:solidFill>
              <a:effectLst/>
              <a:latin typeface="Arial" pitchFamily="34" charset="0"/>
              <a:cs typeface="Arial" pitchFamily="34" charset="0"/>
            </a:endParaRPr>
          </a:p>
        </p:txBody>
      </p:sp>
      <p:sp>
        <p:nvSpPr>
          <p:cNvPr id="38" name="Rectangle 37"/>
          <p:cNvSpPr>
            <a:spLocks noChangeArrowheads="1"/>
          </p:cNvSpPr>
          <p:nvPr/>
        </p:nvSpPr>
        <p:spPr bwMode="auto">
          <a:xfrm>
            <a:off x="2398713" y="5675530"/>
            <a:ext cx="12920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3D223B"/>
                </a:solidFill>
                <a:effectLst/>
                <a:latin typeface="Univers LT Std 47 Cn Lt" charset="0"/>
                <a:cs typeface="Arial" pitchFamily="34" charset="0"/>
              </a:rPr>
              <a:t>Concert tickets</a:t>
            </a:r>
            <a:endParaRPr kumimoji="0" lang="en-US" sz="1400" b="0" i="0" u="none" strike="noStrike" cap="none" normalizeH="0" baseline="0" dirty="0">
              <a:ln>
                <a:noFill/>
              </a:ln>
              <a:solidFill>
                <a:srgbClr val="3D223B"/>
              </a:solidFill>
              <a:effectLst/>
              <a:latin typeface="Arial" pitchFamily="34" charset="0"/>
              <a:cs typeface="Arial" pitchFamily="34" charset="0"/>
            </a:endParaRPr>
          </a:p>
        </p:txBody>
      </p:sp>
      <p:sp>
        <p:nvSpPr>
          <p:cNvPr id="43" name="Rectangle 42"/>
          <p:cNvSpPr>
            <a:spLocks noChangeArrowheads="1"/>
          </p:cNvSpPr>
          <p:nvPr/>
        </p:nvSpPr>
        <p:spPr bwMode="auto">
          <a:xfrm>
            <a:off x="2030413" y="3102193"/>
            <a:ext cx="1762124" cy="717550"/>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44" name="Rectangle 43"/>
          <p:cNvSpPr>
            <a:spLocks noChangeArrowheads="1"/>
          </p:cNvSpPr>
          <p:nvPr/>
        </p:nvSpPr>
        <p:spPr bwMode="auto">
          <a:xfrm>
            <a:off x="2101850" y="3160930"/>
            <a:ext cx="16748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A change in the price</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45" name="Rectangle 44"/>
          <p:cNvSpPr>
            <a:spLocks noChangeArrowheads="1"/>
          </p:cNvSpPr>
          <p:nvPr/>
        </p:nvSpPr>
        <p:spPr bwMode="auto">
          <a:xfrm>
            <a:off x="2101850" y="3376374"/>
            <a:ext cx="15404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of one good rotates</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sp>
        <p:nvSpPr>
          <p:cNvPr id="46" name="Rectangle 45"/>
          <p:cNvSpPr>
            <a:spLocks noChangeArrowheads="1"/>
          </p:cNvSpPr>
          <p:nvPr/>
        </p:nvSpPr>
        <p:spPr bwMode="auto">
          <a:xfrm>
            <a:off x="2136673" y="3591818"/>
            <a:ext cx="138178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3D223B"/>
                </a:solidFill>
                <a:effectLst/>
                <a:latin typeface="Univers LT Std 57 Cn" charset="0"/>
                <a:cs typeface="Arial" pitchFamily="34" charset="0"/>
              </a:rPr>
              <a:t>the budget curve.</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grpSp>
        <p:nvGrpSpPr>
          <p:cNvPr id="57" name="Group 56"/>
          <p:cNvGrpSpPr/>
          <p:nvPr/>
        </p:nvGrpSpPr>
        <p:grpSpPr>
          <a:xfrm>
            <a:off x="1938268" y="1905000"/>
            <a:ext cx="1371602" cy="749298"/>
            <a:chOff x="1776113" y="1931988"/>
            <a:chExt cx="812604" cy="749298"/>
          </a:xfrm>
          <a:solidFill>
            <a:srgbClr val="D8E0C5"/>
          </a:solidFill>
        </p:grpSpPr>
        <p:sp>
          <p:nvSpPr>
            <p:cNvPr id="47" name="Rectangle 46"/>
            <p:cNvSpPr>
              <a:spLocks noChangeArrowheads="1"/>
            </p:cNvSpPr>
            <p:nvPr/>
          </p:nvSpPr>
          <p:spPr bwMode="auto">
            <a:xfrm>
              <a:off x="1776113" y="1931988"/>
              <a:ext cx="812604" cy="74929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48" name="Rectangle 47"/>
            <p:cNvSpPr>
              <a:spLocks noChangeArrowheads="1"/>
            </p:cNvSpPr>
            <p:nvPr/>
          </p:nvSpPr>
          <p:spPr bwMode="auto">
            <a:xfrm>
              <a:off x="1804328" y="1931988"/>
              <a:ext cx="784389" cy="646331"/>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400" i="1" dirty="0">
                  <a:solidFill>
                    <a:srgbClr val="3D223B"/>
                  </a:solidFill>
                  <a:latin typeface="Univers LT Std 57 Cn" charset="0"/>
                  <a:cs typeface="Arial" pitchFamily="34" charset="0"/>
                </a:rPr>
                <a:t>12 movie tickets  are </a:t>
              </a:r>
              <a:r>
                <a:rPr kumimoji="0" lang="en-US" sz="1400" b="0" i="1" u="none" strike="noStrike" cap="none" normalizeH="0" baseline="0" dirty="0">
                  <a:ln>
                    <a:noFill/>
                  </a:ln>
                  <a:solidFill>
                    <a:srgbClr val="3D223B"/>
                  </a:solidFill>
                  <a:effectLst/>
                  <a:latin typeface="Univers LT Std 57 Cn" charset="0"/>
                  <a:cs typeface="Arial" pitchFamily="34" charset="0"/>
                </a:rPr>
                <a:t>now affordable.</a:t>
              </a:r>
              <a:endParaRPr kumimoji="0" lang="en-US" sz="2400" b="0" i="0" u="none" strike="noStrike" cap="none" normalizeH="0" baseline="0" dirty="0">
                <a:ln>
                  <a:noFill/>
                </a:ln>
                <a:solidFill>
                  <a:srgbClr val="3D223B"/>
                </a:solidFill>
                <a:effectLst/>
                <a:latin typeface="Arial" pitchFamily="34" charset="0"/>
                <a:cs typeface="Arial" pitchFamily="34" charset="0"/>
              </a:endParaRPr>
            </a:p>
          </p:txBody>
        </p:sp>
      </p:grpSp>
      <p:sp>
        <p:nvSpPr>
          <p:cNvPr id="51" name="Rectangle 50"/>
          <p:cNvSpPr>
            <a:spLocks noChangeArrowheads="1"/>
          </p:cNvSpPr>
          <p:nvPr/>
        </p:nvSpPr>
        <p:spPr bwMode="auto">
          <a:xfrm>
            <a:off x="2933700" y="4537293"/>
            <a:ext cx="166071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3D223B"/>
                </a:solidFill>
                <a:effectLst/>
                <a:latin typeface="Univers LT Std 47 Cn Lt" charset="0"/>
                <a:cs typeface="Arial" pitchFamily="34" charset="0"/>
              </a:rPr>
              <a:t>New budget constraint</a:t>
            </a:r>
            <a:endParaRPr kumimoji="0" lang="en-US" sz="1800" b="0" i="0" u="none" strike="noStrike" cap="none" normalizeH="0" baseline="0" dirty="0">
              <a:ln>
                <a:noFill/>
              </a:ln>
              <a:solidFill>
                <a:srgbClr val="3D223B"/>
              </a:solidFill>
              <a:effectLst/>
              <a:latin typeface="Arial" pitchFamily="34" charset="0"/>
              <a:cs typeface="Arial" pitchFamily="34" charset="0"/>
            </a:endParaRPr>
          </a:p>
        </p:txBody>
      </p:sp>
      <p:sp>
        <p:nvSpPr>
          <p:cNvPr id="55" name="Line 54"/>
          <p:cNvSpPr>
            <a:spLocks noChangeShapeType="1"/>
          </p:cNvSpPr>
          <p:nvPr/>
        </p:nvSpPr>
        <p:spPr bwMode="auto">
          <a:xfrm>
            <a:off x="881063" y="2771993"/>
            <a:ext cx="2598738" cy="2654300"/>
          </a:xfrm>
          <a:prstGeom prst="line">
            <a:avLst/>
          </a:prstGeom>
          <a:noFill/>
          <a:ln w="38100">
            <a:solidFill>
              <a:srgbClr val="D8E0C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56" name="Line 55"/>
          <p:cNvSpPr>
            <a:spLocks noChangeShapeType="1"/>
          </p:cNvSpPr>
          <p:nvPr/>
        </p:nvSpPr>
        <p:spPr bwMode="auto">
          <a:xfrm>
            <a:off x="881063" y="3657818"/>
            <a:ext cx="2598738" cy="1768475"/>
          </a:xfrm>
          <a:prstGeom prst="line">
            <a:avLst/>
          </a:prstGeom>
          <a:noFill/>
          <a:ln w="38100">
            <a:solidFill>
              <a:srgbClr val="42512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3D223B"/>
              </a:solidFill>
            </a:endParaRPr>
          </a:p>
        </p:txBody>
      </p:sp>
      <p:sp>
        <p:nvSpPr>
          <p:cNvPr id="58" name="Freeform 94"/>
          <p:cNvSpPr>
            <a:spLocks noEditPoints="1"/>
          </p:cNvSpPr>
          <p:nvPr/>
        </p:nvSpPr>
        <p:spPr bwMode="auto">
          <a:xfrm rot="18532989">
            <a:off x="1043199" y="3515603"/>
            <a:ext cx="407302" cy="103673"/>
          </a:xfrm>
          <a:custGeom>
            <a:avLst/>
            <a:gdLst>
              <a:gd name="T0" fmla="*/ 1 w 3178"/>
              <a:gd name="T1" fmla="*/ 405 h 631"/>
              <a:gd name="T2" fmla="*/ 3044 w 3178"/>
              <a:gd name="T3" fmla="*/ 381 h 631"/>
              <a:gd name="T4" fmla="*/ 3043 w 3178"/>
              <a:gd name="T5" fmla="*/ 245 h 631"/>
              <a:gd name="T6" fmla="*/ 0 w 3178"/>
              <a:gd name="T7" fmla="*/ 269 h 631"/>
              <a:gd name="T8" fmla="*/ 1 w 3178"/>
              <a:gd name="T9" fmla="*/ 405 h 631"/>
              <a:gd name="T10" fmla="*/ 2672 w 3178"/>
              <a:gd name="T11" fmla="*/ 612 h 631"/>
              <a:gd name="T12" fmla="*/ 3178 w 3178"/>
              <a:gd name="T13" fmla="*/ 311 h 631"/>
              <a:gd name="T14" fmla="*/ 2667 w 3178"/>
              <a:gd name="T15" fmla="*/ 19 h 631"/>
              <a:gd name="T16" fmla="*/ 2574 w 3178"/>
              <a:gd name="T17" fmla="*/ 44 h 631"/>
              <a:gd name="T18" fmla="*/ 2600 w 3178"/>
              <a:gd name="T19" fmla="*/ 137 h 631"/>
              <a:gd name="T20" fmla="*/ 3009 w 3178"/>
              <a:gd name="T21" fmla="*/ 372 h 631"/>
              <a:gd name="T22" fmla="*/ 3008 w 3178"/>
              <a:gd name="T23" fmla="*/ 254 h 631"/>
              <a:gd name="T24" fmla="*/ 2602 w 3178"/>
              <a:gd name="T25" fmla="*/ 495 h 631"/>
              <a:gd name="T26" fmla="*/ 2579 w 3178"/>
              <a:gd name="T27" fmla="*/ 588 h 631"/>
              <a:gd name="T28" fmla="*/ 2672 w 3178"/>
              <a:gd name="T29" fmla="*/ 61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78" h="631">
                <a:moveTo>
                  <a:pt x="1" y="405"/>
                </a:moveTo>
                <a:lnTo>
                  <a:pt x="3044" y="381"/>
                </a:lnTo>
                <a:lnTo>
                  <a:pt x="3043" y="245"/>
                </a:lnTo>
                <a:lnTo>
                  <a:pt x="0" y="269"/>
                </a:lnTo>
                <a:lnTo>
                  <a:pt x="1" y="405"/>
                </a:lnTo>
                <a:close/>
                <a:moveTo>
                  <a:pt x="2672" y="612"/>
                </a:moveTo>
                <a:lnTo>
                  <a:pt x="3178" y="311"/>
                </a:lnTo>
                <a:lnTo>
                  <a:pt x="2667" y="19"/>
                </a:lnTo>
                <a:cubicBezTo>
                  <a:pt x="2635" y="0"/>
                  <a:pt x="2593" y="11"/>
                  <a:pt x="2574" y="44"/>
                </a:cubicBezTo>
                <a:cubicBezTo>
                  <a:pt x="2556" y="77"/>
                  <a:pt x="2567" y="118"/>
                  <a:pt x="2600" y="137"/>
                </a:cubicBezTo>
                <a:lnTo>
                  <a:pt x="3009" y="372"/>
                </a:lnTo>
                <a:lnTo>
                  <a:pt x="3008" y="254"/>
                </a:lnTo>
                <a:lnTo>
                  <a:pt x="2602" y="495"/>
                </a:lnTo>
                <a:cubicBezTo>
                  <a:pt x="2570" y="514"/>
                  <a:pt x="2559" y="556"/>
                  <a:pt x="2579" y="588"/>
                </a:cubicBezTo>
                <a:cubicBezTo>
                  <a:pt x="2598" y="621"/>
                  <a:pt x="2640" y="631"/>
                  <a:pt x="2672" y="612"/>
                </a:cubicBezTo>
                <a:close/>
              </a:path>
            </a:pathLst>
          </a:custGeom>
          <a:solidFill>
            <a:schemeClr val="tx1"/>
          </a:solidFill>
          <a:ln w="0" cap="flat">
            <a:solidFill>
              <a:srgbClr val="3D223B"/>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srgbClr val="3D223B"/>
              </a:solidFill>
            </a:endParaRPr>
          </a:p>
        </p:txBody>
      </p:sp>
      <p:sp>
        <p:nvSpPr>
          <p:cNvPr id="49" name="Content Placeholder 2"/>
          <p:cNvSpPr txBox="1">
            <a:spLocks/>
          </p:cNvSpPr>
          <p:nvPr/>
        </p:nvSpPr>
        <p:spPr>
          <a:xfrm>
            <a:off x="176913" y="905005"/>
            <a:ext cx="8458200" cy="8250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3D223B"/>
                </a:solidFill>
              </a:rPr>
              <a:t>Suppose the price of a movie ticket decreases from </a:t>
            </a:r>
            <a:r>
              <a:rPr lang="en-US" sz="2400" b="1" dirty="0">
                <a:solidFill>
                  <a:srgbClr val="3D223B"/>
                </a:solidFill>
              </a:rPr>
              <a:t>$15 </a:t>
            </a:r>
            <a:r>
              <a:rPr lang="en-US" sz="2400" dirty="0">
                <a:solidFill>
                  <a:srgbClr val="3D223B"/>
                </a:solidFill>
              </a:rPr>
              <a:t>to </a:t>
            </a:r>
            <a:r>
              <a:rPr lang="en-US" sz="2400" b="1" dirty="0">
                <a:solidFill>
                  <a:srgbClr val="3D223B"/>
                </a:solidFill>
              </a:rPr>
              <a:t>$10</a:t>
            </a:r>
            <a:r>
              <a:rPr lang="en-US" sz="2400" dirty="0">
                <a:solidFill>
                  <a:srgbClr val="3D223B"/>
                </a:solidFill>
              </a:rPr>
              <a:t>.</a:t>
            </a:r>
          </a:p>
        </p:txBody>
      </p:sp>
    </p:spTree>
    <p:extLst>
      <p:ext uri="{BB962C8B-B14F-4D97-AF65-F5344CB8AC3E}">
        <p14:creationId xmlns:p14="http://schemas.microsoft.com/office/powerpoint/2010/main" val="38752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3" grpId="0" animBg="1"/>
      <p:bldP spid="44" grpId="0"/>
      <p:bldP spid="45" grpId="0"/>
      <p:bldP spid="46" grpId="0"/>
      <p:bldP spid="51" grpId="0"/>
      <p:bldP spid="55" grpId="0" animBg="1"/>
      <p:bldP spid="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a:latin typeface="+mj-lt"/>
              </a:rPr>
              <a:t>Active Learning: </a:t>
            </a:r>
            <a:r>
              <a:rPr lang="en-US" sz="3200" dirty="0"/>
              <a:t>The effect of a price change</a:t>
            </a:r>
            <a:endParaRPr lang="en-US" sz="3200" dirty="0">
              <a:latin typeface="+mj-lt"/>
            </a:endParaRPr>
          </a:p>
        </p:txBody>
      </p:sp>
      <p:sp>
        <p:nvSpPr>
          <p:cNvPr id="2" name="Content Placeholder 1"/>
          <p:cNvSpPr>
            <a:spLocks noGrp="1"/>
          </p:cNvSpPr>
          <p:nvPr>
            <p:ph idx="1"/>
          </p:nvPr>
        </p:nvSpPr>
        <p:spPr>
          <a:xfrm>
            <a:off x="200000" y="861106"/>
            <a:ext cx="8229600" cy="2230846"/>
          </a:xfrm>
        </p:spPr>
        <p:txBody>
          <a:bodyPr>
            <a:normAutofit/>
          </a:bodyPr>
          <a:lstStyle/>
          <a:p>
            <a:r>
              <a:rPr lang="en-US" sz="2400" dirty="0"/>
              <a:t>Suppose that the price of a movie ticket increases from $15 to $30, while the price of a concert ticket and the consumer’s income stay the same at $30 and $120 respectively.</a:t>
            </a:r>
          </a:p>
          <a:p>
            <a:r>
              <a:rPr lang="en-US" sz="2400" dirty="0"/>
              <a:t>Find all feasible bundles of movie tickets and concert tickets.</a:t>
            </a:r>
          </a:p>
          <a:p>
            <a:endParaRPr lang="en-US" sz="2400" dirty="0"/>
          </a:p>
        </p:txBody>
      </p:sp>
      <p:sp>
        <p:nvSpPr>
          <p:cNvPr id="82" name="Content Placeholder 2"/>
          <p:cNvSpPr txBox="1">
            <a:spLocks/>
          </p:cNvSpPr>
          <p:nvPr/>
        </p:nvSpPr>
        <p:spPr>
          <a:xfrm>
            <a:off x="457200" y="1143000"/>
            <a:ext cx="8458200" cy="16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p>
        </p:txBody>
      </p:sp>
      <p:grpSp>
        <p:nvGrpSpPr>
          <p:cNvPr id="4" name="Group 3"/>
          <p:cNvGrpSpPr/>
          <p:nvPr/>
        </p:nvGrpSpPr>
        <p:grpSpPr>
          <a:xfrm>
            <a:off x="3124200" y="3505200"/>
            <a:ext cx="3048000" cy="2396846"/>
            <a:chOff x="3124200" y="3505200"/>
            <a:chExt cx="3048000" cy="2396846"/>
          </a:xfrm>
        </p:grpSpPr>
        <p:sp>
          <p:nvSpPr>
            <p:cNvPr id="209" name="Rectangle 208"/>
            <p:cNvSpPr>
              <a:spLocks noChangeArrowheads="1"/>
            </p:cNvSpPr>
            <p:nvPr/>
          </p:nvSpPr>
          <p:spPr bwMode="auto">
            <a:xfrm>
              <a:off x="3124200" y="3505200"/>
              <a:ext cx="77589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13" name="Rectangle 212"/>
            <p:cNvSpPr>
              <a:spLocks noChangeArrowheads="1"/>
            </p:cNvSpPr>
            <p:nvPr/>
          </p:nvSpPr>
          <p:spPr bwMode="auto">
            <a:xfrm>
              <a:off x="3900097" y="3505200"/>
              <a:ext cx="82940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15" name="Rectangle 214"/>
            <p:cNvSpPr>
              <a:spLocks noChangeArrowheads="1"/>
            </p:cNvSpPr>
            <p:nvPr/>
          </p:nvSpPr>
          <p:spPr bwMode="auto">
            <a:xfrm>
              <a:off x="4746176" y="3505200"/>
              <a:ext cx="740224"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24" name="Rectangle 223"/>
            <p:cNvSpPr>
              <a:spLocks noChangeArrowheads="1"/>
            </p:cNvSpPr>
            <p:nvPr/>
          </p:nvSpPr>
          <p:spPr bwMode="auto">
            <a:xfrm>
              <a:off x="3124200" y="4693292"/>
              <a:ext cx="775897"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25" name="Rectangle 224"/>
            <p:cNvSpPr>
              <a:spLocks noChangeArrowheads="1"/>
            </p:cNvSpPr>
            <p:nvPr/>
          </p:nvSpPr>
          <p:spPr bwMode="auto">
            <a:xfrm>
              <a:off x="3900097" y="4693292"/>
              <a:ext cx="829407"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27" name="Rectangle 226"/>
            <p:cNvSpPr>
              <a:spLocks noChangeArrowheads="1"/>
            </p:cNvSpPr>
            <p:nvPr/>
          </p:nvSpPr>
          <p:spPr bwMode="auto">
            <a:xfrm>
              <a:off x="4746176" y="4693292"/>
              <a:ext cx="740224"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35" name="Rectangle 234"/>
            <p:cNvSpPr>
              <a:spLocks noChangeArrowheads="1"/>
            </p:cNvSpPr>
            <p:nvPr/>
          </p:nvSpPr>
          <p:spPr bwMode="auto">
            <a:xfrm>
              <a:off x="3124200" y="5519790"/>
              <a:ext cx="775897"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36" name="Rectangle 235"/>
            <p:cNvSpPr>
              <a:spLocks noChangeArrowheads="1"/>
            </p:cNvSpPr>
            <p:nvPr/>
          </p:nvSpPr>
          <p:spPr bwMode="auto">
            <a:xfrm>
              <a:off x="3900097" y="5519790"/>
              <a:ext cx="829407"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38" name="Rectangle 237"/>
            <p:cNvSpPr>
              <a:spLocks noChangeArrowheads="1"/>
            </p:cNvSpPr>
            <p:nvPr/>
          </p:nvSpPr>
          <p:spPr bwMode="auto">
            <a:xfrm>
              <a:off x="4746176" y="5519790"/>
              <a:ext cx="740224"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41" name="Rectangle 240"/>
            <p:cNvSpPr>
              <a:spLocks noChangeArrowheads="1"/>
            </p:cNvSpPr>
            <p:nvPr/>
          </p:nvSpPr>
          <p:spPr bwMode="auto">
            <a:xfrm>
              <a:off x="3209180" y="3784899"/>
              <a:ext cx="5642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Bundle</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242" name="Rectangle 241"/>
            <p:cNvSpPr>
              <a:spLocks noChangeArrowheads="1"/>
            </p:cNvSpPr>
            <p:nvPr/>
          </p:nvSpPr>
          <p:spPr bwMode="auto">
            <a:xfrm>
              <a:off x="3976566" y="3640940"/>
              <a:ext cx="6363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Concert</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243" name="Rectangle 242"/>
            <p:cNvSpPr>
              <a:spLocks noChangeArrowheads="1"/>
            </p:cNvSpPr>
            <p:nvPr/>
          </p:nvSpPr>
          <p:spPr bwMode="auto">
            <a:xfrm>
              <a:off x="4031868" y="3875612"/>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tickets</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244" name="Rectangle 243"/>
            <p:cNvSpPr>
              <a:spLocks noChangeArrowheads="1"/>
            </p:cNvSpPr>
            <p:nvPr/>
          </p:nvSpPr>
          <p:spPr bwMode="auto">
            <a:xfrm>
              <a:off x="4849542" y="3640940"/>
              <a:ext cx="5071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Movie</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245" name="Rectangle 244"/>
            <p:cNvSpPr>
              <a:spLocks noChangeArrowheads="1"/>
            </p:cNvSpPr>
            <p:nvPr/>
          </p:nvSpPr>
          <p:spPr bwMode="auto">
            <a:xfrm>
              <a:off x="4855229" y="3876562"/>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tickets</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296" name="Rectangle 295"/>
            <p:cNvSpPr>
              <a:spLocks noChangeArrowheads="1"/>
            </p:cNvSpPr>
            <p:nvPr/>
          </p:nvSpPr>
          <p:spPr bwMode="auto">
            <a:xfrm>
              <a:off x="5503323" y="3505200"/>
              <a:ext cx="66887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98" name="Rectangle 297"/>
            <p:cNvSpPr>
              <a:spLocks noChangeArrowheads="1"/>
            </p:cNvSpPr>
            <p:nvPr/>
          </p:nvSpPr>
          <p:spPr bwMode="auto">
            <a:xfrm>
              <a:off x="5503323" y="4693292"/>
              <a:ext cx="668877"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299" name="Rectangle 298"/>
            <p:cNvSpPr>
              <a:spLocks noChangeArrowheads="1"/>
            </p:cNvSpPr>
            <p:nvPr/>
          </p:nvSpPr>
          <p:spPr bwMode="auto">
            <a:xfrm>
              <a:off x="5503323" y="5519790"/>
              <a:ext cx="668877"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300" name="Rectangle 299"/>
            <p:cNvSpPr>
              <a:spLocks noChangeArrowheads="1"/>
            </p:cNvSpPr>
            <p:nvPr/>
          </p:nvSpPr>
          <p:spPr bwMode="auto">
            <a:xfrm>
              <a:off x="5615889" y="3633642"/>
              <a:ext cx="3872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Total</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301" name="Rectangle 300"/>
            <p:cNvSpPr>
              <a:spLocks noChangeArrowheads="1"/>
            </p:cNvSpPr>
            <p:nvPr/>
          </p:nvSpPr>
          <p:spPr bwMode="auto">
            <a:xfrm>
              <a:off x="5689260" y="3887456"/>
              <a:ext cx="3305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cost</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grpSp>
    </p:spTree>
    <p:extLst>
      <p:ext uri="{BB962C8B-B14F-4D97-AF65-F5344CB8AC3E}">
        <p14:creationId xmlns:p14="http://schemas.microsoft.com/office/powerpoint/2010/main" val="3617289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ontent Placeholder 2"/>
          <p:cNvSpPr txBox="1">
            <a:spLocks/>
          </p:cNvSpPr>
          <p:nvPr/>
        </p:nvSpPr>
        <p:spPr>
          <a:xfrm>
            <a:off x="457200" y="1143000"/>
            <a:ext cx="8458200" cy="16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p>
        </p:txBody>
      </p:sp>
      <p:sp>
        <p:nvSpPr>
          <p:cNvPr id="69" name="Title 2"/>
          <p:cNvSpPr>
            <a:spLocks noGrp="1"/>
          </p:cNvSpPr>
          <p:nvPr>
            <p:ph type="title"/>
          </p:nvPr>
        </p:nvSpPr>
        <p:spPr>
          <a:xfrm>
            <a:off x="457200" y="152400"/>
            <a:ext cx="8229600" cy="563562"/>
          </a:xfrm>
        </p:spPr>
        <p:txBody>
          <a:bodyPr>
            <a:noAutofit/>
          </a:bodyPr>
          <a:lstStyle/>
          <a:p>
            <a:r>
              <a:rPr lang="en-US" sz="3200" dirty="0">
                <a:latin typeface="+mj-lt"/>
              </a:rPr>
              <a:t>Active Learning: </a:t>
            </a:r>
            <a:r>
              <a:rPr lang="en-US" sz="3200" dirty="0"/>
              <a:t>The effect of a price change</a:t>
            </a:r>
            <a:endParaRPr lang="en-US" sz="3200" dirty="0">
              <a:latin typeface="+mj-lt"/>
            </a:endParaRPr>
          </a:p>
        </p:txBody>
      </p:sp>
      <p:sp>
        <p:nvSpPr>
          <p:cNvPr id="70" name="Content Placeholder 1"/>
          <p:cNvSpPr>
            <a:spLocks noGrp="1"/>
          </p:cNvSpPr>
          <p:nvPr>
            <p:ph idx="1"/>
          </p:nvPr>
        </p:nvSpPr>
        <p:spPr>
          <a:xfrm>
            <a:off x="200000" y="861106"/>
            <a:ext cx="8229600" cy="2230846"/>
          </a:xfrm>
        </p:spPr>
        <p:txBody>
          <a:bodyPr>
            <a:normAutofit/>
          </a:bodyPr>
          <a:lstStyle/>
          <a:p>
            <a:r>
              <a:rPr lang="en-US" sz="2400" dirty="0"/>
              <a:t>Suppose that the price of a movie ticket increases from $15 to $30, while the price of a concert ticket and the consumer’s income stay the same at $30 and $120 respectively.</a:t>
            </a:r>
          </a:p>
          <a:p>
            <a:r>
              <a:rPr lang="en-US" sz="2400" dirty="0"/>
              <a:t>Find all feasible bundles of movie tickets and concert tickets.</a:t>
            </a:r>
          </a:p>
          <a:p>
            <a:endParaRPr lang="en-US" sz="2400" dirty="0"/>
          </a:p>
        </p:txBody>
      </p:sp>
      <p:grpSp>
        <p:nvGrpSpPr>
          <p:cNvPr id="71" name="Group 70"/>
          <p:cNvGrpSpPr/>
          <p:nvPr/>
        </p:nvGrpSpPr>
        <p:grpSpPr>
          <a:xfrm>
            <a:off x="3124200" y="3025094"/>
            <a:ext cx="3048000" cy="3528106"/>
            <a:chOff x="3124200" y="3505200"/>
            <a:chExt cx="3048000" cy="2396846"/>
          </a:xfrm>
        </p:grpSpPr>
        <p:sp>
          <p:nvSpPr>
            <p:cNvPr id="72" name="Rectangle 71"/>
            <p:cNvSpPr>
              <a:spLocks noChangeArrowheads="1"/>
            </p:cNvSpPr>
            <p:nvPr/>
          </p:nvSpPr>
          <p:spPr bwMode="auto">
            <a:xfrm>
              <a:off x="3124200" y="3505200"/>
              <a:ext cx="77589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3" name="Rectangle 72"/>
            <p:cNvSpPr>
              <a:spLocks noChangeArrowheads="1"/>
            </p:cNvSpPr>
            <p:nvPr/>
          </p:nvSpPr>
          <p:spPr bwMode="auto">
            <a:xfrm>
              <a:off x="3900097" y="3505200"/>
              <a:ext cx="82940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4" name="Rectangle 73"/>
            <p:cNvSpPr>
              <a:spLocks noChangeArrowheads="1"/>
            </p:cNvSpPr>
            <p:nvPr/>
          </p:nvSpPr>
          <p:spPr bwMode="auto">
            <a:xfrm>
              <a:off x="4746176" y="3505200"/>
              <a:ext cx="740224"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5" name="Rectangle 74"/>
            <p:cNvSpPr>
              <a:spLocks noChangeArrowheads="1"/>
            </p:cNvSpPr>
            <p:nvPr/>
          </p:nvSpPr>
          <p:spPr bwMode="auto">
            <a:xfrm>
              <a:off x="3124200" y="4693292"/>
              <a:ext cx="775897"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6" name="Rectangle 75"/>
            <p:cNvSpPr>
              <a:spLocks noChangeArrowheads="1"/>
            </p:cNvSpPr>
            <p:nvPr/>
          </p:nvSpPr>
          <p:spPr bwMode="auto">
            <a:xfrm>
              <a:off x="3900097" y="4693292"/>
              <a:ext cx="829407"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7" name="Rectangle 76"/>
            <p:cNvSpPr>
              <a:spLocks noChangeArrowheads="1"/>
            </p:cNvSpPr>
            <p:nvPr/>
          </p:nvSpPr>
          <p:spPr bwMode="auto">
            <a:xfrm>
              <a:off x="4746176" y="4693292"/>
              <a:ext cx="740224"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78" name="Rectangle 77"/>
            <p:cNvSpPr>
              <a:spLocks noChangeArrowheads="1"/>
            </p:cNvSpPr>
            <p:nvPr/>
          </p:nvSpPr>
          <p:spPr bwMode="auto">
            <a:xfrm>
              <a:off x="3124200" y="5519790"/>
              <a:ext cx="775897"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r>
                <a:rPr lang="en-US" sz="1600" dirty="0">
                  <a:latin typeface="Calibri Light" pitchFamily="34" charset="0"/>
                </a:rPr>
                <a:t>     E</a:t>
              </a:r>
            </a:p>
          </p:txBody>
        </p:sp>
        <p:sp>
          <p:nvSpPr>
            <p:cNvPr id="88" name="Rectangle 87"/>
            <p:cNvSpPr>
              <a:spLocks noChangeArrowheads="1"/>
            </p:cNvSpPr>
            <p:nvPr/>
          </p:nvSpPr>
          <p:spPr bwMode="auto">
            <a:xfrm>
              <a:off x="3900097" y="5519790"/>
              <a:ext cx="829407"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r>
                <a:rPr lang="en-US" dirty="0">
                  <a:latin typeface="Calibri Light" pitchFamily="34" charset="0"/>
                </a:rPr>
                <a:t>     </a:t>
              </a:r>
              <a:r>
                <a:rPr lang="en-US" sz="1600" dirty="0">
                  <a:latin typeface="Calibri Light" pitchFamily="34" charset="0"/>
                </a:rPr>
                <a:t>4</a:t>
              </a:r>
            </a:p>
          </p:txBody>
        </p:sp>
        <p:sp>
          <p:nvSpPr>
            <p:cNvPr id="90" name="Rectangle 89"/>
            <p:cNvSpPr>
              <a:spLocks noChangeArrowheads="1"/>
            </p:cNvSpPr>
            <p:nvPr/>
          </p:nvSpPr>
          <p:spPr bwMode="auto">
            <a:xfrm>
              <a:off x="4746176" y="5519790"/>
              <a:ext cx="740224"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r>
                <a:rPr lang="en-US" dirty="0">
                  <a:latin typeface="Calibri Light" pitchFamily="34" charset="0"/>
                </a:rPr>
                <a:t>    </a:t>
              </a:r>
              <a:r>
                <a:rPr lang="en-US" sz="1600" dirty="0">
                  <a:latin typeface="Calibri Light" pitchFamily="34" charset="0"/>
                </a:rPr>
                <a:t>0</a:t>
              </a:r>
            </a:p>
          </p:txBody>
        </p:sp>
        <p:sp>
          <p:nvSpPr>
            <p:cNvPr id="92" name="Rectangle 91"/>
            <p:cNvSpPr>
              <a:spLocks noChangeArrowheads="1"/>
            </p:cNvSpPr>
            <p:nvPr/>
          </p:nvSpPr>
          <p:spPr bwMode="auto">
            <a:xfrm>
              <a:off x="3209180" y="3784899"/>
              <a:ext cx="5642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Bundle</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93" name="Rectangle 92"/>
            <p:cNvSpPr>
              <a:spLocks noChangeArrowheads="1"/>
            </p:cNvSpPr>
            <p:nvPr/>
          </p:nvSpPr>
          <p:spPr bwMode="auto">
            <a:xfrm>
              <a:off x="3976566" y="3640940"/>
              <a:ext cx="6363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Concert</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94" name="Rectangle 93"/>
            <p:cNvSpPr>
              <a:spLocks noChangeArrowheads="1"/>
            </p:cNvSpPr>
            <p:nvPr/>
          </p:nvSpPr>
          <p:spPr bwMode="auto">
            <a:xfrm>
              <a:off x="4031868" y="3875612"/>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tickets</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95" name="Rectangle 94"/>
            <p:cNvSpPr>
              <a:spLocks noChangeArrowheads="1"/>
            </p:cNvSpPr>
            <p:nvPr/>
          </p:nvSpPr>
          <p:spPr bwMode="auto">
            <a:xfrm>
              <a:off x="4849542" y="3640940"/>
              <a:ext cx="5071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Movie</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96" name="Rectangle 95"/>
            <p:cNvSpPr>
              <a:spLocks noChangeArrowheads="1"/>
            </p:cNvSpPr>
            <p:nvPr/>
          </p:nvSpPr>
          <p:spPr bwMode="auto">
            <a:xfrm>
              <a:off x="4855229" y="3876562"/>
              <a:ext cx="5193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tickets</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105" name="Rectangle 104"/>
            <p:cNvSpPr>
              <a:spLocks noChangeArrowheads="1"/>
            </p:cNvSpPr>
            <p:nvPr/>
          </p:nvSpPr>
          <p:spPr bwMode="auto">
            <a:xfrm>
              <a:off x="5503323" y="3505200"/>
              <a:ext cx="668877" cy="774842"/>
            </a:xfrm>
            <a:prstGeom prst="rect">
              <a:avLst/>
            </a:prstGeom>
            <a:solidFill>
              <a:schemeClr val="accent3">
                <a:lumMod val="60000"/>
                <a:lumOff val="40000"/>
              </a:schemeClr>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106" name="Rectangle 105"/>
            <p:cNvSpPr>
              <a:spLocks noChangeArrowheads="1"/>
            </p:cNvSpPr>
            <p:nvPr/>
          </p:nvSpPr>
          <p:spPr bwMode="auto">
            <a:xfrm>
              <a:off x="5503323" y="4693292"/>
              <a:ext cx="668877" cy="413249"/>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4000" dirty="0">
                <a:latin typeface="Calibri Light" pitchFamily="34" charset="0"/>
              </a:endParaRPr>
            </a:p>
          </p:txBody>
        </p:sp>
        <p:sp>
          <p:nvSpPr>
            <p:cNvPr id="107" name="Rectangle 106"/>
            <p:cNvSpPr>
              <a:spLocks noChangeArrowheads="1"/>
            </p:cNvSpPr>
            <p:nvPr/>
          </p:nvSpPr>
          <p:spPr bwMode="auto">
            <a:xfrm>
              <a:off x="5503323" y="5519790"/>
              <a:ext cx="668877" cy="382256"/>
            </a:xfrm>
            <a:prstGeom prst="rect">
              <a:avLst/>
            </a:prstGeom>
            <a:solidFill>
              <a:srgbClr val="E8D3EA"/>
            </a:solidFill>
            <a:ln w="6">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r>
                <a:rPr lang="en-US" dirty="0">
                  <a:latin typeface="Calibri Light" pitchFamily="34" charset="0"/>
                </a:rPr>
                <a:t>  </a:t>
              </a:r>
              <a:r>
                <a:rPr lang="en-US" sz="1600" dirty="0">
                  <a:latin typeface="Calibri Light" pitchFamily="34" charset="0"/>
                </a:rPr>
                <a:t>120</a:t>
              </a:r>
            </a:p>
          </p:txBody>
        </p:sp>
        <p:sp>
          <p:nvSpPr>
            <p:cNvPr id="108" name="Rectangle 107"/>
            <p:cNvSpPr>
              <a:spLocks noChangeArrowheads="1"/>
            </p:cNvSpPr>
            <p:nvPr/>
          </p:nvSpPr>
          <p:spPr bwMode="auto">
            <a:xfrm>
              <a:off x="5615889" y="3633642"/>
              <a:ext cx="3872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Total</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sp>
          <p:nvSpPr>
            <p:cNvPr id="109" name="Rectangle 108"/>
            <p:cNvSpPr>
              <a:spLocks noChangeArrowheads="1"/>
            </p:cNvSpPr>
            <p:nvPr/>
          </p:nvSpPr>
          <p:spPr bwMode="auto">
            <a:xfrm>
              <a:off x="5689260" y="3887456"/>
              <a:ext cx="3305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Light" pitchFamily="34" charset="0"/>
                  <a:cs typeface="Arial" pitchFamily="34" charset="0"/>
                </a:rPr>
                <a:t>cost</a:t>
              </a:r>
              <a:endParaRPr kumimoji="0" lang="en-US" sz="4000" b="0" i="0" u="none" strike="noStrike" cap="none" normalizeH="0" baseline="0" dirty="0">
                <a:ln>
                  <a:noFill/>
                </a:ln>
                <a:solidFill>
                  <a:schemeClr val="tx1"/>
                </a:solidFill>
                <a:effectLst/>
                <a:latin typeface="Calibri Light" pitchFamily="34" charset="0"/>
                <a:cs typeface="Arial" pitchFamily="34" charset="0"/>
              </a:endParaRPr>
            </a:p>
          </p:txBody>
        </p:sp>
      </p:grpSp>
      <p:grpSp>
        <p:nvGrpSpPr>
          <p:cNvPr id="5" name="Group 4"/>
          <p:cNvGrpSpPr/>
          <p:nvPr/>
        </p:nvGrpSpPr>
        <p:grpSpPr>
          <a:xfrm>
            <a:off x="3412396" y="4358174"/>
            <a:ext cx="2590715" cy="1475637"/>
            <a:chOff x="6400885" y="4424909"/>
            <a:chExt cx="2590715" cy="1475637"/>
          </a:xfrm>
        </p:grpSpPr>
        <p:sp>
          <p:nvSpPr>
            <p:cNvPr id="63" name="Rectangle 62"/>
            <p:cNvSpPr>
              <a:spLocks noChangeArrowheads="1"/>
            </p:cNvSpPr>
            <p:nvPr/>
          </p:nvSpPr>
          <p:spPr bwMode="auto">
            <a:xfrm>
              <a:off x="6411371" y="5246242"/>
              <a:ext cx="1074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C</a:t>
              </a:r>
            </a:p>
          </p:txBody>
        </p:sp>
        <p:sp>
          <p:nvSpPr>
            <p:cNvPr id="64" name="Rectangle 63"/>
            <p:cNvSpPr>
              <a:spLocks noChangeArrowheads="1"/>
            </p:cNvSpPr>
            <p:nvPr/>
          </p:nvSpPr>
          <p:spPr bwMode="auto">
            <a:xfrm>
              <a:off x="7222941" y="5251407"/>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2</a:t>
              </a:r>
            </a:p>
          </p:txBody>
        </p:sp>
        <p:sp>
          <p:nvSpPr>
            <p:cNvPr id="65" name="Rectangle 64"/>
            <p:cNvSpPr>
              <a:spLocks noChangeArrowheads="1"/>
            </p:cNvSpPr>
            <p:nvPr/>
          </p:nvSpPr>
          <p:spPr bwMode="auto">
            <a:xfrm>
              <a:off x="8024428" y="5251407"/>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2</a:t>
              </a:r>
            </a:p>
          </p:txBody>
        </p:sp>
        <p:grpSp>
          <p:nvGrpSpPr>
            <p:cNvPr id="4" name="Group 3"/>
            <p:cNvGrpSpPr/>
            <p:nvPr/>
          </p:nvGrpSpPr>
          <p:grpSpPr>
            <a:xfrm>
              <a:off x="6400885" y="4424909"/>
              <a:ext cx="2590715" cy="1475637"/>
              <a:chOff x="3467557" y="4424909"/>
              <a:chExt cx="2590715" cy="1475637"/>
            </a:xfrm>
          </p:grpSpPr>
          <p:sp>
            <p:nvSpPr>
              <p:cNvPr id="57" name="Rectangle 56"/>
              <p:cNvSpPr>
                <a:spLocks noChangeArrowheads="1"/>
              </p:cNvSpPr>
              <p:nvPr/>
            </p:nvSpPr>
            <p:spPr bwMode="auto">
              <a:xfrm>
                <a:off x="3467557" y="4424909"/>
                <a:ext cx="11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A</a:t>
                </a:r>
              </a:p>
            </p:txBody>
          </p:sp>
          <p:sp>
            <p:nvSpPr>
              <p:cNvPr id="58" name="Rectangle 57"/>
              <p:cNvSpPr>
                <a:spLocks noChangeArrowheads="1"/>
              </p:cNvSpPr>
              <p:nvPr/>
            </p:nvSpPr>
            <p:spPr bwMode="auto">
              <a:xfrm>
                <a:off x="4283586" y="4430074"/>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0</a:t>
                </a:r>
              </a:p>
            </p:txBody>
          </p:sp>
          <p:sp>
            <p:nvSpPr>
              <p:cNvPr id="59" name="Rectangle 58"/>
              <p:cNvSpPr>
                <a:spLocks noChangeArrowheads="1"/>
              </p:cNvSpPr>
              <p:nvPr/>
            </p:nvSpPr>
            <p:spPr bwMode="auto">
              <a:xfrm>
                <a:off x="5085073" y="4430074"/>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4</a:t>
                </a:r>
              </a:p>
            </p:txBody>
          </p:sp>
          <p:sp>
            <p:nvSpPr>
              <p:cNvPr id="60" name="Rectangle 59"/>
              <p:cNvSpPr>
                <a:spLocks noChangeArrowheads="1"/>
              </p:cNvSpPr>
              <p:nvPr/>
            </p:nvSpPr>
            <p:spPr bwMode="auto">
              <a:xfrm>
                <a:off x="3467557" y="4838158"/>
                <a:ext cx="1074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B</a:t>
                </a:r>
              </a:p>
            </p:txBody>
          </p:sp>
          <p:sp>
            <p:nvSpPr>
              <p:cNvPr id="61" name="Rectangle 60"/>
              <p:cNvSpPr>
                <a:spLocks noChangeArrowheads="1"/>
              </p:cNvSpPr>
              <p:nvPr/>
            </p:nvSpPr>
            <p:spPr bwMode="auto">
              <a:xfrm>
                <a:off x="4283586" y="4843324"/>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a:t>
                </a:r>
              </a:p>
            </p:txBody>
          </p:sp>
          <p:sp>
            <p:nvSpPr>
              <p:cNvPr id="62" name="Rectangle 61"/>
              <p:cNvSpPr>
                <a:spLocks noChangeArrowheads="1"/>
              </p:cNvSpPr>
              <p:nvPr/>
            </p:nvSpPr>
            <p:spPr bwMode="auto">
              <a:xfrm>
                <a:off x="5085073" y="4843324"/>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3</a:t>
                </a:r>
              </a:p>
            </p:txBody>
          </p:sp>
          <p:sp>
            <p:nvSpPr>
              <p:cNvPr id="66" name="Rectangle 65"/>
              <p:cNvSpPr>
                <a:spLocks noChangeArrowheads="1"/>
              </p:cNvSpPr>
              <p:nvPr/>
            </p:nvSpPr>
            <p:spPr bwMode="auto">
              <a:xfrm>
                <a:off x="3467557" y="5649160"/>
                <a:ext cx="1218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D</a:t>
                </a:r>
              </a:p>
            </p:txBody>
          </p:sp>
          <p:sp>
            <p:nvSpPr>
              <p:cNvPr id="67" name="Rectangle 66"/>
              <p:cNvSpPr>
                <a:spLocks noChangeArrowheads="1"/>
              </p:cNvSpPr>
              <p:nvPr/>
            </p:nvSpPr>
            <p:spPr bwMode="auto">
              <a:xfrm>
                <a:off x="4283586" y="5654325"/>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3</a:t>
                </a:r>
              </a:p>
            </p:txBody>
          </p:sp>
          <p:sp>
            <p:nvSpPr>
              <p:cNvPr id="68" name="Rectangle 67"/>
              <p:cNvSpPr>
                <a:spLocks noChangeArrowheads="1"/>
              </p:cNvSpPr>
              <p:nvPr/>
            </p:nvSpPr>
            <p:spPr bwMode="auto">
              <a:xfrm>
                <a:off x="5085073" y="5654325"/>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a:t>
                </a:r>
              </a:p>
            </p:txBody>
          </p:sp>
          <p:sp>
            <p:nvSpPr>
              <p:cNvPr id="86" name="Rectangle 85"/>
              <p:cNvSpPr>
                <a:spLocks noChangeArrowheads="1"/>
              </p:cNvSpPr>
              <p:nvPr/>
            </p:nvSpPr>
            <p:spPr bwMode="auto">
              <a:xfrm>
                <a:off x="5745686" y="4430074"/>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120</a:t>
                </a:r>
              </a:p>
            </p:txBody>
          </p:sp>
          <p:sp>
            <p:nvSpPr>
              <p:cNvPr id="87" name="Rectangle 86"/>
              <p:cNvSpPr>
                <a:spLocks noChangeArrowheads="1"/>
              </p:cNvSpPr>
              <p:nvPr/>
            </p:nvSpPr>
            <p:spPr bwMode="auto">
              <a:xfrm>
                <a:off x="5739659" y="4843324"/>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120</a:t>
                </a:r>
              </a:p>
            </p:txBody>
          </p:sp>
          <p:sp>
            <p:nvSpPr>
              <p:cNvPr id="89" name="Rectangle 88"/>
              <p:cNvSpPr>
                <a:spLocks noChangeArrowheads="1"/>
              </p:cNvSpPr>
              <p:nvPr/>
            </p:nvSpPr>
            <p:spPr bwMode="auto">
              <a:xfrm>
                <a:off x="5739659" y="5654325"/>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120</a:t>
                </a:r>
              </a:p>
            </p:txBody>
          </p:sp>
        </p:grpSp>
        <p:sp>
          <p:nvSpPr>
            <p:cNvPr id="91" name="Rectangle 90"/>
            <p:cNvSpPr>
              <a:spLocks noChangeArrowheads="1"/>
            </p:cNvSpPr>
            <p:nvPr/>
          </p:nvSpPr>
          <p:spPr bwMode="auto">
            <a:xfrm>
              <a:off x="8679014" y="5251407"/>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425124"/>
                  </a:solidFill>
                  <a:effectLst/>
                  <a:latin typeface="Calibri Light" pitchFamily="34" charset="0"/>
                  <a:cs typeface="Arial" pitchFamily="34" charset="0"/>
                </a:rPr>
                <a:t>120</a:t>
              </a:r>
            </a:p>
          </p:txBody>
        </p:sp>
      </p:grpSp>
    </p:spTree>
    <p:extLst>
      <p:ext uri="{BB962C8B-B14F-4D97-AF65-F5344CB8AC3E}">
        <p14:creationId xmlns:p14="http://schemas.microsoft.com/office/powerpoint/2010/main" val="71172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Utility and society</a:t>
            </a:r>
          </a:p>
        </p:txBody>
      </p:sp>
      <p:sp>
        <p:nvSpPr>
          <p:cNvPr id="2" name="Content Placeholder 1"/>
          <p:cNvSpPr>
            <a:spLocks noGrp="1"/>
          </p:cNvSpPr>
          <p:nvPr>
            <p:ph idx="1"/>
          </p:nvPr>
        </p:nvSpPr>
        <p:spPr/>
        <p:txBody>
          <a:bodyPr>
            <a:normAutofit/>
          </a:bodyPr>
          <a:lstStyle/>
          <a:p>
            <a:r>
              <a:rPr lang="en-US" dirty="0"/>
              <a:t>People gain utility from a variety of sources.</a:t>
            </a:r>
          </a:p>
          <a:p>
            <a:pPr lvl="1"/>
            <a:r>
              <a:rPr lang="en-US" dirty="0"/>
              <a:t>Outside perception:</a:t>
            </a:r>
          </a:p>
          <a:p>
            <a:pPr marL="990600" lvl="2" indent="-190500"/>
            <a:r>
              <a:rPr lang="en-US" dirty="0">
                <a:solidFill>
                  <a:srgbClr val="425124"/>
                </a:solidFill>
              </a:rPr>
              <a:t>What others think of your purchases.</a:t>
            </a:r>
          </a:p>
          <a:p>
            <a:pPr marL="990600" lvl="2" indent="-190500"/>
            <a:r>
              <a:rPr lang="en-US" dirty="0">
                <a:solidFill>
                  <a:srgbClr val="425124"/>
                </a:solidFill>
              </a:rPr>
              <a:t>How much others have.</a:t>
            </a:r>
          </a:p>
          <a:p>
            <a:pPr lvl="1"/>
            <a:r>
              <a:rPr lang="en-US" dirty="0"/>
              <a:t>Inward preferences: </a:t>
            </a:r>
          </a:p>
          <a:p>
            <a:pPr marL="990600" lvl="2" indent="-190500"/>
            <a:r>
              <a:rPr lang="en-US" dirty="0">
                <a:solidFill>
                  <a:srgbClr val="425124"/>
                </a:solidFill>
              </a:rPr>
              <a:t>How you prefer to spend your money.</a:t>
            </a:r>
          </a:p>
          <a:p>
            <a:r>
              <a:rPr lang="en-US" dirty="0"/>
              <a:t>Both outside perception and inward preferences contribute to decision making.</a:t>
            </a:r>
          </a:p>
        </p:txBody>
      </p:sp>
    </p:spTree>
    <p:extLst>
      <p:ext uri="{BB962C8B-B14F-4D97-AF65-F5344CB8AC3E}">
        <p14:creationId xmlns:p14="http://schemas.microsoft.com/office/powerpoint/2010/main" val="24324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Utility, altruism, and reciprocity</a:t>
            </a:r>
          </a:p>
        </p:txBody>
      </p:sp>
      <p:sp>
        <p:nvSpPr>
          <p:cNvPr id="2" name="Content Placeholder 1"/>
          <p:cNvSpPr>
            <a:spLocks noGrp="1"/>
          </p:cNvSpPr>
          <p:nvPr>
            <p:ph idx="1"/>
          </p:nvPr>
        </p:nvSpPr>
        <p:spPr>
          <a:xfrm>
            <a:off x="461108" y="1066800"/>
            <a:ext cx="8229600" cy="5257800"/>
          </a:xfrm>
        </p:spPr>
        <p:txBody>
          <a:bodyPr>
            <a:normAutofit fontScale="92500" lnSpcReduction="20000"/>
          </a:bodyPr>
          <a:lstStyle/>
          <a:p>
            <a:pPr>
              <a:spcAft>
                <a:spcPts val="1200"/>
              </a:spcAft>
            </a:pPr>
            <a:r>
              <a:rPr lang="en-US" dirty="0"/>
              <a:t>Utility maximization encompasses individuals giving to others.</a:t>
            </a:r>
          </a:p>
          <a:p>
            <a:pPr lvl="1">
              <a:spcAft>
                <a:spcPts val="1200"/>
              </a:spcAft>
              <a:buClr>
                <a:schemeClr val="tx1"/>
              </a:buClr>
            </a:pPr>
            <a:r>
              <a:rPr lang="en-US" b="1" i="1" dirty="0">
                <a:solidFill>
                  <a:srgbClr val="425124"/>
                </a:solidFill>
              </a:rPr>
              <a:t>Altruism</a:t>
            </a:r>
            <a:r>
              <a:rPr lang="en-US" dirty="0">
                <a:solidFill>
                  <a:srgbClr val="425124"/>
                </a:solidFill>
              </a:rPr>
              <a:t> is a motive for action in which a person’s utility increases simply because someone else’s utility increases.</a:t>
            </a:r>
          </a:p>
          <a:p>
            <a:pPr lvl="1">
              <a:spcAft>
                <a:spcPts val="1200"/>
              </a:spcAft>
            </a:pPr>
            <a:r>
              <a:rPr lang="en-US" dirty="0">
                <a:solidFill>
                  <a:srgbClr val="425124"/>
                </a:solidFill>
              </a:rPr>
              <a:t>Altruistic and selfish or image-conscious motivations can coexist perfectly well.</a:t>
            </a:r>
          </a:p>
          <a:p>
            <a:pPr>
              <a:spcAft>
                <a:spcPts val="1200"/>
              </a:spcAft>
            </a:pPr>
            <a:r>
              <a:rPr lang="en-US" dirty="0"/>
              <a:t>Utility maximization suggests people gain utility by punishing bad </a:t>
            </a:r>
            <a:r>
              <a:rPr lang="en-US" dirty="0" err="1"/>
              <a:t>behaviour</a:t>
            </a:r>
            <a:r>
              <a:rPr lang="en-US" dirty="0"/>
              <a:t> and rewarding good </a:t>
            </a:r>
            <a:r>
              <a:rPr lang="en-US" dirty="0" err="1"/>
              <a:t>behaviour</a:t>
            </a:r>
            <a:r>
              <a:rPr lang="en-US" dirty="0"/>
              <a:t>.</a:t>
            </a:r>
          </a:p>
          <a:p>
            <a:pPr lvl="1">
              <a:spcAft>
                <a:spcPts val="1200"/>
              </a:spcAft>
              <a:buClr>
                <a:schemeClr val="tx1"/>
              </a:buClr>
            </a:pPr>
            <a:r>
              <a:rPr lang="en-US" i="1" dirty="0">
                <a:solidFill>
                  <a:srgbClr val="425124"/>
                </a:solidFill>
              </a:rPr>
              <a:t>Reciprocity</a:t>
            </a:r>
            <a:r>
              <a:rPr lang="en-US" dirty="0">
                <a:solidFill>
                  <a:srgbClr val="9D0505"/>
                </a:solidFill>
              </a:rPr>
              <a:t> </a:t>
            </a:r>
            <a:r>
              <a:rPr lang="en-US" dirty="0"/>
              <a:t>is responding to another’s action with a similar action.</a:t>
            </a:r>
          </a:p>
          <a:p>
            <a:pPr lvl="1">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394479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85000" lnSpcReduction="10000"/>
          </a:bodyPr>
          <a:lstStyle/>
          <a:p>
            <a:pPr>
              <a:spcAft>
                <a:spcPts val="1200"/>
              </a:spcAft>
            </a:pPr>
            <a:r>
              <a:rPr lang="en-US" dirty="0"/>
              <a:t>Economists assume that individuals seek to maximizes their utility within the limits of their available resources.</a:t>
            </a:r>
          </a:p>
          <a:p>
            <a:pPr>
              <a:spcAft>
                <a:spcPts val="1200"/>
              </a:spcAft>
            </a:pPr>
            <a:r>
              <a:rPr lang="en-US" dirty="0"/>
              <a:t>Individuals are constrained by their income and the prices of goods they desire to purchase.</a:t>
            </a:r>
          </a:p>
          <a:p>
            <a:pPr>
              <a:spcAft>
                <a:spcPts val="1200"/>
              </a:spcAft>
            </a:pPr>
            <a:r>
              <a:rPr lang="en-US" dirty="0"/>
              <a:t>A budget constraint shows all possible feasible consumption bundles available to an individual given a fixed budget.</a:t>
            </a:r>
          </a:p>
          <a:p>
            <a:pPr lvl="1">
              <a:spcAft>
                <a:spcPts val="1200"/>
              </a:spcAft>
            </a:pPr>
            <a:r>
              <a:rPr lang="en-US" dirty="0">
                <a:solidFill>
                  <a:srgbClr val="425124"/>
                </a:solidFill>
              </a:rPr>
              <a:t>An increase in income shifts the budget constraint outward.</a:t>
            </a:r>
          </a:p>
          <a:p>
            <a:pPr lvl="1">
              <a:spcAft>
                <a:spcPts val="1200"/>
              </a:spcAft>
            </a:pPr>
            <a:r>
              <a:rPr lang="en-US" dirty="0">
                <a:solidFill>
                  <a:srgbClr val="425124"/>
                </a:solidFill>
              </a:rPr>
              <a:t>An decrease in price causes the budget constraint to rotate inward.</a:t>
            </a:r>
          </a:p>
          <a:p>
            <a:pPr lvl="1">
              <a:spcAft>
                <a:spcPts val="1200"/>
              </a:spcAft>
            </a:pPr>
            <a:endParaRPr lang="en-US" dirty="0"/>
          </a:p>
          <a:p>
            <a:pPr lvl="1">
              <a:spcAft>
                <a:spcPts val="1200"/>
              </a:spcAft>
            </a:pPr>
            <a:endParaRPr lang="en-US" dirty="0"/>
          </a:p>
        </p:txBody>
      </p:sp>
    </p:spTree>
    <p:extLst>
      <p:ext uri="{BB962C8B-B14F-4D97-AF65-F5344CB8AC3E}">
        <p14:creationId xmlns:p14="http://schemas.microsoft.com/office/powerpoint/2010/main" val="353430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61108" y="1066800"/>
            <a:ext cx="8229600" cy="5257800"/>
          </a:xfrm>
        </p:spPr>
        <p:txBody>
          <a:bodyPr>
            <a:noAutofit/>
          </a:bodyPr>
          <a:lstStyle/>
          <a:p>
            <a:pPr>
              <a:lnSpc>
                <a:spcPct val="120000"/>
              </a:lnSpc>
            </a:pPr>
            <a:r>
              <a:rPr lang="en-US" sz="2400" dirty="0"/>
              <a:t>Economists generally assume that individuals’ preferences are demonstrated through the choices that they make, a concept known as revealed preference.</a:t>
            </a:r>
          </a:p>
          <a:p>
            <a:pPr>
              <a:lnSpc>
                <a:spcPct val="120000"/>
              </a:lnSpc>
            </a:pPr>
            <a:r>
              <a:rPr lang="en-US" sz="2400" dirty="0"/>
              <a:t>Individuals gain utility from a variety of sources.</a:t>
            </a:r>
          </a:p>
          <a:p>
            <a:pPr lvl="1">
              <a:lnSpc>
                <a:spcPct val="120000"/>
              </a:lnSpc>
            </a:pPr>
            <a:r>
              <a:rPr lang="en-US" sz="2000" dirty="0">
                <a:solidFill>
                  <a:srgbClr val="425124"/>
                </a:solidFill>
              </a:rPr>
              <a:t>Outside perception.</a:t>
            </a:r>
          </a:p>
          <a:p>
            <a:pPr lvl="1">
              <a:lnSpc>
                <a:spcPct val="120000"/>
              </a:lnSpc>
            </a:pPr>
            <a:r>
              <a:rPr lang="en-US" sz="2000" dirty="0">
                <a:solidFill>
                  <a:srgbClr val="425124"/>
                </a:solidFill>
              </a:rPr>
              <a:t>Inward preferences.</a:t>
            </a:r>
          </a:p>
          <a:p>
            <a:pPr>
              <a:lnSpc>
                <a:spcPct val="120000"/>
              </a:lnSpc>
            </a:pPr>
            <a:r>
              <a:rPr lang="en-US" sz="2400" dirty="0"/>
              <a:t>Utility maximization:</a:t>
            </a:r>
          </a:p>
          <a:p>
            <a:pPr lvl="1">
              <a:lnSpc>
                <a:spcPct val="120000"/>
              </a:lnSpc>
            </a:pPr>
            <a:r>
              <a:rPr lang="en-US" sz="2000" dirty="0">
                <a:solidFill>
                  <a:srgbClr val="425124"/>
                </a:solidFill>
              </a:rPr>
              <a:t>Individuals giving to others.</a:t>
            </a:r>
          </a:p>
          <a:p>
            <a:pPr lvl="1">
              <a:lnSpc>
                <a:spcPct val="120000"/>
              </a:lnSpc>
            </a:pPr>
            <a:r>
              <a:rPr lang="en-US" sz="2000" dirty="0">
                <a:solidFill>
                  <a:srgbClr val="425124"/>
                </a:solidFill>
              </a:rPr>
              <a:t>People gain utility by punishing bad </a:t>
            </a:r>
            <a:r>
              <a:rPr lang="en-US" sz="2000" dirty="0" err="1">
                <a:solidFill>
                  <a:srgbClr val="425124"/>
                </a:solidFill>
              </a:rPr>
              <a:t>behaviour</a:t>
            </a:r>
            <a:r>
              <a:rPr lang="en-US" sz="2000" dirty="0">
                <a:solidFill>
                  <a:srgbClr val="425124"/>
                </a:solidFill>
              </a:rPr>
              <a:t> and rewarding good </a:t>
            </a:r>
            <a:r>
              <a:rPr lang="en-US" sz="2000" dirty="0" err="1">
                <a:solidFill>
                  <a:srgbClr val="425124"/>
                </a:solidFill>
              </a:rPr>
              <a:t>behaviour</a:t>
            </a:r>
            <a:r>
              <a:rPr lang="en-US" sz="2000" dirty="0">
                <a:solidFill>
                  <a:srgbClr val="425124"/>
                </a:solidFill>
              </a:rPr>
              <a:t>.</a:t>
            </a:r>
          </a:p>
          <a:p>
            <a:pPr>
              <a:lnSpc>
                <a:spcPct val="120000"/>
              </a:lnSpc>
            </a:pPr>
            <a:endParaRPr lang="en-US" sz="2400" dirty="0"/>
          </a:p>
          <a:p>
            <a:pPr>
              <a:lnSpc>
                <a:spcPct val="120000"/>
              </a:lnSpc>
            </a:pPr>
            <a:endParaRPr lang="en-US" sz="2400" dirty="0"/>
          </a:p>
        </p:txBody>
      </p:sp>
    </p:spTree>
    <p:extLst>
      <p:ext uri="{BB962C8B-B14F-4D97-AF65-F5344CB8AC3E}">
        <p14:creationId xmlns:p14="http://schemas.microsoft.com/office/powerpoint/2010/main" val="22290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Utility basics</a:t>
            </a:r>
          </a:p>
        </p:txBody>
      </p:sp>
      <p:sp>
        <p:nvSpPr>
          <p:cNvPr id="2" name="Content Placeholder 1"/>
          <p:cNvSpPr>
            <a:spLocks noGrp="1"/>
          </p:cNvSpPr>
          <p:nvPr>
            <p:ph idx="1"/>
          </p:nvPr>
        </p:nvSpPr>
        <p:spPr/>
        <p:txBody>
          <a:bodyPr>
            <a:normAutofit fontScale="92500" lnSpcReduction="10000"/>
          </a:bodyPr>
          <a:lstStyle/>
          <a:p>
            <a:pPr>
              <a:buClr>
                <a:schemeClr val="tx1"/>
              </a:buClr>
            </a:pPr>
            <a:r>
              <a:rPr lang="en-US" i="1" dirty="0">
                <a:solidFill>
                  <a:srgbClr val="425124"/>
                </a:solidFill>
              </a:rPr>
              <a:t>Utility</a:t>
            </a:r>
            <a:r>
              <a:rPr lang="en-US" b="1" dirty="0">
                <a:solidFill>
                  <a:srgbClr val="425124"/>
                </a:solidFill>
              </a:rPr>
              <a:t> </a:t>
            </a:r>
            <a:r>
              <a:rPr lang="en-US" dirty="0"/>
              <a:t>is</a:t>
            </a:r>
            <a:r>
              <a:rPr lang="en-US" b="1" dirty="0"/>
              <a:t> </a:t>
            </a:r>
            <a:r>
              <a:rPr lang="en-US" dirty="0"/>
              <a:t>a measure of the amount of satisfaction a person derives from something.</a:t>
            </a:r>
          </a:p>
          <a:p>
            <a:pPr lvl="1"/>
            <a:r>
              <a:rPr lang="en-US" dirty="0">
                <a:solidFill>
                  <a:srgbClr val="425124"/>
                </a:solidFill>
              </a:rPr>
              <a:t>Incorporates emotions and sensations.</a:t>
            </a:r>
          </a:p>
          <a:p>
            <a:pPr lvl="1"/>
            <a:r>
              <a:rPr lang="en-US" dirty="0">
                <a:solidFill>
                  <a:srgbClr val="425124"/>
                </a:solidFill>
              </a:rPr>
              <a:t>Universal measure (or yardstick) that allows individuals to compare choices.</a:t>
            </a:r>
          </a:p>
          <a:p>
            <a:pPr lvl="1"/>
            <a:r>
              <a:rPr lang="en-US" dirty="0">
                <a:solidFill>
                  <a:srgbClr val="425124"/>
                </a:solidFill>
              </a:rPr>
              <a:t>Not typically comparable across individuals.</a:t>
            </a:r>
          </a:p>
          <a:p>
            <a:r>
              <a:rPr lang="en-US" dirty="0"/>
              <a:t>Rational individuals maximize utility when making choices.</a:t>
            </a:r>
          </a:p>
          <a:p>
            <a:pPr lvl="1"/>
            <a:r>
              <a:rPr lang="en-US" dirty="0">
                <a:solidFill>
                  <a:srgbClr val="425124"/>
                </a:solidFill>
              </a:rPr>
              <a:t>For example, if playing soccer for the next hour yields more utility than playing baseball, rational individuals will play soccer.</a:t>
            </a:r>
          </a:p>
        </p:txBody>
      </p:sp>
    </p:spTree>
    <p:extLst>
      <p:ext uri="{BB962C8B-B14F-4D97-AF65-F5344CB8AC3E}">
        <p14:creationId xmlns:p14="http://schemas.microsoft.com/office/powerpoint/2010/main" val="277249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Revealed preferences</a:t>
            </a:r>
          </a:p>
        </p:txBody>
      </p:sp>
      <p:sp>
        <p:nvSpPr>
          <p:cNvPr id="2" name="Content Placeholder 1"/>
          <p:cNvSpPr>
            <a:spLocks noGrp="1"/>
          </p:cNvSpPr>
          <p:nvPr>
            <p:ph idx="1"/>
          </p:nvPr>
        </p:nvSpPr>
        <p:spPr>
          <a:xfrm>
            <a:off x="461108" y="1066800"/>
            <a:ext cx="8378092" cy="5029200"/>
          </a:xfrm>
        </p:spPr>
        <p:txBody>
          <a:bodyPr>
            <a:normAutofit fontScale="92500" lnSpcReduction="10000"/>
          </a:bodyPr>
          <a:lstStyle/>
          <a:p>
            <a:r>
              <a:rPr lang="en-US" dirty="0"/>
              <a:t>Utility is hard to measure.</a:t>
            </a:r>
          </a:p>
          <a:p>
            <a:r>
              <a:rPr lang="en-US" dirty="0"/>
              <a:t>How can anything meaningful be said about the utility people experience?</a:t>
            </a:r>
          </a:p>
          <a:p>
            <a:pPr lvl="1"/>
            <a:r>
              <a:rPr lang="en-US" dirty="0">
                <a:solidFill>
                  <a:srgbClr val="425124"/>
                </a:solidFill>
              </a:rPr>
              <a:t>Observe what people actually do.</a:t>
            </a:r>
          </a:p>
          <a:p>
            <a:r>
              <a:rPr lang="en-US" dirty="0"/>
              <a:t>The principle of </a:t>
            </a:r>
            <a:r>
              <a:rPr lang="en-US" i="1" dirty="0">
                <a:solidFill>
                  <a:srgbClr val="425124"/>
                </a:solidFill>
              </a:rPr>
              <a:t>revealed preference</a:t>
            </a:r>
            <a:r>
              <a:rPr lang="en-US" i="1" dirty="0">
                <a:solidFill>
                  <a:srgbClr val="9D0505"/>
                </a:solidFill>
              </a:rPr>
              <a:t> </a:t>
            </a:r>
            <a:r>
              <a:rPr lang="en-US" dirty="0"/>
              <a:t>is that people’s preferences can be determined by observing  their choices and </a:t>
            </a:r>
            <a:r>
              <a:rPr lang="en-US" dirty="0" err="1"/>
              <a:t>behaviour</a:t>
            </a:r>
            <a:r>
              <a:rPr lang="en-US" dirty="0"/>
              <a:t>.</a:t>
            </a:r>
          </a:p>
          <a:p>
            <a:r>
              <a:rPr lang="en-US" dirty="0"/>
              <a:t>Unique to a specific choice of a particular person at one date.</a:t>
            </a:r>
          </a:p>
        </p:txBody>
      </p:sp>
    </p:spTree>
    <p:extLst>
      <p:ext uri="{BB962C8B-B14F-4D97-AF65-F5344CB8AC3E}">
        <p14:creationId xmlns:p14="http://schemas.microsoft.com/office/powerpoint/2010/main" val="2161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Utility functions</a:t>
            </a:r>
          </a:p>
        </p:txBody>
      </p:sp>
      <p:sp>
        <p:nvSpPr>
          <p:cNvPr id="2" name="Content Placeholder 1"/>
          <p:cNvSpPr>
            <a:spLocks noGrp="1"/>
          </p:cNvSpPr>
          <p:nvPr>
            <p:ph idx="1"/>
          </p:nvPr>
        </p:nvSpPr>
        <p:spPr>
          <a:xfrm>
            <a:off x="228600" y="914400"/>
            <a:ext cx="8686800" cy="5257800"/>
          </a:xfrm>
        </p:spPr>
        <p:txBody>
          <a:bodyPr>
            <a:noAutofit/>
          </a:bodyPr>
          <a:lstStyle/>
          <a:p>
            <a:r>
              <a:rPr lang="en-US" sz="2400" dirty="0"/>
              <a:t>The principle of revealed preferences isn’t feasible for analyzing how people make choices.</a:t>
            </a:r>
          </a:p>
          <a:p>
            <a:r>
              <a:rPr lang="en-US" sz="2400" dirty="0"/>
              <a:t>Instead, a more formal method is required.</a:t>
            </a:r>
          </a:p>
          <a:p>
            <a:r>
              <a:rPr lang="en-US" sz="2400" dirty="0"/>
              <a:t>Utility functions aid in systematically analyzing choices:</a:t>
            </a:r>
          </a:p>
          <a:p>
            <a:pPr lvl="1"/>
            <a:r>
              <a:rPr lang="en-US" dirty="0">
                <a:solidFill>
                  <a:srgbClr val="425124"/>
                </a:solidFill>
              </a:rPr>
              <a:t>A </a:t>
            </a:r>
            <a:r>
              <a:rPr lang="en-US" b="1" i="1" dirty="0">
                <a:solidFill>
                  <a:srgbClr val="425124"/>
                </a:solidFill>
              </a:rPr>
              <a:t>utility function </a:t>
            </a:r>
            <a:r>
              <a:rPr lang="en-US" dirty="0">
                <a:solidFill>
                  <a:srgbClr val="425124"/>
                </a:solidFill>
              </a:rPr>
              <a:t>is</a:t>
            </a:r>
            <a:r>
              <a:rPr lang="en-US" i="1" dirty="0">
                <a:solidFill>
                  <a:srgbClr val="425124"/>
                </a:solidFill>
              </a:rPr>
              <a:t> </a:t>
            </a:r>
            <a:r>
              <a:rPr lang="en-US" dirty="0">
                <a:solidFill>
                  <a:srgbClr val="425124"/>
                </a:solidFill>
              </a:rPr>
              <a:t>a formula for calculating the total utility that a particular person derives from consuming a combination of goods and services.</a:t>
            </a:r>
          </a:p>
          <a:p>
            <a:r>
              <a:rPr lang="en-US" sz="2400" dirty="0"/>
              <a:t>A </a:t>
            </a:r>
            <a:r>
              <a:rPr lang="en-US" sz="2400" b="1" i="1" dirty="0">
                <a:solidFill>
                  <a:srgbClr val="425124"/>
                </a:solidFill>
              </a:rPr>
              <a:t>bundle</a:t>
            </a:r>
            <a:r>
              <a:rPr lang="en-US" sz="2400" dirty="0"/>
              <a:t> is a unique combination of goods and services that a person could choose to consume.</a:t>
            </a:r>
          </a:p>
        </p:txBody>
      </p:sp>
    </p:spTree>
    <p:extLst>
      <p:ext uri="{BB962C8B-B14F-4D97-AF65-F5344CB8AC3E}">
        <p14:creationId xmlns:p14="http://schemas.microsoft.com/office/powerpoint/2010/main" val="360266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Utility functions</a:t>
            </a:r>
          </a:p>
        </p:txBody>
      </p:sp>
      <p:sp>
        <p:nvSpPr>
          <p:cNvPr id="2" name="Content Placeholder 1"/>
          <p:cNvSpPr>
            <a:spLocks noGrp="1"/>
          </p:cNvSpPr>
          <p:nvPr>
            <p:ph idx="1"/>
          </p:nvPr>
        </p:nvSpPr>
        <p:spPr/>
        <p:txBody>
          <a:bodyPr>
            <a:normAutofit lnSpcReduction="10000"/>
          </a:bodyPr>
          <a:lstStyle/>
          <a:p>
            <a:r>
              <a:rPr lang="en-US" dirty="0"/>
              <a:t>Utility functions quantify preferences.</a:t>
            </a:r>
          </a:p>
          <a:p>
            <a:r>
              <a:rPr lang="en-US" dirty="0"/>
              <a:t>Utility measurements are relative, not absolute.</a:t>
            </a:r>
          </a:p>
          <a:p>
            <a:r>
              <a:rPr lang="en-US" dirty="0"/>
              <a:t>For example, suppose Sarah receives a utility of 3 for each serving of mac-n-cheese she eats, 2 for broccoli, and 8 for ice cream.</a:t>
            </a:r>
          </a:p>
          <a:p>
            <a:r>
              <a:rPr lang="en-US" dirty="0"/>
              <a:t>If she eats 1 serving of mac-n-cheese, 2 servings of broccoli, and 2 of ice cream, then:</a:t>
            </a:r>
          </a:p>
          <a:p>
            <a:pPr marL="0" lvl="1" indent="0" algn="ctr">
              <a:buNone/>
            </a:pPr>
            <a:r>
              <a:rPr lang="en-US" sz="3200" b="1" dirty="0">
                <a:solidFill>
                  <a:srgbClr val="425124"/>
                </a:solidFill>
              </a:rPr>
              <a:t>total utility = (3 x 1) + (2 x 2) + (8 x 2) = 23</a:t>
            </a:r>
          </a:p>
        </p:txBody>
      </p:sp>
    </p:spTree>
    <p:extLst>
      <p:ext uri="{BB962C8B-B14F-4D97-AF65-F5344CB8AC3E}">
        <p14:creationId xmlns:p14="http://schemas.microsoft.com/office/powerpoint/2010/main" val="54738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Marginal utility</a:t>
            </a:r>
          </a:p>
        </p:txBody>
      </p:sp>
      <p:sp>
        <p:nvSpPr>
          <p:cNvPr id="2" name="Content Placeholder 1"/>
          <p:cNvSpPr>
            <a:spLocks noGrp="1"/>
          </p:cNvSpPr>
          <p:nvPr>
            <p:ph idx="1"/>
          </p:nvPr>
        </p:nvSpPr>
        <p:spPr>
          <a:xfrm>
            <a:off x="447675" y="1066800"/>
            <a:ext cx="8229600" cy="5334000"/>
          </a:xfrm>
        </p:spPr>
        <p:txBody>
          <a:bodyPr>
            <a:normAutofit/>
          </a:bodyPr>
          <a:lstStyle/>
          <a:p>
            <a:r>
              <a:rPr lang="en-US" sz="2400" dirty="0"/>
              <a:t>When individuals continue to engage in an activity or consume more of one good or service, the utility from the next unit is not as great as the last unit.</a:t>
            </a:r>
          </a:p>
          <a:p>
            <a:pPr lvl="1">
              <a:buClr>
                <a:schemeClr val="tx1"/>
              </a:buClr>
            </a:pPr>
            <a:r>
              <a:rPr lang="en-US" sz="2200" b="1" i="1" dirty="0">
                <a:solidFill>
                  <a:srgbClr val="425124"/>
                </a:solidFill>
              </a:rPr>
              <a:t>Marginal utility</a:t>
            </a:r>
            <a:r>
              <a:rPr lang="en-US" sz="2200" b="1" dirty="0">
                <a:solidFill>
                  <a:srgbClr val="425124"/>
                </a:solidFill>
              </a:rPr>
              <a:t> </a:t>
            </a:r>
            <a:r>
              <a:rPr lang="en-US" sz="2200" dirty="0"/>
              <a:t>is the change in total utility from consuming an additional unit of a good or service.</a:t>
            </a:r>
          </a:p>
          <a:p>
            <a:pPr lvl="1"/>
            <a:r>
              <a:rPr lang="en-US" sz="2200" dirty="0"/>
              <a:t>The principle of </a:t>
            </a:r>
            <a:r>
              <a:rPr lang="en-US" sz="2200" b="1" i="1" dirty="0">
                <a:solidFill>
                  <a:srgbClr val="425124"/>
                </a:solidFill>
              </a:rPr>
              <a:t>diminishing marginal utility</a:t>
            </a:r>
            <a:r>
              <a:rPr lang="en-US" sz="2200" b="1" dirty="0">
                <a:solidFill>
                  <a:srgbClr val="425124"/>
                </a:solidFill>
              </a:rPr>
              <a:t> </a:t>
            </a:r>
            <a:r>
              <a:rPr lang="en-US" sz="2200" dirty="0"/>
              <a:t>is that the additional utility gained from consuming successive units of a good or service tends to be smaller than the utility gained from the previous unit or service.</a:t>
            </a:r>
          </a:p>
          <a:p>
            <a:r>
              <a:rPr lang="en-US" sz="2400" dirty="0"/>
              <a:t>Sometimes, marginal utility becomes negative.</a:t>
            </a:r>
          </a:p>
        </p:txBody>
      </p:sp>
    </p:spTree>
    <p:extLst>
      <p:ext uri="{BB962C8B-B14F-4D97-AF65-F5344CB8AC3E}">
        <p14:creationId xmlns:p14="http://schemas.microsoft.com/office/powerpoint/2010/main" val="37891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mj-lt"/>
              </a:rPr>
              <a:t>Diminishing marginal utility</a:t>
            </a:r>
          </a:p>
        </p:txBody>
      </p:sp>
      <p:sp>
        <p:nvSpPr>
          <p:cNvPr id="101" name="Content Placeholder 7"/>
          <p:cNvSpPr>
            <a:spLocks noGrp="1"/>
          </p:cNvSpPr>
          <p:nvPr>
            <p:ph idx="1"/>
          </p:nvPr>
        </p:nvSpPr>
        <p:spPr>
          <a:xfrm>
            <a:off x="457200" y="904528"/>
            <a:ext cx="8229600" cy="715507"/>
          </a:xfrm>
        </p:spPr>
        <p:txBody>
          <a:bodyPr>
            <a:normAutofit fontScale="92500"/>
          </a:bodyPr>
          <a:lstStyle/>
          <a:p>
            <a:pPr marL="1588" indent="-1588" algn="ctr">
              <a:buNone/>
            </a:pPr>
            <a:r>
              <a:rPr lang="en-US" sz="2200" dirty="0"/>
              <a:t>Marginal utility measures the per unit utility from each scoop of ice cream. </a:t>
            </a:r>
          </a:p>
        </p:txBody>
      </p:sp>
      <p:sp>
        <p:nvSpPr>
          <p:cNvPr id="102" name="Content Placeholder 7"/>
          <p:cNvSpPr>
            <a:spLocks noGrp="1"/>
          </p:cNvSpPr>
          <p:nvPr>
            <p:ph sz="half" idx="4294967295"/>
          </p:nvPr>
        </p:nvSpPr>
        <p:spPr>
          <a:xfrm>
            <a:off x="264318" y="5174793"/>
            <a:ext cx="4421188" cy="1138915"/>
          </a:xfrm>
        </p:spPr>
        <p:txBody>
          <a:bodyPr>
            <a:noAutofit/>
          </a:bodyPr>
          <a:lstStyle/>
          <a:p>
            <a:pPr marL="1588" indent="-1588" algn="ctr">
              <a:buNone/>
            </a:pPr>
            <a:r>
              <a:rPr lang="en-US" sz="2000" dirty="0">
                <a:solidFill>
                  <a:srgbClr val="425124"/>
                </a:solidFill>
              </a:rPr>
              <a:t>Total utility increases with each scoop of ice cream until point A, the seventh scoop, at which total utility is maximized. </a:t>
            </a:r>
          </a:p>
        </p:txBody>
      </p:sp>
      <p:sp>
        <p:nvSpPr>
          <p:cNvPr id="6" name="Rectangle 5"/>
          <p:cNvSpPr>
            <a:spLocks noChangeArrowheads="1"/>
          </p:cNvSpPr>
          <p:nvPr/>
        </p:nvSpPr>
        <p:spPr bwMode="auto">
          <a:xfrm>
            <a:off x="5877551" y="4636632"/>
            <a:ext cx="174086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264149"/>
                </a:solidFill>
                <a:effectLst/>
                <a:latin typeface="Univers LT Std 47 Cn Lt" charset="0"/>
                <a:cs typeface="Arial" pitchFamily="34" charset="0"/>
              </a:rPr>
              <a:t>Scoops of ice cream</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11" name="Line 10"/>
          <p:cNvSpPr>
            <a:spLocks noChangeShapeType="1"/>
          </p:cNvSpPr>
          <p:nvPr/>
        </p:nvSpPr>
        <p:spPr bwMode="auto">
          <a:xfrm flipV="1">
            <a:off x="5446712" y="1923594"/>
            <a:ext cx="0" cy="271303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12" name="Line 11"/>
          <p:cNvSpPr>
            <a:spLocks noChangeShapeType="1"/>
          </p:cNvSpPr>
          <p:nvPr/>
        </p:nvSpPr>
        <p:spPr bwMode="auto">
          <a:xfrm>
            <a:off x="5446712" y="2033132"/>
            <a:ext cx="5556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13" name="Line 12"/>
          <p:cNvSpPr>
            <a:spLocks noChangeShapeType="1"/>
          </p:cNvSpPr>
          <p:nvPr/>
        </p:nvSpPr>
        <p:spPr bwMode="auto">
          <a:xfrm>
            <a:off x="5446712" y="2360157"/>
            <a:ext cx="5556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14" name="Line 13"/>
          <p:cNvSpPr>
            <a:spLocks noChangeShapeType="1"/>
          </p:cNvSpPr>
          <p:nvPr/>
        </p:nvSpPr>
        <p:spPr bwMode="auto">
          <a:xfrm>
            <a:off x="5446712" y="2685594"/>
            <a:ext cx="5556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15" name="Line 14"/>
          <p:cNvSpPr>
            <a:spLocks noChangeShapeType="1"/>
          </p:cNvSpPr>
          <p:nvPr/>
        </p:nvSpPr>
        <p:spPr bwMode="auto">
          <a:xfrm>
            <a:off x="5446712" y="3011032"/>
            <a:ext cx="5556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16" name="Line 15"/>
          <p:cNvSpPr>
            <a:spLocks noChangeShapeType="1"/>
          </p:cNvSpPr>
          <p:nvPr/>
        </p:nvSpPr>
        <p:spPr bwMode="auto">
          <a:xfrm>
            <a:off x="5446712" y="3338057"/>
            <a:ext cx="5556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17" name="Line 16"/>
          <p:cNvSpPr>
            <a:spLocks noChangeShapeType="1"/>
          </p:cNvSpPr>
          <p:nvPr/>
        </p:nvSpPr>
        <p:spPr bwMode="auto">
          <a:xfrm>
            <a:off x="5446712" y="3658732"/>
            <a:ext cx="5556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18" name="Line 17"/>
          <p:cNvSpPr>
            <a:spLocks noChangeShapeType="1"/>
          </p:cNvSpPr>
          <p:nvPr/>
        </p:nvSpPr>
        <p:spPr bwMode="auto">
          <a:xfrm>
            <a:off x="5446712" y="3984169"/>
            <a:ext cx="5556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19" name="Line 18"/>
          <p:cNvSpPr>
            <a:spLocks noChangeShapeType="1"/>
          </p:cNvSpPr>
          <p:nvPr/>
        </p:nvSpPr>
        <p:spPr bwMode="auto">
          <a:xfrm>
            <a:off x="5446712" y="4311194"/>
            <a:ext cx="412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264149"/>
              </a:solidFill>
            </a:endParaRPr>
          </a:p>
        </p:txBody>
      </p:sp>
      <p:sp>
        <p:nvSpPr>
          <p:cNvPr id="20" name="Line 19"/>
          <p:cNvSpPr>
            <a:spLocks noChangeShapeType="1"/>
          </p:cNvSpPr>
          <p:nvPr/>
        </p:nvSpPr>
        <p:spPr bwMode="auto">
          <a:xfrm>
            <a:off x="5437187" y="4636632"/>
            <a:ext cx="5556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264149"/>
              </a:solidFill>
            </a:endParaRPr>
          </a:p>
        </p:txBody>
      </p:sp>
      <p:sp>
        <p:nvSpPr>
          <p:cNvPr id="21" name="Line 20"/>
          <p:cNvSpPr>
            <a:spLocks noChangeShapeType="1"/>
          </p:cNvSpPr>
          <p:nvPr/>
        </p:nvSpPr>
        <p:spPr bwMode="auto">
          <a:xfrm>
            <a:off x="5446712" y="4311194"/>
            <a:ext cx="26304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22" name="Line 21"/>
          <p:cNvSpPr>
            <a:spLocks noChangeShapeType="1"/>
          </p:cNvSpPr>
          <p:nvPr/>
        </p:nvSpPr>
        <p:spPr bwMode="auto">
          <a:xfrm>
            <a:off x="7967662" y="425563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23" name="Line 22"/>
          <p:cNvSpPr>
            <a:spLocks noChangeShapeType="1"/>
          </p:cNvSpPr>
          <p:nvPr/>
        </p:nvSpPr>
        <p:spPr bwMode="auto">
          <a:xfrm>
            <a:off x="7654925" y="425563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24" name="Line 23"/>
          <p:cNvSpPr>
            <a:spLocks noChangeShapeType="1"/>
          </p:cNvSpPr>
          <p:nvPr/>
        </p:nvSpPr>
        <p:spPr bwMode="auto">
          <a:xfrm>
            <a:off x="7337425" y="425563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25" name="Line 24"/>
          <p:cNvSpPr>
            <a:spLocks noChangeShapeType="1"/>
          </p:cNvSpPr>
          <p:nvPr/>
        </p:nvSpPr>
        <p:spPr bwMode="auto">
          <a:xfrm>
            <a:off x="7021512" y="425563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26" name="Line 25"/>
          <p:cNvSpPr>
            <a:spLocks noChangeShapeType="1"/>
          </p:cNvSpPr>
          <p:nvPr/>
        </p:nvSpPr>
        <p:spPr bwMode="auto">
          <a:xfrm>
            <a:off x="6704012" y="425563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27" name="Line 26"/>
          <p:cNvSpPr>
            <a:spLocks noChangeShapeType="1"/>
          </p:cNvSpPr>
          <p:nvPr/>
        </p:nvSpPr>
        <p:spPr bwMode="auto">
          <a:xfrm>
            <a:off x="6392862" y="425563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28" name="Line 27"/>
          <p:cNvSpPr>
            <a:spLocks noChangeShapeType="1"/>
          </p:cNvSpPr>
          <p:nvPr/>
        </p:nvSpPr>
        <p:spPr bwMode="auto">
          <a:xfrm>
            <a:off x="6075362" y="425563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29" name="Line 28"/>
          <p:cNvSpPr>
            <a:spLocks noChangeShapeType="1"/>
          </p:cNvSpPr>
          <p:nvPr/>
        </p:nvSpPr>
        <p:spPr bwMode="auto">
          <a:xfrm>
            <a:off x="5764212" y="4255632"/>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30" name="Line 29"/>
          <p:cNvSpPr>
            <a:spLocks noChangeShapeType="1"/>
          </p:cNvSpPr>
          <p:nvPr/>
        </p:nvSpPr>
        <p:spPr bwMode="auto">
          <a:xfrm>
            <a:off x="5446712" y="4269919"/>
            <a:ext cx="0" cy="41275"/>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solidFill>
                <a:srgbClr val="264149"/>
              </a:solidFill>
            </a:endParaRPr>
          </a:p>
        </p:txBody>
      </p:sp>
      <p:sp>
        <p:nvSpPr>
          <p:cNvPr id="31" name="Freeform 30"/>
          <p:cNvSpPr>
            <a:spLocks/>
          </p:cNvSpPr>
          <p:nvPr/>
        </p:nvSpPr>
        <p:spPr bwMode="auto">
          <a:xfrm>
            <a:off x="5764212" y="2360157"/>
            <a:ext cx="2203450" cy="2276475"/>
          </a:xfrm>
          <a:custGeom>
            <a:avLst/>
            <a:gdLst>
              <a:gd name="T0" fmla="*/ 0 w 1388"/>
              <a:gd name="T1" fmla="*/ 0 h 1434"/>
              <a:gd name="T2" fmla="*/ 0 w 1388"/>
              <a:gd name="T3" fmla="*/ 0 h 1434"/>
              <a:gd name="T4" fmla="*/ 196 w 1388"/>
              <a:gd name="T5" fmla="*/ 205 h 1434"/>
              <a:gd name="T6" fmla="*/ 196 w 1388"/>
              <a:gd name="T7" fmla="*/ 205 h 1434"/>
              <a:gd name="T8" fmla="*/ 396 w 1388"/>
              <a:gd name="T9" fmla="*/ 410 h 1434"/>
              <a:gd name="T10" fmla="*/ 396 w 1388"/>
              <a:gd name="T11" fmla="*/ 410 h 1434"/>
              <a:gd name="T12" fmla="*/ 595 w 1388"/>
              <a:gd name="T13" fmla="*/ 616 h 1434"/>
              <a:gd name="T14" fmla="*/ 595 w 1388"/>
              <a:gd name="T15" fmla="*/ 616 h 1434"/>
              <a:gd name="T16" fmla="*/ 792 w 1388"/>
              <a:gd name="T17" fmla="*/ 821 h 1434"/>
              <a:gd name="T18" fmla="*/ 792 w 1388"/>
              <a:gd name="T19" fmla="*/ 821 h 1434"/>
              <a:gd name="T20" fmla="*/ 991 w 1388"/>
              <a:gd name="T21" fmla="*/ 1023 h 1434"/>
              <a:gd name="T22" fmla="*/ 991 w 1388"/>
              <a:gd name="T23" fmla="*/ 1023 h 1434"/>
              <a:gd name="T24" fmla="*/ 1191 w 1388"/>
              <a:gd name="T25" fmla="*/ 1229 h 1434"/>
              <a:gd name="T26" fmla="*/ 1191 w 1388"/>
              <a:gd name="T27" fmla="*/ 1229 h 1434"/>
              <a:gd name="T28" fmla="*/ 1388 w 1388"/>
              <a:gd name="T29" fmla="*/ 1434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8" h="1434">
                <a:moveTo>
                  <a:pt x="0" y="0"/>
                </a:moveTo>
                <a:lnTo>
                  <a:pt x="0" y="0"/>
                </a:lnTo>
                <a:lnTo>
                  <a:pt x="196" y="205"/>
                </a:lnTo>
                <a:lnTo>
                  <a:pt x="196" y="205"/>
                </a:lnTo>
                <a:lnTo>
                  <a:pt x="396" y="410"/>
                </a:lnTo>
                <a:lnTo>
                  <a:pt x="396" y="410"/>
                </a:lnTo>
                <a:lnTo>
                  <a:pt x="595" y="616"/>
                </a:lnTo>
                <a:lnTo>
                  <a:pt x="595" y="616"/>
                </a:lnTo>
                <a:lnTo>
                  <a:pt x="792" y="821"/>
                </a:lnTo>
                <a:lnTo>
                  <a:pt x="792" y="821"/>
                </a:lnTo>
                <a:lnTo>
                  <a:pt x="991" y="1023"/>
                </a:lnTo>
                <a:lnTo>
                  <a:pt x="991" y="1023"/>
                </a:lnTo>
                <a:lnTo>
                  <a:pt x="1191" y="1229"/>
                </a:lnTo>
                <a:lnTo>
                  <a:pt x="1191" y="1229"/>
                </a:lnTo>
                <a:lnTo>
                  <a:pt x="1388" y="1434"/>
                </a:lnTo>
              </a:path>
            </a:pathLst>
          </a:custGeom>
          <a:noFill/>
          <a:ln w="38100">
            <a:solidFill>
              <a:srgbClr val="723E6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33" name="Rectangle 32"/>
          <p:cNvSpPr>
            <a:spLocks noChangeArrowheads="1"/>
          </p:cNvSpPr>
          <p:nvPr/>
        </p:nvSpPr>
        <p:spPr bwMode="auto">
          <a:xfrm>
            <a:off x="5257800" y="4544557"/>
            <a:ext cx="158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-1</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34" name="Rectangle 33"/>
          <p:cNvSpPr>
            <a:spLocks noChangeArrowheads="1"/>
          </p:cNvSpPr>
          <p:nvPr/>
        </p:nvSpPr>
        <p:spPr bwMode="auto">
          <a:xfrm>
            <a:off x="5308600" y="42238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0</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35" name="Rectangle 34"/>
          <p:cNvSpPr>
            <a:spLocks noChangeArrowheads="1"/>
          </p:cNvSpPr>
          <p:nvPr/>
        </p:nvSpPr>
        <p:spPr bwMode="auto">
          <a:xfrm>
            <a:off x="5308600" y="38968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1</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36" name="Rectangle 35"/>
          <p:cNvSpPr>
            <a:spLocks noChangeArrowheads="1"/>
          </p:cNvSpPr>
          <p:nvPr/>
        </p:nvSpPr>
        <p:spPr bwMode="auto">
          <a:xfrm>
            <a:off x="5308600" y="357141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2</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37" name="Rectangle 36"/>
          <p:cNvSpPr>
            <a:spLocks noChangeArrowheads="1"/>
          </p:cNvSpPr>
          <p:nvPr/>
        </p:nvSpPr>
        <p:spPr bwMode="auto">
          <a:xfrm>
            <a:off x="5308600" y="32459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3</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38" name="Rectangle 37"/>
          <p:cNvSpPr>
            <a:spLocks noChangeArrowheads="1"/>
          </p:cNvSpPr>
          <p:nvPr/>
        </p:nvSpPr>
        <p:spPr bwMode="auto">
          <a:xfrm>
            <a:off x="5308600" y="292371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4</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39" name="Rectangle 38"/>
          <p:cNvSpPr>
            <a:spLocks noChangeArrowheads="1"/>
          </p:cNvSpPr>
          <p:nvPr/>
        </p:nvSpPr>
        <p:spPr bwMode="auto">
          <a:xfrm>
            <a:off x="5308600" y="2598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5</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0" name="Rectangle 39"/>
          <p:cNvSpPr>
            <a:spLocks noChangeArrowheads="1"/>
          </p:cNvSpPr>
          <p:nvPr/>
        </p:nvSpPr>
        <p:spPr bwMode="auto">
          <a:xfrm>
            <a:off x="5308600" y="227284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6</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1" name="Rectangle 40"/>
          <p:cNvSpPr>
            <a:spLocks noChangeArrowheads="1"/>
          </p:cNvSpPr>
          <p:nvPr/>
        </p:nvSpPr>
        <p:spPr bwMode="auto">
          <a:xfrm>
            <a:off x="5308600" y="194581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7</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2" name="Rectangle 41"/>
          <p:cNvSpPr>
            <a:spLocks noChangeArrowheads="1"/>
          </p:cNvSpPr>
          <p:nvPr/>
        </p:nvSpPr>
        <p:spPr bwMode="auto">
          <a:xfrm>
            <a:off x="5689600" y="43794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1</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3" name="Rectangle 42"/>
          <p:cNvSpPr>
            <a:spLocks noChangeArrowheads="1"/>
          </p:cNvSpPr>
          <p:nvPr/>
        </p:nvSpPr>
        <p:spPr bwMode="auto">
          <a:xfrm>
            <a:off x="6002337" y="43794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2</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4" name="Rectangle 43"/>
          <p:cNvSpPr>
            <a:spLocks noChangeArrowheads="1"/>
          </p:cNvSpPr>
          <p:nvPr/>
        </p:nvSpPr>
        <p:spPr bwMode="auto">
          <a:xfrm>
            <a:off x="6319837" y="43794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3</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5" name="Rectangle 44"/>
          <p:cNvSpPr>
            <a:spLocks noChangeArrowheads="1"/>
          </p:cNvSpPr>
          <p:nvPr/>
        </p:nvSpPr>
        <p:spPr bwMode="auto">
          <a:xfrm>
            <a:off x="6635750" y="43794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4</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6" name="Rectangle 45"/>
          <p:cNvSpPr>
            <a:spLocks noChangeArrowheads="1"/>
          </p:cNvSpPr>
          <p:nvPr/>
        </p:nvSpPr>
        <p:spPr bwMode="auto">
          <a:xfrm>
            <a:off x="6948487" y="43794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5</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7" name="Rectangle 46"/>
          <p:cNvSpPr>
            <a:spLocks noChangeArrowheads="1"/>
          </p:cNvSpPr>
          <p:nvPr/>
        </p:nvSpPr>
        <p:spPr bwMode="auto">
          <a:xfrm>
            <a:off x="7264400" y="43794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6</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8" name="Rectangle 47"/>
          <p:cNvSpPr>
            <a:spLocks noChangeArrowheads="1"/>
          </p:cNvSpPr>
          <p:nvPr/>
        </p:nvSpPr>
        <p:spPr bwMode="auto">
          <a:xfrm>
            <a:off x="7581900" y="43794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7</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49" name="Rectangle 48"/>
          <p:cNvSpPr>
            <a:spLocks noChangeArrowheads="1"/>
          </p:cNvSpPr>
          <p:nvPr/>
        </p:nvSpPr>
        <p:spPr bwMode="auto">
          <a:xfrm>
            <a:off x="7893050" y="43794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8</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51" name="Rectangle 50"/>
          <p:cNvSpPr>
            <a:spLocks noChangeArrowheads="1"/>
          </p:cNvSpPr>
          <p:nvPr/>
        </p:nvSpPr>
        <p:spPr bwMode="auto">
          <a:xfrm>
            <a:off x="4994914" y="1676400"/>
            <a:ext cx="21656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264149"/>
                </a:solidFill>
                <a:effectLst/>
                <a:latin typeface="Univers LT Std 47 Cn Lt" charset="0"/>
                <a:cs typeface="Arial" pitchFamily="34" charset="0"/>
              </a:rPr>
              <a:t>Marginal utility per scoop</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52" name="Rectangle 51"/>
          <p:cNvSpPr>
            <a:spLocks noChangeArrowheads="1"/>
          </p:cNvSpPr>
          <p:nvPr/>
        </p:nvSpPr>
        <p:spPr bwMode="auto">
          <a:xfrm>
            <a:off x="7723187" y="4098469"/>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264149"/>
                </a:solidFill>
                <a:effectLst/>
                <a:latin typeface="Univers LT Std 47 Cn Lt" charset="0"/>
                <a:cs typeface="Arial" pitchFamily="34" charset="0"/>
              </a:rPr>
              <a:t>A</a:t>
            </a:r>
            <a:endParaRPr kumimoji="0" lang="en-US" sz="1800" b="0" i="0" u="none" strike="noStrike" cap="none" normalizeH="0" baseline="0" dirty="0">
              <a:ln>
                <a:noFill/>
              </a:ln>
              <a:solidFill>
                <a:srgbClr val="264149"/>
              </a:solidFill>
              <a:effectLst/>
              <a:latin typeface="Arial" pitchFamily="34" charset="0"/>
              <a:cs typeface="Arial" pitchFamily="34" charset="0"/>
            </a:endParaRPr>
          </a:p>
        </p:txBody>
      </p:sp>
      <p:sp>
        <p:nvSpPr>
          <p:cNvPr id="53" name="Rectangle 52"/>
          <p:cNvSpPr>
            <a:spLocks noChangeArrowheads="1"/>
          </p:cNvSpPr>
          <p:nvPr/>
        </p:nvSpPr>
        <p:spPr bwMode="auto">
          <a:xfrm>
            <a:off x="1672117" y="4636632"/>
            <a:ext cx="174086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264149"/>
                </a:solidFill>
                <a:effectLst/>
                <a:latin typeface="Univers LT Std 47 Cn Lt" charset="0"/>
                <a:cs typeface="Arial" pitchFamily="34" charset="0"/>
              </a:rPr>
              <a:t>Scoops of ice cream</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63" name="Rectangle 62"/>
          <p:cNvSpPr>
            <a:spLocks noChangeArrowheads="1"/>
          </p:cNvSpPr>
          <p:nvPr/>
        </p:nvSpPr>
        <p:spPr bwMode="auto">
          <a:xfrm>
            <a:off x="3816350" y="439896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8</a:t>
            </a:r>
            <a:endParaRPr kumimoji="0" lang="en-US" sz="1400" b="0" i="0" u="none" strike="noStrike" cap="none" normalizeH="0" baseline="0" dirty="0">
              <a:ln>
                <a:noFill/>
              </a:ln>
              <a:solidFill>
                <a:srgbClr val="264149"/>
              </a:solidFill>
              <a:effectLst/>
              <a:latin typeface="Arial" pitchFamily="34" charset="0"/>
              <a:cs typeface="Arial" pitchFamily="34" charset="0"/>
            </a:endParaRPr>
          </a:p>
        </p:txBody>
      </p:sp>
      <p:sp>
        <p:nvSpPr>
          <p:cNvPr id="64" name="Line 63"/>
          <p:cNvSpPr>
            <a:spLocks noChangeShapeType="1"/>
          </p:cNvSpPr>
          <p:nvPr/>
        </p:nvSpPr>
        <p:spPr bwMode="auto">
          <a:xfrm flipV="1">
            <a:off x="1103312" y="1919286"/>
            <a:ext cx="0" cy="24431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65" name="Line 64"/>
          <p:cNvSpPr>
            <a:spLocks noChangeShapeType="1"/>
          </p:cNvSpPr>
          <p:nvPr/>
        </p:nvSpPr>
        <p:spPr bwMode="auto">
          <a:xfrm>
            <a:off x="1103312" y="2030411"/>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66" name="Line 65"/>
          <p:cNvSpPr>
            <a:spLocks noChangeShapeType="1"/>
          </p:cNvSpPr>
          <p:nvPr/>
        </p:nvSpPr>
        <p:spPr bwMode="auto">
          <a:xfrm>
            <a:off x="1103312" y="2498723"/>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67" name="Line 66"/>
          <p:cNvSpPr>
            <a:spLocks noChangeShapeType="1"/>
          </p:cNvSpPr>
          <p:nvPr/>
        </p:nvSpPr>
        <p:spPr bwMode="auto">
          <a:xfrm>
            <a:off x="1103312" y="2962273"/>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68" name="Line 67"/>
          <p:cNvSpPr>
            <a:spLocks noChangeShapeType="1"/>
          </p:cNvSpPr>
          <p:nvPr/>
        </p:nvSpPr>
        <p:spPr bwMode="auto">
          <a:xfrm>
            <a:off x="1103312" y="3430586"/>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69" name="Line 68"/>
          <p:cNvSpPr>
            <a:spLocks noChangeShapeType="1"/>
          </p:cNvSpPr>
          <p:nvPr/>
        </p:nvSpPr>
        <p:spPr bwMode="auto">
          <a:xfrm>
            <a:off x="1103312" y="3898898"/>
            <a:ext cx="539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70" name="Line 69"/>
          <p:cNvSpPr>
            <a:spLocks noChangeShapeType="1"/>
          </p:cNvSpPr>
          <p:nvPr/>
        </p:nvSpPr>
        <p:spPr bwMode="auto">
          <a:xfrm>
            <a:off x="1103312" y="4362448"/>
            <a:ext cx="41275"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264149"/>
              </a:solidFill>
            </a:endParaRPr>
          </a:p>
        </p:txBody>
      </p:sp>
      <p:sp>
        <p:nvSpPr>
          <p:cNvPr id="71" name="Line 70"/>
          <p:cNvSpPr>
            <a:spLocks noChangeShapeType="1"/>
          </p:cNvSpPr>
          <p:nvPr/>
        </p:nvSpPr>
        <p:spPr bwMode="auto">
          <a:xfrm>
            <a:off x="1103312" y="4362448"/>
            <a:ext cx="28590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264149"/>
              </a:solidFill>
            </a:endParaRPr>
          </a:p>
        </p:txBody>
      </p:sp>
      <p:sp>
        <p:nvSpPr>
          <p:cNvPr id="72" name="Freeform 71"/>
          <p:cNvSpPr>
            <a:spLocks/>
          </p:cNvSpPr>
          <p:nvPr/>
        </p:nvSpPr>
        <p:spPr bwMode="auto">
          <a:xfrm>
            <a:off x="1103312" y="2355848"/>
            <a:ext cx="2744788" cy="2006600"/>
          </a:xfrm>
          <a:custGeom>
            <a:avLst/>
            <a:gdLst>
              <a:gd name="T0" fmla="*/ 0 w 1729"/>
              <a:gd name="T1" fmla="*/ 1264 h 1264"/>
              <a:gd name="T2" fmla="*/ 0 w 1729"/>
              <a:gd name="T3" fmla="*/ 1264 h 1264"/>
              <a:gd name="T4" fmla="*/ 110 w 1729"/>
              <a:gd name="T5" fmla="*/ 1084 h 1264"/>
              <a:gd name="T6" fmla="*/ 162 w 1729"/>
              <a:gd name="T7" fmla="*/ 995 h 1264"/>
              <a:gd name="T8" fmla="*/ 217 w 1729"/>
              <a:gd name="T9" fmla="*/ 911 h 1264"/>
              <a:gd name="T10" fmla="*/ 217 w 1729"/>
              <a:gd name="T11" fmla="*/ 911 h 1264"/>
              <a:gd name="T12" fmla="*/ 271 w 1729"/>
              <a:gd name="T13" fmla="*/ 833 h 1264"/>
              <a:gd name="T14" fmla="*/ 324 w 1729"/>
              <a:gd name="T15" fmla="*/ 758 h 1264"/>
              <a:gd name="T16" fmla="*/ 378 w 1729"/>
              <a:gd name="T17" fmla="*/ 685 h 1264"/>
              <a:gd name="T18" fmla="*/ 433 w 1729"/>
              <a:gd name="T19" fmla="*/ 619 h 1264"/>
              <a:gd name="T20" fmla="*/ 433 w 1729"/>
              <a:gd name="T21" fmla="*/ 619 h 1264"/>
              <a:gd name="T22" fmla="*/ 488 w 1729"/>
              <a:gd name="T23" fmla="*/ 552 h 1264"/>
              <a:gd name="T24" fmla="*/ 540 w 1729"/>
              <a:gd name="T25" fmla="*/ 492 h 1264"/>
              <a:gd name="T26" fmla="*/ 595 w 1729"/>
              <a:gd name="T27" fmla="*/ 437 h 1264"/>
              <a:gd name="T28" fmla="*/ 650 w 1729"/>
              <a:gd name="T29" fmla="*/ 382 h 1264"/>
              <a:gd name="T30" fmla="*/ 650 w 1729"/>
              <a:gd name="T31" fmla="*/ 382 h 1264"/>
              <a:gd name="T32" fmla="*/ 702 w 1729"/>
              <a:gd name="T33" fmla="*/ 333 h 1264"/>
              <a:gd name="T34" fmla="*/ 757 w 1729"/>
              <a:gd name="T35" fmla="*/ 286 h 1264"/>
              <a:gd name="T36" fmla="*/ 812 w 1729"/>
              <a:gd name="T37" fmla="*/ 246 h 1264"/>
              <a:gd name="T38" fmla="*/ 864 w 1729"/>
              <a:gd name="T39" fmla="*/ 205 h 1264"/>
              <a:gd name="T40" fmla="*/ 864 w 1729"/>
              <a:gd name="T41" fmla="*/ 205 h 1264"/>
              <a:gd name="T42" fmla="*/ 919 w 1729"/>
              <a:gd name="T43" fmla="*/ 171 h 1264"/>
              <a:gd name="T44" fmla="*/ 974 w 1729"/>
              <a:gd name="T45" fmla="*/ 139 h 1264"/>
              <a:gd name="T46" fmla="*/ 1026 w 1729"/>
              <a:gd name="T47" fmla="*/ 113 h 1264"/>
              <a:gd name="T48" fmla="*/ 1081 w 1729"/>
              <a:gd name="T49" fmla="*/ 90 h 1264"/>
              <a:gd name="T50" fmla="*/ 1081 w 1729"/>
              <a:gd name="T51" fmla="*/ 90 h 1264"/>
              <a:gd name="T52" fmla="*/ 1136 w 1729"/>
              <a:gd name="T53" fmla="*/ 69 h 1264"/>
              <a:gd name="T54" fmla="*/ 1191 w 1729"/>
              <a:gd name="T55" fmla="*/ 49 h 1264"/>
              <a:gd name="T56" fmla="*/ 1243 w 1729"/>
              <a:gd name="T57" fmla="*/ 35 h 1264"/>
              <a:gd name="T58" fmla="*/ 1298 w 1729"/>
              <a:gd name="T59" fmla="*/ 23 h 1264"/>
              <a:gd name="T60" fmla="*/ 1298 w 1729"/>
              <a:gd name="T61" fmla="*/ 23 h 1264"/>
              <a:gd name="T62" fmla="*/ 1353 w 1729"/>
              <a:gd name="T63" fmla="*/ 14 h 1264"/>
              <a:gd name="T64" fmla="*/ 1405 w 1729"/>
              <a:gd name="T65" fmla="*/ 6 h 1264"/>
              <a:gd name="T66" fmla="*/ 1460 w 1729"/>
              <a:gd name="T67" fmla="*/ 3 h 1264"/>
              <a:gd name="T68" fmla="*/ 1515 w 1729"/>
              <a:gd name="T69" fmla="*/ 0 h 1264"/>
              <a:gd name="T70" fmla="*/ 1515 w 1729"/>
              <a:gd name="T71" fmla="*/ 0 h 1264"/>
              <a:gd name="T72" fmla="*/ 1567 w 1729"/>
              <a:gd name="T73" fmla="*/ 3 h 1264"/>
              <a:gd name="T74" fmla="*/ 1622 w 1729"/>
              <a:gd name="T75" fmla="*/ 9 h 1264"/>
              <a:gd name="T76" fmla="*/ 1677 w 1729"/>
              <a:gd name="T77" fmla="*/ 20 h 1264"/>
              <a:gd name="T78" fmla="*/ 1729 w 1729"/>
              <a:gd name="T79" fmla="*/ 29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9" h="1264">
                <a:moveTo>
                  <a:pt x="0" y="1264"/>
                </a:moveTo>
                <a:lnTo>
                  <a:pt x="0" y="1264"/>
                </a:lnTo>
                <a:lnTo>
                  <a:pt x="110" y="1084"/>
                </a:lnTo>
                <a:lnTo>
                  <a:pt x="162" y="995"/>
                </a:lnTo>
                <a:lnTo>
                  <a:pt x="217" y="911"/>
                </a:lnTo>
                <a:lnTo>
                  <a:pt x="217" y="911"/>
                </a:lnTo>
                <a:lnTo>
                  <a:pt x="271" y="833"/>
                </a:lnTo>
                <a:lnTo>
                  <a:pt x="324" y="758"/>
                </a:lnTo>
                <a:lnTo>
                  <a:pt x="378" y="685"/>
                </a:lnTo>
                <a:lnTo>
                  <a:pt x="433" y="619"/>
                </a:lnTo>
                <a:lnTo>
                  <a:pt x="433" y="619"/>
                </a:lnTo>
                <a:lnTo>
                  <a:pt x="488" y="552"/>
                </a:lnTo>
                <a:lnTo>
                  <a:pt x="540" y="492"/>
                </a:lnTo>
                <a:lnTo>
                  <a:pt x="595" y="437"/>
                </a:lnTo>
                <a:lnTo>
                  <a:pt x="650" y="382"/>
                </a:lnTo>
                <a:lnTo>
                  <a:pt x="650" y="382"/>
                </a:lnTo>
                <a:lnTo>
                  <a:pt x="702" y="333"/>
                </a:lnTo>
                <a:lnTo>
                  <a:pt x="757" y="286"/>
                </a:lnTo>
                <a:lnTo>
                  <a:pt x="812" y="246"/>
                </a:lnTo>
                <a:lnTo>
                  <a:pt x="864" y="205"/>
                </a:lnTo>
                <a:lnTo>
                  <a:pt x="864" y="205"/>
                </a:lnTo>
                <a:lnTo>
                  <a:pt x="919" y="171"/>
                </a:lnTo>
                <a:lnTo>
                  <a:pt x="974" y="139"/>
                </a:lnTo>
                <a:lnTo>
                  <a:pt x="1026" y="113"/>
                </a:lnTo>
                <a:lnTo>
                  <a:pt x="1081" y="90"/>
                </a:lnTo>
                <a:lnTo>
                  <a:pt x="1081" y="90"/>
                </a:lnTo>
                <a:lnTo>
                  <a:pt x="1136" y="69"/>
                </a:lnTo>
                <a:lnTo>
                  <a:pt x="1191" y="49"/>
                </a:lnTo>
                <a:lnTo>
                  <a:pt x="1243" y="35"/>
                </a:lnTo>
                <a:lnTo>
                  <a:pt x="1298" y="23"/>
                </a:lnTo>
                <a:lnTo>
                  <a:pt x="1298" y="23"/>
                </a:lnTo>
                <a:lnTo>
                  <a:pt x="1353" y="14"/>
                </a:lnTo>
                <a:lnTo>
                  <a:pt x="1405" y="6"/>
                </a:lnTo>
                <a:lnTo>
                  <a:pt x="1460" y="3"/>
                </a:lnTo>
                <a:lnTo>
                  <a:pt x="1515" y="0"/>
                </a:lnTo>
                <a:lnTo>
                  <a:pt x="1515" y="0"/>
                </a:lnTo>
                <a:lnTo>
                  <a:pt x="1567" y="3"/>
                </a:lnTo>
                <a:lnTo>
                  <a:pt x="1622" y="9"/>
                </a:lnTo>
                <a:lnTo>
                  <a:pt x="1677" y="20"/>
                </a:lnTo>
                <a:lnTo>
                  <a:pt x="1729" y="29"/>
                </a:lnTo>
              </a:path>
            </a:pathLst>
          </a:custGeom>
          <a:noFill/>
          <a:ln w="38100">
            <a:solidFill>
              <a:srgbClr val="723E6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73" name="Rectangle 72"/>
          <p:cNvSpPr>
            <a:spLocks noChangeArrowheads="1"/>
          </p:cNvSpPr>
          <p:nvPr/>
        </p:nvSpPr>
        <p:spPr bwMode="auto">
          <a:xfrm>
            <a:off x="979487" y="439896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0</a:t>
            </a:r>
            <a:endParaRPr kumimoji="0" lang="en-US" sz="1400" b="0" i="0" u="none" strike="noStrike" cap="none" normalizeH="0" baseline="0" dirty="0">
              <a:ln>
                <a:noFill/>
              </a:ln>
              <a:solidFill>
                <a:srgbClr val="264149"/>
              </a:solidFill>
              <a:effectLst/>
              <a:latin typeface="Arial" pitchFamily="34" charset="0"/>
              <a:cs typeface="Arial" pitchFamily="34" charset="0"/>
            </a:endParaRPr>
          </a:p>
        </p:txBody>
      </p:sp>
      <p:sp>
        <p:nvSpPr>
          <p:cNvPr id="74" name="Rectangle 73"/>
          <p:cNvSpPr>
            <a:spLocks noChangeArrowheads="1"/>
          </p:cNvSpPr>
          <p:nvPr/>
        </p:nvSpPr>
        <p:spPr bwMode="auto">
          <a:xfrm>
            <a:off x="979487" y="380682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5</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75" name="Rectangle 74"/>
          <p:cNvSpPr>
            <a:spLocks noChangeArrowheads="1"/>
          </p:cNvSpPr>
          <p:nvPr/>
        </p:nvSpPr>
        <p:spPr bwMode="auto">
          <a:xfrm>
            <a:off x="842962" y="334327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10</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76" name="Rectangle 75"/>
          <p:cNvSpPr>
            <a:spLocks noChangeArrowheads="1"/>
          </p:cNvSpPr>
          <p:nvPr/>
        </p:nvSpPr>
        <p:spPr bwMode="auto">
          <a:xfrm>
            <a:off x="842962" y="287496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15</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77" name="Rectangle 76"/>
          <p:cNvSpPr>
            <a:spLocks noChangeArrowheads="1"/>
          </p:cNvSpPr>
          <p:nvPr/>
        </p:nvSpPr>
        <p:spPr bwMode="auto">
          <a:xfrm>
            <a:off x="842962" y="240664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20</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78" name="Rectangle 77"/>
          <p:cNvSpPr>
            <a:spLocks noChangeArrowheads="1"/>
          </p:cNvSpPr>
          <p:nvPr/>
        </p:nvSpPr>
        <p:spPr bwMode="auto">
          <a:xfrm>
            <a:off x="842962" y="194309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25</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79" name="Rectangle 78"/>
          <p:cNvSpPr>
            <a:spLocks noChangeArrowheads="1"/>
          </p:cNvSpPr>
          <p:nvPr/>
        </p:nvSpPr>
        <p:spPr bwMode="auto">
          <a:xfrm>
            <a:off x="1409700" y="439896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1</a:t>
            </a:r>
            <a:endParaRPr kumimoji="0" lang="en-US" sz="1400" b="0" i="0" u="none" strike="noStrike" cap="none" normalizeH="0" baseline="0" dirty="0">
              <a:ln>
                <a:noFill/>
              </a:ln>
              <a:solidFill>
                <a:srgbClr val="264149"/>
              </a:solidFill>
              <a:effectLst/>
              <a:latin typeface="Arial" pitchFamily="34" charset="0"/>
              <a:cs typeface="Arial" pitchFamily="34" charset="0"/>
            </a:endParaRPr>
          </a:p>
        </p:txBody>
      </p:sp>
      <p:sp>
        <p:nvSpPr>
          <p:cNvPr id="80" name="Rectangle 79"/>
          <p:cNvSpPr>
            <a:spLocks noChangeArrowheads="1"/>
          </p:cNvSpPr>
          <p:nvPr/>
        </p:nvSpPr>
        <p:spPr bwMode="auto">
          <a:xfrm>
            <a:off x="1754187" y="439896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2</a:t>
            </a:r>
            <a:endParaRPr kumimoji="0" lang="en-US" sz="1400" b="0" i="0" u="none" strike="noStrike" cap="none" normalizeH="0" baseline="0" dirty="0">
              <a:ln>
                <a:noFill/>
              </a:ln>
              <a:solidFill>
                <a:srgbClr val="264149"/>
              </a:solidFill>
              <a:effectLst/>
              <a:latin typeface="Arial" pitchFamily="34" charset="0"/>
              <a:cs typeface="Arial" pitchFamily="34" charset="0"/>
            </a:endParaRPr>
          </a:p>
        </p:txBody>
      </p:sp>
      <p:sp>
        <p:nvSpPr>
          <p:cNvPr id="81" name="Rectangle 80"/>
          <p:cNvSpPr>
            <a:spLocks noChangeArrowheads="1"/>
          </p:cNvSpPr>
          <p:nvPr/>
        </p:nvSpPr>
        <p:spPr bwMode="auto">
          <a:xfrm>
            <a:off x="2098675" y="439896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3</a:t>
            </a:r>
            <a:endParaRPr kumimoji="0" lang="en-US" sz="1400" b="0" i="0" u="none" strike="noStrike" cap="none" normalizeH="0" baseline="0" dirty="0">
              <a:ln>
                <a:noFill/>
              </a:ln>
              <a:solidFill>
                <a:srgbClr val="264149"/>
              </a:solidFill>
              <a:effectLst/>
              <a:latin typeface="Arial" pitchFamily="34" charset="0"/>
              <a:cs typeface="Arial" pitchFamily="34" charset="0"/>
            </a:endParaRPr>
          </a:p>
        </p:txBody>
      </p:sp>
      <p:sp>
        <p:nvSpPr>
          <p:cNvPr id="82" name="Rectangle 81"/>
          <p:cNvSpPr>
            <a:spLocks noChangeArrowheads="1"/>
          </p:cNvSpPr>
          <p:nvPr/>
        </p:nvSpPr>
        <p:spPr bwMode="auto">
          <a:xfrm>
            <a:off x="2443162" y="439896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4</a:t>
            </a:r>
            <a:endParaRPr kumimoji="0" lang="en-US" sz="1400" b="0" i="0" u="none" strike="noStrike" cap="none" normalizeH="0" baseline="0" dirty="0">
              <a:ln>
                <a:noFill/>
              </a:ln>
              <a:solidFill>
                <a:srgbClr val="264149"/>
              </a:solidFill>
              <a:effectLst/>
              <a:latin typeface="Arial" pitchFamily="34" charset="0"/>
              <a:cs typeface="Arial" pitchFamily="34" charset="0"/>
            </a:endParaRPr>
          </a:p>
        </p:txBody>
      </p:sp>
      <p:sp>
        <p:nvSpPr>
          <p:cNvPr id="83" name="Rectangle 82"/>
          <p:cNvSpPr>
            <a:spLocks noChangeArrowheads="1"/>
          </p:cNvSpPr>
          <p:nvPr/>
        </p:nvSpPr>
        <p:spPr bwMode="auto">
          <a:xfrm>
            <a:off x="2787650" y="439896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5</a:t>
            </a:r>
            <a:endParaRPr kumimoji="0" lang="en-US" sz="1400" b="0" i="0" u="none" strike="noStrike" cap="none" normalizeH="0" baseline="0" dirty="0">
              <a:ln>
                <a:noFill/>
              </a:ln>
              <a:solidFill>
                <a:srgbClr val="264149"/>
              </a:solidFill>
              <a:effectLst/>
              <a:latin typeface="Arial" pitchFamily="34" charset="0"/>
              <a:cs typeface="Arial" pitchFamily="34" charset="0"/>
            </a:endParaRPr>
          </a:p>
        </p:txBody>
      </p:sp>
      <p:sp>
        <p:nvSpPr>
          <p:cNvPr id="84" name="Rectangle 83"/>
          <p:cNvSpPr>
            <a:spLocks noChangeArrowheads="1"/>
          </p:cNvSpPr>
          <p:nvPr/>
        </p:nvSpPr>
        <p:spPr bwMode="auto">
          <a:xfrm>
            <a:off x="3127375" y="439896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6</a:t>
            </a:r>
            <a:endParaRPr kumimoji="0" lang="en-US" sz="1400" b="0" i="0" u="none" strike="noStrike" cap="none" normalizeH="0" baseline="0" dirty="0">
              <a:ln>
                <a:noFill/>
              </a:ln>
              <a:solidFill>
                <a:srgbClr val="264149"/>
              </a:solidFill>
              <a:effectLst/>
              <a:latin typeface="Arial" pitchFamily="34" charset="0"/>
              <a:cs typeface="Arial" pitchFamily="34" charset="0"/>
            </a:endParaRPr>
          </a:p>
        </p:txBody>
      </p:sp>
      <p:sp>
        <p:nvSpPr>
          <p:cNvPr id="85" name="Rectangle 84"/>
          <p:cNvSpPr>
            <a:spLocks noChangeArrowheads="1"/>
          </p:cNvSpPr>
          <p:nvPr/>
        </p:nvSpPr>
        <p:spPr bwMode="auto">
          <a:xfrm>
            <a:off x="3471862" y="439896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64149"/>
                </a:solidFill>
                <a:effectLst/>
                <a:latin typeface="Univers LT Std 57 Cn" charset="0"/>
                <a:cs typeface="Arial" pitchFamily="34" charset="0"/>
              </a:rPr>
              <a:t>7</a:t>
            </a:r>
            <a:endParaRPr kumimoji="0" lang="en-US" sz="1400" b="0" i="0" u="none" strike="noStrike" cap="none" normalizeH="0" baseline="0" dirty="0">
              <a:ln>
                <a:noFill/>
              </a:ln>
              <a:solidFill>
                <a:srgbClr val="264149"/>
              </a:solidFill>
              <a:effectLst/>
              <a:latin typeface="Arial" pitchFamily="34" charset="0"/>
              <a:cs typeface="Arial" pitchFamily="34" charset="0"/>
            </a:endParaRPr>
          </a:p>
        </p:txBody>
      </p:sp>
      <p:sp>
        <p:nvSpPr>
          <p:cNvPr id="86" name="Rectangle 85"/>
          <p:cNvSpPr>
            <a:spLocks noChangeArrowheads="1"/>
          </p:cNvSpPr>
          <p:nvPr/>
        </p:nvSpPr>
        <p:spPr bwMode="auto">
          <a:xfrm>
            <a:off x="796290" y="1681161"/>
            <a:ext cx="9388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264149"/>
                </a:solidFill>
                <a:effectLst/>
                <a:latin typeface="Univers LT Std 47 Cn Lt" charset="0"/>
                <a:cs typeface="Arial" pitchFamily="34" charset="0"/>
              </a:rPr>
              <a:t>Total utility</a:t>
            </a:r>
            <a:endParaRPr kumimoji="0" lang="en-US" sz="2000" b="0" i="0" u="none" strike="noStrike" cap="none" normalizeH="0" baseline="0" dirty="0">
              <a:ln>
                <a:noFill/>
              </a:ln>
              <a:solidFill>
                <a:srgbClr val="264149"/>
              </a:solidFill>
              <a:effectLst/>
              <a:latin typeface="Arial" pitchFamily="34" charset="0"/>
              <a:cs typeface="Arial" pitchFamily="34" charset="0"/>
            </a:endParaRPr>
          </a:p>
        </p:txBody>
      </p:sp>
      <p:sp>
        <p:nvSpPr>
          <p:cNvPr id="88" name="Rectangle 87"/>
          <p:cNvSpPr>
            <a:spLocks noChangeArrowheads="1"/>
          </p:cNvSpPr>
          <p:nvPr/>
        </p:nvSpPr>
        <p:spPr bwMode="auto">
          <a:xfrm>
            <a:off x="3457575" y="2166936"/>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264149"/>
                </a:solidFill>
                <a:effectLst/>
                <a:latin typeface="Univers LT Std 47 Cn Lt" charset="0"/>
                <a:cs typeface="Arial" pitchFamily="34" charset="0"/>
              </a:rPr>
              <a:t>A</a:t>
            </a:r>
            <a:endParaRPr kumimoji="0" lang="en-US" sz="1800" b="0" i="0" u="none" strike="noStrike" cap="none" normalizeH="0" baseline="0" dirty="0">
              <a:ln>
                <a:noFill/>
              </a:ln>
              <a:solidFill>
                <a:srgbClr val="264149"/>
              </a:solidFill>
              <a:effectLst/>
              <a:latin typeface="Arial" pitchFamily="34" charset="0"/>
              <a:cs typeface="Arial" pitchFamily="34" charset="0"/>
            </a:endParaRPr>
          </a:p>
        </p:txBody>
      </p:sp>
      <p:sp>
        <p:nvSpPr>
          <p:cNvPr id="89" name="Line 88"/>
          <p:cNvSpPr>
            <a:spLocks noChangeShapeType="1"/>
          </p:cNvSpPr>
          <p:nvPr/>
        </p:nvSpPr>
        <p:spPr bwMode="auto">
          <a:xfrm>
            <a:off x="3852862" y="4306886"/>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90" name="Line 89"/>
          <p:cNvSpPr>
            <a:spLocks noChangeShapeType="1"/>
          </p:cNvSpPr>
          <p:nvPr/>
        </p:nvSpPr>
        <p:spPr bwMode="auto">
          <a:xfrm>
            <a:off x="3508375" y="4306886"/>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91" name="Line 90"/>
          <p:cNvSpPr>
            <a:spLocks noChangeShapeType="1"/>
          </p:cNvSpPr>
          <p:nvPr/>
        </p:nvSpPr>
        <p:spPr bwMode="auto">
          <a:xfrm>
            <a:off x="3163887" y="4306886"/>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92" name="Line 91"/>
          <p:cNvSpPr>
            <a:spLocks noChangeShapeType="1"/>
          </p:cNvSpPr>
          <p:nvPr/>
        </p:nvSpPr>
        <p:spPr bwMode="auto">
          <a:xfrm>
            <a:off x="2819400" y="4306886"/>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93" name="Line 92"/>
          <p:cNvSpPr>
            <a:spLocks noChangeShapeType="1"/>
          </p:cNvSpPr>
          <p:nvPr/>
        </p:nvSpPr>
        <p:spPr bwMode="auto">
          <a:xfrm>
            <a:off x="2474912" y="4306886"/>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94" name="Line 93"/>
          <p:cNvSpPr>
            <a:spLocks noChangeShapeType="1"/>
          </p:cNvSpPr>
          <p:nvPr/>
        </p:nvSpPr>
        <p:spPr bwMode="auto">
          <a:xfrm>
            <a:off x="2130425" y="4306886"/>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95" name="Line 94"/>
          <p:cNvSpPr>
            <a:spLocks noChangeShapeType="1"/>
          </p:cNvSpPr>
          <p:nvPr/>
        </p:nvSpPr>
        <p:spPr bwMode="auto">
          <a:xfrm>
            <a:off x="1790700" y="4306886"/>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96" name="Line 95"/>
          <p:cNvSpPr>
            <a:spLocks noChangeShapeType="1"/>
          </p:cNvSpPr>
          <p:nvPr/>
        </p:nvSpPr>
        <p:spPr bwMode="auto">
          <a:xfrm>
            <a:off x="1447800" y="4306886"/>
            <a:ext cx="0" cy="55563"/>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97" name="Line 96"/>
          <p:cNvSpPr>
            <a:spLocks noChangeShapeType="1"/>
          </p:cNvSpPr>
          <p:nvPr/>
        </p:nvSpPr>
        <p:spPr bwMode="auto">
          <a:xfrm>
            <a:off x="1103312" y="4321173"/>
            <a:ext cx="0" cy="41275"/>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solidFill>
                <a:srgbClr val="264149"/>
              </a:solidFill>
            </a:endParaRPr>
          </a:p>
        </p:txBody>
      </p:sp>
      <p:sp>
        <p:nvSpPr>
          <p:cNvPr id="98" name="Freeform 97"/>
          <p:cNvSpPr>
            <a:spLocks/>
          </p:cNvSpPr>
          <p:nvPr/>
        </p:nvSpPr>
        <p:spPr bwMode="auto">
          <a:xfrm>
            <a:off x="7618411" y="4274681"/>
            <a:ext cx="90000" cy="90000"/>
          </a:xfrm>
          <a:custGeom>
            <a:avLst/>
            <a:gdLst>
              <a:gd name="T0" fmla="*/ 46 w 46"/>
              <a:gd name="T1" fmla="*/ 23 h 46"/>
              <a:gd name="T2" fmla="*/ 46 w 46"/>
              <a:gd name="T3" fmla="*/ 23 h 46"/>
              <a:gd name="T4" fmla="*/ 43 w 46"/>
              <a:gd name="T5" fmla="*/ 31 h 46"/>
              <a:gd name="T6" fmla="*/ 37 w 46"/>
              <a:gd name="T7" fmla="*/ 40 h 46"/>
              <a:gd name="T8" fmla="*/ 32 w 46"/>
              <a:gd name="T9" fmla="*/ 46 h 46"/>
              <a:gd name="T10" fmla="*/ 23 w 46"/>
              <a:gd name="T11" fmla="*/ 46 h 46"/>
              <a:gd name="T12" fmla="*/ 23 w 46"/>
              <a:gd name="T13" fmla="*/ 46 h 46"/>
              <a:gd name="T14" fmla="*/ 14 w 46"/>
              <a:gd name="T15" fmla="*/ 46 h 46"/>
              <a:gd name="T16" fmla="*/ 6 w 46"/>
              <a:gd name="T17" fmla="*/ 40 h 46"/>
              <a:gd name="T18" fmla="*/ 0 w 46"/>
              <a:gd name="T19" fmla="*/ 31 h 46"/>
              <a:gd name="T20" fmla="*/ 0 w 46"/>
              <a:gd name="T21" fmla="*/ 23 h 46"/>
              <a:gd name="T22" fmla="*/ 0 w 46"/>
              <a:gd name="T23" fmla="*/ 23 h 46"/>
              <a:gd name="T24" fmla="*/ 0 w 46"/>
              <a:gd name="T25" fmla="*/ 14 h 46"/>
              <a:gd name="T26" fmla="*/ 6 w 46"/>
              <a:gd name="T27" fmla="*/ 8 h 46"/>
              <a:gd name="T28" fmla="*/ 14 w 46"/>
              <a:gd name="T29" fmla="*/ 2 h 46"/>
              <a:gd name="T30" fmla="*/ 23 w 46"/>
              <a:gd name="T31" fmla="*/ 0 h 46"/>
              <a:gd name="T32" fmla="*/ 23 w 46"/>
              <a:gd name="T33" fmla="*/ 0 h 46"/>
              <a:gd name="T34" fmla="*/ 32 w 46"/>
              <a:gd name="T35" fmla="*/ 2 h 46"/>
              <a:gd name="T36" fmla="*/ 37 w 46"/>
              <a:gd name="T37" fmla="*/ 8 h 46"/>
              <a:gd name="T38" fmla="*/ 43 w 46"/>
              <a:gd name="T39" fmla="*/ 14 h 46"/>
              <a:gd name="T40" fmla="*/ 46 w 46"/>
              <a:gd name="T41" fmla="*/ 23 h 46"/>
              <a:gd name="T42" fmla="*/ 46 w 46"/>
              <a:gd name="T43"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6">
                <a:moveTo>
                  <a:pt x="46" y="23"/>
                </a:moveTo>
                <a:lnTo>
                  <a:pt x="46" y="23"/>
                </a:lnTo>
                <a:lnTo>
                  <a:pt x="43" y="31"/>
                </a:lnTo>
                <a:lnTo>
                  <a:pt x="37" y="40"/>
                </a:lnTo>
                <a:lnTo>
                  <a:pt x="32" y="46"/>
                </a:lnTo>
                <a:lnTo>
                  <a:pt x="23" y="46"/>
                </a:lnTo>
                <a:lnTo>
                  <a:pt x="23" y="46"/>
                </a:lnTo>
                <a:lnTo>
                  <a:pt x="14" y="46"/>
                </a:lnTo>
                <a:lnTo>
                  <a:pt x="6" y="40"/>
                </a:lnTo>
                <a:lnTo>
                  <a:pt x="0" y="31"/>
                </a:lnTo>
                <a:lnTo>
                  <a:pt x="0" y="23"/>
                </a:lnTo>
                <a:lnTo>
                  <a:pt x="0" y="23"/>
                </a:lnTo>
                <a:lnTo>
                  <a:pt x="0" y="14"/>
                </a:lnTo>
                <a:lnTo>
                  <a:pt x="6" y="8"/>
                </a:lnTo>
                <a:lnTo>
                  <a:pt x="14" y="2"/>
                </a:lnTo>
                <a:lnTo>
                  <a:pt x="23" y="0"/>
                </a:lnTo>
                <a:lnTo>
                  <a:pt x="23" y="0"/>
                </a:lnTo>
                <a:lnTo>
                  <a:pt x="32" y="2"/>
                </a:lnTo>
                <a:lnTo>
                  <a:pt x="37" y="8"/>
                </a:lnTo>
                <a:lnTo>
                  <a:pt x="43" y="14"/>
                </a:lnTo>
                <a:lnTo>
                  <a:pt x="46" y="23"/>
                </a:lnTo>
                <a:lnTo>
                  <a:pt x="46" y="23"/>
                </a:lnTo>
                <a:close/>
              </a:path>
            </a:pathLst>
          </a:custGeom>
          <a:solidFill>
            <a:srgbClr val="425124"/>
          </a:solidFill>
          <a:ln>
            <a:noFill/>
          </a:ln>
        </p:spPr>
        <p:txBody>
          <a:bodyPr vert="horz" wrap="square" lIns="91440" tIns="45720" rIns="91440" bIns="45720" numCol="1" anchor="t" anchorCtr="0" compatLnSpc="1">
            <a:prstTxWarp prst="textNoShape">
              <a:avLst/>
            </a:prstTxWarp>
          </a:bodyPr>
          <a:lstStyle/>
          <a:p>
            <a:endParaRPr lang="en-US" sz="2000" dirty="0">
              <a:solidFill>
                <a:srgbClr val="264149"/>
              </a:solidFill>
            </a:endParaRPr>
          </a:p>
        </p:txBody>
      </p:sp>
      <p:sp>
        <p:nvSpPr>
          <p:cNvPr id="99" name="Freeform 98"/>
          <p:cNvSpPr>
            <a:spLocks/>
          </p:cNvSpPr>
          <p:nvPr/>
        </p:nvSpPr>
        <p:spPr bwMode="auto">
          <a:xfrm>
            <a:off x="3471861" y="2319335"/>
            <a:ext cx="90000" cy="90000"/>
          </a:xfrm>
          <a:custGeom>
            <a:avLst/>
            <a:gdLst>
              <a:gd name="T0" fmla="*/ 46 w 46"/>
              <a:gd name="T1" fmla="*/ 23 h 46"/>
              <a:gd name="T2" fmla="*/ 46 w 46"/>
              <a:gd name="T3" fmla="*/ 23 h 46"/>
              <a:gd name="T4" fmla="*/ 43 w 46"/>
              <a:gd name="T5" fmla="*/ 32 h 46"/>
              <a:gd name="T6" fmla="*/ 37 w 46"/>
              <a:gd name="T7" fmla="*/ 40 h 46"/>
              <a:gd name="T8" fmla="*/ 32 w 46"/>
              <a:gd name="T9" fmla="*/ 46 h 46"/>
              <a:gd name="T10" fmla="*/ 23 w 46"/>
              <a:gd name="T11" fmla="*/ 46 h 46"/>
              <a:gd name="T12" fmla="*/ 23 w 46"/>
              <a:gd name="T13" fmla="*/ 46 h 46"/>
              <a:gd name="T14" fmla="*/ 14 w 46"/>
              <a:gd name="T15" fmla="*/ 46 h 46"/>
              <a:gd name="T16" fmla="*/ 5 w 46"/>
              <a:gd name="T17" fmla="*/ 40 h 46"/>
              <a:gd name="T18" fmla="*/ 0 w 46"/>
              <a:gd name="T19" fmla="*/ 32 h 46"/>
              <a:gd name="T20" fmla="*/ 0 w 46"/>
              <a:gd name="T21" fmla="*/ 23 h 46"/>
              <a:gd name="T22" fmla="*/ 0 w 46"/>
              <a:gd name="T23" fmla="*/ 23 h 46"/>
              <a:gd name="T24" fmla="*/ 0 w 46"/>
              <a:gd name="T25" fmla="*/ 14 h 46"/>
              <a:gd name="T26" fmla="*/ 5 w 46"/>
              <a:gd name="T27" fmla="*/ 6 h 46"/>
              <a:gd name="T28" fmla="*/ 14 w 46"/>
              <a:gd name="T29" fmla="*/ 3 h 46"/>
              <a:gd name="T30" fmla="*/ 23 w 46"/>
              <a:gd name="T31" fmla="*/ 0 h 46"/>
              <a:gd name="T32" fmla="*/ 23 w 46"/>
              <a:gd name="T33" fmla="*/ 0 h 46"/>
              <a:gd name="T34" fmla="*/ 32 w 46"/>
              <a:gd name="T35" fmla="*/ 3 h 46"/>
              <a:gd name="T36" fmla="*/ 37 w 46"/>
              <a:gd name="T37" fmla="*/ 6 h 46"/>
              <a:gd name="T38" fmla="*/ 43 w 46"/>
              <a:gd name="T39" fmla="*/ 14 h 46"/>
              <a:gd name="T40" fmla="*/ 46 w 46"/>
              <a:gd name="T41" fmla="*/ 23 h 46"/>
              <a:gd name="T42" fmla="*/ 46 w 46"/>
              <a:gd name="T43"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6">
                <a:moveTo>
                  <a:pt x="46" y="23"/>
                </a:moveTo>
                <a:lnTo>
                  <a:pt x="46" y="23"/>
                </a:lnTo>
                <a:lnTo>
                  <a:pt x="43" y="32"/>
                </a:lnTo>
                <a:lnTo>
                  <a:pt x="37" y="40"/>
                </a:lnTo>
                <a:lnTo>
                  <a:pt x="32" y="46"/>
                </a:lnTo>
                <a:lnTo>
                  <a:pt x="23" y="46"/>
                </a:lnTo>
                <a:lnTo>
                  <a:pt x="23" y="46"/>
                </a:lnTo>
                <a:lnTo>
                  <a:pt x="14" y="46"/>
                </a:lnTo>
                <a:lnTo>
                  <a:pt x="5" y="40"/>
                </a:lnTo>
                <a:lnTo>
                  <a:pt x="0" y="32"/>
                </a:lnTo>
                <a:lnTo>
                  <a:pt x="0" y="23"/>
                </a:lnTo>
                <a:lnTo>
                  <a:pt x="0" y="23"/>
                </a:lnTo>
                <a:lnTo>
                  <a:pt x="0" y="14"/>
                </a:lnTo>
                <a:lnTo>
                  <a:pt x="5" y="6"/>
                </a:lnTo>
                <a:lnTo>
                  <a:pt x="14" y="3"/>
                </a:lnTo>
                <a:lnTo>
                  <a:pt x="23" y="0"/>
                </a:lnTo>
                <a:lnTo>
                  <a:pt x="23" y="0"/>
                </a:lnTo>
                <a:lnTo>
                  <a:pt x="32" y="3"/>
                </a:lnTo>
                <a:lnTo>
                  <a:pt x="37" y="6"/>
                </a:lnTo>
                <a:lnTo>
                  <a:pt x="43" y="14"/>
                </a:lnTo>
                <a:lnTo>
                  <a:pt x="46" y="23"/>
                </a:lnTo>
                <a:lnTo>
                  <a:pt x="46" y="23"/>
                </a:lnTo>
                <a:close/>
              </a:path>
            </a:pathLst>
          </a:custGeom>
          <a:solidFill>
            <a:srgbClr val="425124"/>
          </a:solidFill>
          <a:ln>
            <a:noFill/>
          </a:ln>
        </p:spPr>
        <p:txBody>
          <a:bodyPr vert="horz" wrap="square" lIns="91440" tIns="45720" rIns="91440" bIns="45720" numCol="1" anchor="t" anchorCtr="0" compatLnSpc="1">
            <a:prstTxWarp prst="textNoShape">
              <a:avLst/>
            </a:prstTxWarp>
          </a:bodyPr>
          <a:lstStyle/>
          <a:p>
            <a:endParaRPr lang="en-US" dirty="0">
              <a:solidFill>
                <a:srgbClr val="264149"/>
              </a:solidFill>
            </a:endParaRPr>
          </a:p>
        </p:txBody>
      </p:sp>
      <p:sp>
        <p:nvSpPr>
          <p:cNvPr id="100" name="Content Placeholder 2"/>
          <p:cNvSpPr txBox="1">
            <a:spLocks/>
          </p:cNvSpPr>
          <p:nvPr/>
        </p:nvSpPr>
        <p:spPr>
          <a:xfrm>
            <a:off x="4772025" y="5182951"/>
            <a:ext cx="4187824" cy="130425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solidFill>
                  <a:srgbClr val="425124"/>
                </a:solidFill>
              </a:rPr>
              <a:t>The utility function and the marginal utility can be plotted. An individual maximizes utility when total utility is greatest or marginal utility is zero.</a:t>
            </a:r>
          </a:p>
        </p:txBody>
      </p:sp>
    </p:spTree>
    <p:extLst>
      <p:ext uri="{BB962C8B-B14F-4D97-AF65-F5344CB8AC3E}">
        <p14:creationId xmlns:p14="http://schemas.microsoft.com/office/powerpoint/2010/main" val="171294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1"/>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1"/>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9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fade">
                                      <p:cBhvr>
                                        <p:cTn id="18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uild="p"/>
      <p:bldP spid="102" grpId="0" build="p"/>
      <p:bldP spid="6"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1" grpId="0"/>
      <p:bldP spid="52" grpId="0"/>
      <p:bldP spid="53" grpId="0"/>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8" grpId="0"/>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mn-lt"/>
              </a:rPr>
              <a:t>Maximizing utility with constraints</a:t>
            </a:r>
          </a:p>
        </p:txBody>
      </p:sp>
      <p:sp>
        <p:nvSpPr>
          <p:cNvPr id="2" name="Content Placeholder 1"/>
          <p:cNvSpPr>
            <a:spLocks noGrp="1"/>
          </p:cNvSpPr>
          <p:nvPr>
            <p:ph idx="1"/>
          </p:nvPr>
        </p:nvSpPr>
        <p:spPr>
          <a:xfrm>
            <a:off x="438150" y="1219200"/>
            <a:ext cx="8229600" cy="4906963"/>
          </a:xfrm>
        </p:spPr>
        <p:txBody>
          <a:bodyPr>
            <a:normAutofit/>
          </a:bodyPr>
          <a:lstStyle/>
          <a:p>
            <a:pPr>
              <a:lnSpc>
                <a:spcPct val="140000"/>
              </a:lnSpc>
              <a:spcAft>
                <a:spcPts val="1200"/>
              </a:spcAft>
            </a:pPr>
            <a:r>
              <a:rPr lang="en-US" sz="2400" dirty="0"/>
              <a:t>People have many wants and are constrained by the time and money available to them.</a:t>
            </a:r>
          </a:p>
          <a:p>
            <a:pPr>
              <a:lnSpc>
                <a:spcPct val="140000"/>
              </a:lnSpc>
              <a:spcAft>
                <a:spcPts val="1200"/>
              </a:spcAft>
            </a:pPr>
            <a:r>
              <a:rPr lang="en-US" sz="2400" dirty="0"/>
              <a:t>Rational individuals maximize utility within those constraints by spending their resources on the bundle that yields the highest possible total utility.</a:t>
            </a:r>
          </a:p>
          <a:p>
            <a:pPr>
              <a:lnSpc>
                <a:spcPct val="140000"/>
              </a:lnSpc>
              <a:spcAft>
                <a:spcPts val="1200"/>
              </a:spcAft>
            </a:pPr>
            <a:r>
              <a:rPr lang="en-US" sz="2400" dirty="0"/>
              <a:t>A </a:t>
            </a:r>
            <a:r>
              <a:rPr lang="en-US" sz="2400" b="1" i="1" dirty="0">
                <a:solidFill>
                  <a:srgbClr val="425124"/>
                </a:solidFill>
              </a:rPr>
              <a:t>budget constraint</a:t>
            </a:r>
            <a:r>
              <a:rPr lang="en-US" sz="2400" b="1" dirty="0">
                <a:solidFill>
                  <a:srgbClr val="425124"/>
                </a:solidFill>
              </a:rPr>
              <a:t> </a:t>
            </a:r>
            <a:r>
              <a:rPr lang="en-US" sz="2400" dirty="0"/>
              <a:t>provides all possible combinations of goods and services a consumer can buy for a given income.</a:t>
            </a:r>
          </a:p>
        </p:txBody>
      </p:sp>
    </p:spTree>
    <p:extLst>
      <p:ext uri="{BB962C8B-B14F-4D97-AF65-F5344CB8AC3E}">
        <p14:creationId xmlns:p14="http://schemas.microsoft.com/office/powerpoint/2010/main" val="372510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Chapter 3 - Gilpin - With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47403</TotalTime>
  <Words>3559</Words>
  <Application>Microsoft Office PowerPoint</Application>
  <PresentationFormat>On-screen Show (4:3)</PresentationFormat>
  <Paragraphs>574</Paragraphs>
  <Slides>29</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Times New Roman</vt:lpstr>
      <vt:lpstr>Univers LT Std 47 Cn Lt</vt:lpstr>
      <vt:lpstr>Univers LT Std 57 Cn</vt:lpstr>
      <vt:lpstr>Chapter 3 - Gilpin - With Template</vt:lpstr>
      <vt:lpstr>Chapter 7</vt:lpstr>
      <vt:lpstr>Learning objectives</vt:lpstr>
      <vt:lpstr>Utility basics</vt:lpstr>
      <vt:lpstr>Revealed preferences</vt:lpstr>
      <vt:lpstr>Utility functions</vt:lpstr>
      <vt:lpstr>Utility functions</vt:lpstr>
      <vt:lpstr>Marginal utility</vt:lpstr>
      <vt:lpstr>Diminishing marginal utility</vt:lpstr>
      <vt:lpstr>Maximizing utility with constraints</vt:lpstr>
      <vt:lpstr>The budget constraint</vt:lpstr>
      <vt:lpstr>Active Learning: The budget constraint</vt:lpstr>
      <vt:lpstr>Active Learning: The budget constraint</vt:lpstr>
      <vt:lpstr>Active Learning: The budget constraint</vt:lpstr>
      <vt:lpstr>Active Learning: The budget constraint</vt:lpstr>
      <vt:lpstr>Maximizing total utility</vt:lpstr>
      <vt:lpstr>Maximizing total utility</vt:lpstr>
      <vt:lpstr>Maximizing total utility</vt:lpstr>
      <vt:lpstr>Responding to changes in income</vt:lpstr>
      <vt:lpstr>The effect of an increase in income</vt:lpstr>
      <vt:lpstr>Active Learning: Effect of a decrease in income</vt:lpstr>
      <vt:lpstr>Active Learning: Effect of a decrease in income</vt:lpstr>
      <vt:lpstr>Responding to changes in prices</vt:lpstr>
      <vt:lpstr>The effect of a price change</vt:lpstr>
      <vt:lpstr>Active Learning: The effect of a price change</vt:lpstr>
      <vt:lpstr>Active Learning: The effect of a price change</vt:lpstr>
      <vt:lpstr>Utility and society</vt:lpstr>
      <vt:lpstr>Utility, altruism, and reciprocity</vt:lpstr>
      <vt:lpstr>Summary</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Gilpin, Gregory</dc:creator>
  <cp:lastModifiedBy>Lu Wang</cp:lastModifiedBy>
  <cp:revision>397</cp:revision>
  <dcterms:created xsi:type="dcterms:W3CDTF">2013-04-05T16:26:37Z</dcterms:created>
  <dcterms:modified xsi:type="dcterms:W3CDTF">2023-11-11T18:20:21Z</dcterms:modified>
</cp:coreProperties>
</file>