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8344-3998-E65E-E58F-AC864E7E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31A29-B694-EF2E-2B1C-59FA2492E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5B28-5CCC-F24C-6D73-7C2289D5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C4B4-4738-6B68-573E-C4C9904F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868E-20A9-70B6-F58A-F992896F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C06-E18F-4CC2-E836-B09D6844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836A-94BD-40EC-8E3F-CC3CD7B8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E657-F5F1-0F40-09E7-8C4BEAC4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4603-DFBB-98D6-0565-B61570D1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5A93-2062-3684-7C90-C0001259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7E847-4E8F-9D13-7C87-4CC97A092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34954-F76E-BF82-2A6A-0720DEE1F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F54C-93F6-84DB-E2F0-6DA06AB2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55A2-1C4D-4AF4-9C91-28F13DF1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6F5F-B54F-E0B4-C70D-BDE4675F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8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- Red Gr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28A3B-03DC-3E41-A085-9E86B6F9BF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0" y="0"/>
            <a:ext cx="1068705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382F4C-D42D-3E40-B287-E0BE1FA02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6" y="3014335"/>
            <a:ext cx="953654" cy="833077"/>
          </a:xfrm>
          <a:prstGeom prst="rect">
            <a:avLst/>
          </a:prstGeom>
        </p:spPr>
      </p:pic>
      <p:sp>
        <p:nvSpPr>
          <p:cNvPr id="24" name="Holder 2">
            <a:extLst>
              <a:ext uri="{FF2B5EF4-FFF2-40B4-BE49-F238E27FC236}">
                <a16:creationId xmlns:a16="http://schemas.microsoft.com/office/drawing/2014/main" id="{1D413CF6-ED99-9F42-BCF6-9786CB97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0" y="426721"/>
            <a:ext cx="4629150" cy="3638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2400" b="0" i="0">
                <a:solidFill>
                  <a:schemeClr val="bg1"/>
                </a:solidFill>
                <a:latin typeface="+mn-lt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Holder 3">
            <a:extLst>
              <a:ext uri="{FF2B5EF4-FFF2-40B4-BE49-F238E27FC236}">
                <a16:creationId xmlns:a16="http://schemas.microsoft.com/office/drawing/2014/main" id="{D8F191FF-9478-5941-B04B-88C08C93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0" y="1353502"/>
            <a:ext cx="8877300" cy="493299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36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4B7669-FE11-C34B-AA73-1780BFEFD19E}"/>
              </a:ext>
            </a:extLst>
          </p:cNvPr>
          <p:cNvSpPr/>
          <p:nvPr userDrawn="1"/>
        </p:nvSpPr>
        <p:spPr>
          <a:xfrm>
            <a:off x="10896600" y="562927"/>
            <a:ext cx="1295400" cy="180023"/>
          </a:xfrm>
          <a:custGeom>
            <a:avLst/>
            <a:gdLst/>
            <a:ahLst/>
            <a:cxnLst/>
            <a:rect l="l" t="t" r="r" b="b"/>
            <a:pathLst>
              <a:path w="6096000" h="203200">
                <a:moveTo>
                  <a:pt x="0" y="203200"/>
                </a:moveTo>
                <a:lnTo>
                  <a:pt x="6096000" y="203200"/>
                </a:lnTo>
                <a:lnTo>
                  <a:pt x="6096000" y="0"/>
                </a:lnTo>
                <a:lnTo>
                  <a:pt x="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79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D0C0-9420-EE5C-8732-73E1405F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F465-11FB-4820-3F0C-87CE78F6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1ED8-1F8E-C528-9518-179E4136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852D-5DAF-A9EA-D2F3-96B6BD84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E587-2872-5942-B92D-E1FC730C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C97D-A1D8-115E-30CD-B787D39B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C89B-E1BB-0DD2-BE68-39EB100A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1615-EA87-265A-62A2-F09962C4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37B7-187A-8D9E-5164-0FF79B33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0FE4-C09B-8A3A-78FF-4B0585F5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022A-E0BF-C3C8-36E1-1FAF476B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8C90-C20D-D2EB-316F-3BCFC91D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EEDE9-30EF-92B0-7BFA-4FC056FA8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0B907-F82E-7C3E-68AB-C5CBA59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8175B-B63E-F6E9-9079-3572CD33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6B20-9ABA-0767-6FC5-35C984FB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A1D9-2908-97D2-84BF-A55BB7B1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56A5-BEE9-0283-923F-659B2DF8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7DE03-4106-C0D3-AA3F-E3F19CCF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1DCFD-AE18-1168-609F-832A8891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368FC-E046-EF5B-23BF-CA5B4172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08F92-3E23-8229-E60F-79644C5E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7D462-21EE-832B-2F57-DDBFE54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D844D-F924-3E3F-F1EF-8322749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6F5E-7209-7D2B-A44A-F721A82D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503AD-B2CD-126A-7CAE-170B44B0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DF2AE-DCF6-DEFF-6553-CD3BB6FF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4CE6-6F3A-28C2-EED9-4F494238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4DF08-B437-B8FC-9E50-49AF13AE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E8F8C-DE34-9F7F-F12E-AB69C9B4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E61F-DED1-B8EC-82C8-B34AC0D4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45EB-9BDF-CF20-2E3E-1C75B4D1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8384-1C04-E699-7A0C-0BD0B572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B0FC8-9035-2674-AA1B-32CB95A11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EA7E5-C107-9D83-59CB-7C28B74A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F4EF-0BAC-0AC4-14AD-115940A2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4C8A-1B46-33E3-12EB-2E0E823C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5B62-B8FE-A00C-ABFE-F7654996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DC2AA-0840-0E15-F320-697272305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57B2-F4D7-3F18-8E51-F5044444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75DD7-7A57-D155-9E23-638E923B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7AA3-8BBD-4192-FAEF-44351DBF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017A1-18D6-33CE-6F5A-2F24419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C6266-18D2-A319-1A7D-228DF2F8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00D07-9211-6C85-DBA5-74BE4F62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2B5D-012E-739B-A75E-7EBFEC245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08F3-13B5-4DB6-BF63-6BF2307FC50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8660-E264-9289-678B-12B75722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6160-596F-F7F3-1450-FFA6AF6B6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622E-B106-44A8-9C60-360B41A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ubFinder\results_by_k_new_sup_new_unsup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A099-AE85-7945-AADA-A1993EE6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050" y="3086100"/>
            <a:ext cx="88773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6960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2CDA95-2C61-F5E5-5081-F9E5ADB7B412}"/>
              </a:ext>
            </a:extLst>
          </p:cNvPr>
          <p:cNvSpPr txBox="1">
            <a:spLocks/>
          </p:cNvSpPr>
          <p:nvPr/>
        </p:nvSpPr>
        <p:spPr>
          <a:xfrm>
            <a:off x="1729383" y="464446"/>
            <a:ext cx="8972550" cy="363854"/>
          </a:xfrm>
          <a:prstGeom prst="rect">
            <a:avLst/>
          </a:prstGeom>
        </p:spPr>
        <p:txBody>
          <a:bodyPr lIns="0" tIns="0" rIns="0" bIns="0"/>
          <a:lstStyle>
            <a:lvl1pPr algn="r" eaLnBrk="1" hangingPunct="1">
              <a:defRPr sz="3200" b="0" i="0">
                <a:solidFill>
                  <a:schemeClr val="tx1"/>
                </a:solidFill>
                <a:latin typeface="+mn-lt"/>
                <a:ea typeface="+mj-ea"/>
                <a:cs typeface="Times New Roman"/>
              </a:defRPr>
            </a:lvl1pPr>
          </a:lstStyle>
          <a:p>
            <a:pPr algn="l"/>
            <a:r>
              <a:rPr lang="en-US" sz="2400" kern="0" dirty="0"/>
              <a:t>Assessing the Feature Extraction Methods </a:t>
            </a:r>
            <a:r>
              <a:rPr lang="en-US" sz="2400" dirty="0"/>
              <a:t>(without Others category)</a:t>
            </a:r>
            <a:br>
              <a:rPr lang="en-US" sz="2400" kern="0" dirty="0"/>
            </a:br>
            <a:endParaRPr lang="en-US" sz="2400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F8974-E416-AFA8-116F-2CE07B7C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59" y="1203722"/>
            <a:ext cx="6897291" cy="51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1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A099-AE85-7945-AADA-A1993EE6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050" y="3086100"/>
            <a:ext cx="88773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7333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70374-A0CC-BB84-EDEB-908258EA6267}"/>
              </a:ext>
            </a:extLst>
          </p:cNvPr>
          <p:cNvSpPr txBox="1">
            <a:spLocks/>
          </p:cNvSpPr>
          <p:nvPr/>
        </p:nvSpPr>
        <p:spPr>
          <a:xfrm>
            <a:off x="1609725" y="283154"/>
            <a:ext cx="8972550" cy="363854"/>
          </a:xfrm>
          <a:prstGeom prst="rect">
            <a:avLst/>
          </a:prstGeom>
        </p:spPr>
        <p:txBody>
          <a:bodyPr lIns="0" tIns="0" rIns="0" bIns="0"/>
          <a:lstStyle>
            <a:lvl1pPr algn="r" eaLnBrk="1" hangingPunct="1">
              <a:defRPr sz="3200" b="0" i="0">
                <a:solidFill>
                  <a:schemeClr val="tx1"/>
                </a:solidFill>
                <a:latin typeface="+mn-lt"/>
                <a:ea typeface="+mj-ea"/>
                <a:cs typeface="Times New Roman"/>
              </a:defRPr>
            </a:lvl1pPr>
          </a:lstStyle>
          <a:p>
            <a:pPr algn="l"/>
            <a:r>
              <a:rPr lang="en-US" sz="2400" kern="0" dirty="0"/>
              <a:t>Word2Vec and Doc2Vec to CAZy2Vec &amp; CGC2Vec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ABA0-B282-50CA-F3A5-1AE5D1CA4F79}"/>
              </a:ext>
            </a:extLst>
          </p:cNvPr>
          <p:cNvSpPr/>
          <p:nvPr/>
        </p:nvSpPr>
        <p:spPr>
          <a:xfrm>
            <a:off x="2209800" y="1325719"/>
            <a:ext cx="21145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CAZy2Vec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F22D6-04F6-C258-4253-1B8A39D83E8B}"/>
              </a:ext>
            </a:extLst>
          </p:cNvPr>
          <p:cNvSpPr/>
          <p:nvPr/>
        </p:nvSpPr>
        <p:spPr>
          <a:xfrm>
            <a:off x="8210550" y="1307205"/>
            <a:ext cx="21145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CGC2Vec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A807EC-11C8-5126-3621-1DDA8EAD331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67075" y="1954369"/>
            <a:ext cx="0" cy="96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BA50D8-CC36-A2BB-D663-19C03370E26C}"/>
              </a:ext>
            </a:extLst>
          </p:cNvPr>
          <p:cNvSpPr txBox="1"/>
          <p:nvPr/>
        </p:nvSpPr>
        <p:spPr>
          <a:xfrm>
            <a:off x="1615627" y="2920285"/>
            <a:ext cx="5394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observed gene in the supervised + unsupervised corpus: </a:t>
            </a:r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Can provide a feature vector of d dimension.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Give a similarity score for any pair of genes.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Can even give a feature vector for an unobserved gene token. (</a:t>
            </a:r>
            <a:r>
              <a:rPr lang="en-US" dirty="0" err="1"/>
              <a:t>FastText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4B9B8-089D-2D10-3ED7-DC5F860FDC1E}"/>
              </a:ext>
            </a:extLst>
          </p:cNvPr>
          <p:cNvSpPr txBox="1"/>
          <p:nvPr/>
        </p:nvSpPr>
        <p:spPr>
          <a:xfrm>
            <a:off x="7410450" y="2944433"/>
            <a:ext cx="5109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CGC sequence: </a:t>
            </a:r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Can provide a feature vector of d dimension.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Give a similarity score for any pair of CGCs.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89857A-C24D-0AE4-81DD-F8352629F395}"/>
              </a:ext>
            </a:extLst>
          </p:cNvPr>
          <p:cNvCxnSpPr>
            <a:cxnSpLocks/>
          </p:cNvCxnSpPr>
          <p:nvPr/>
        </p:nvCxnSpPr>
        <p:spPr>
          <a:xfrm>
            <a:off x="9267825" y="1960004"/>
            <a:ext cx="0" cy="96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1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0878-EE34-024A-B4A7-C8FDD209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25" y="283154"/>
            <a:ext cx="8972550" cy="36385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Combing CAZy2vec vectors – inattentive model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D338A3-9F6C-842B-9267-BDC055A58F9E}"/>
              </a:ext>
            </a:extLst>
          </p:cNvPr>
          <p:cNvSpPr/>
          <p:nvPr/>
        </p:nvSpPr>
        <p:spPr>
          <a:xfrm>
            <a:off x="1946434" y="1028700"/>
            <a:ext cx="1200150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GH30_8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E333B-F221-D8AB-299F-CEACAC15E4A1}"/>
              </a:ext>
            </a:extLst>
          </p:cNvPr>
          <p:cNvSpPr/>
          <p:nvPr/>
        </p:nvSpPr>
        <p:spPr>
          <a:xfrm>
            <a:off x="3950970" y="1028700"/>
            <a:ext cx="1200150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GH43_16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8B498-F9D3-4A20-D538-73E0D3734A76}"/>
              </a:ext>
            </a:extLst>
          </p:cNvPr>
          <p:cNvSpPr/>
          <p:nvPr/>
        </p:nvSpPr>
        <p:spPr>
          <a:xfrm>
            <a:off x="5999798" y="1028700"/>
            <a:ext cx="1200150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CBM6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7A869-B13C-F71B-BC4D-698CD61FB4F4}"/>
              </a:ext>
            </a:extLst>
          </p:cNvPr>
          <p:cNvCxnSpPr/>
          <p:nvPr/>
        </p:nvCxnSpPr>
        <p:spPr>
          <a:xfrm>
            <a:off x="3203734" y="1201824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A9D678-43AD-4066-7890-07F63E8228AB}"/>
              </a:ext>
            </a:extLst>
          </p:cNvPr>
          <p:cNvCxnSpPr/>
          <p:nvPr/>
        </p:nvCxnSpPr>
        <p:spPr>
          <a:xfrm>
            <a:off x="5261134" y="1201824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A9B425-054F-3048-7642-9035C9A9AF1D}"/>
              </a:ext>
            </a:extLst>
          </p:cNvPr>
          <p:cNvCxnSpPr/>
          <p:nvPr/>
        </p:nvCxnSpPr>
        <p:spPr>
          <a:xfrm>
            <a:off x="7945755" y="1207568"/>
            <a:ext cx="6286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5336D-2FD5-A3A2-4BB2-3CD7BB9259E7}"/>
              </a:ext>
            </a:extLst>
          </p:cNvPr>
          <p:cNvSpPr/>
          <p:nvPr/>
        </p:nvSpPr>
        <p:spPr>
          <a:xfrm>
            <a:off x="8918733" y="856284"/>
            <a:ext cx="1661637" cy="691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Xylan</a:t>
            </a:r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A118C00-6460-BD74-FD7C-0DD829DD4633}"/>
              </a:ext>
            </a:extLst>
          </p:cNvPr>
          <p:cNvGraphicFramePr>
            <a:graphicFrameLocks noGrp="1"/>
          </p:cNvGraphicFramePr>
          <p:nvPr/>
        </p:nvGraphicFramePr>
        <p:xfrm>
          <a:off x="3367723" y="1885950"/>
          <a:ext cx="526415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13624654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1122964988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817972700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957397449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8779059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Dimension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2456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GH30_8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-2.34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3715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GH43_16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-2.22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11578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CBM6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-1.27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8.97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-0.96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970128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6F947E-E5D8-E6BF-A8E7-B87FC6E7AA5D}"/>
              </a:ext>
            </a:extLst>
          </p:cNvPr>
          <p:cNvSpPr txBox="1"/>
          <p:nvPr/>
        </p:nvSpPr>
        <p:spPr>
          <a:xfrm>
            <a:off x="1851070" y="3429001"/>
            <a:ext cx="10325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Central question </a:t>
            </a:r>
            <a:r>
              <a:rPr lang="en-US" dirty="0"/>
              <a:t>– How do we combine these three vectors to produce a 1-dimensional vector?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Uniform weights solution</a:t>
            </a:r>
            <a:br>
              <a:rPr lang="en-US" dirty="0"/>
            </a:br>
            <a:endParaRPr lang="en-US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Assign uniform weights – weight(GH30_8) = weight(GH43_16) = weight(CBM6) = 1/3</a:t>
            </a:r>
            <a:br>
              <a:rPr lang="en-US" dirty="0"/>
            </a:br>
            <a:endParaRPr lang="en-US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Element wise weighted average – (1/3) vector(GH30_8) + (1/3) vector(GH43_16) + (1/3) vector(CBM6)</a:t>
            </a:r>
            <a:br>
              <a:rPr lang="en-US" dirty="0"/>
            </a:br>
            <a:endParaRPr lang="en-US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No learning is required to compute these weights. </a:t>
            </a:r>
          </a:p>
        </p:txBody>
      </p:sp>
    </p:spTree>
    <p:extLst>
      <p:ext uri="{BB962C8B-B14F-4D97-AF65-F5344CB8AC3E}">
        <p14:creationId xmlns:p14="http://schemas.microsoft.com/office/powerpoint/2010/main" val="203808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0878-EE34-024A-B4A7-C8FDD209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25" y="283154"/>
            <a:ext cx="8972550" cy="36385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Combing CAZy2vec vectors – attentive model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D338A3-9F6C-842B-9267-BDC055A58F9E}"/>
              </a:ext>
            </a:extLst>
          </p:cNvPr>
          <p:cNvSpPr/>
          <p:nvPr/>
        </p:nvSpPr>
        <p:spPr>
          <a:xfrm>
            <a:off x="1946434" y="1028700"/>
            <a:ext cx="1200150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GH30_8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E333B-F221-D8AB-299F-CEACAC15E4A1}"/>
              </a:ext>
            </a:extLst>
          </p:cNvPr>
          <p:cNvSpPr/>
          <p:nvPr/>
        </p:nvSpPr>
        <p:spPr>
          <a:xfrm>
            <a:off x="3950970" y="1028700"/>
            <a:ext cx="1200150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GH43_16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8B498-F9D3-4A20-D538-73E0D3734A76}"/>
              </a:ext>
            </a:extLst>
          </p:cNvPr>
          <p:cNvSpPr/>
          <p:nvPr/>
        </p:nvSpPr>
        <p:spPr>
          <a:xfrm>
            <a:off x="5999798" y="1028700"/>
            <a:ext cx="1200150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CBM6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7A869-B13C-F71B-BC4D-698CD61FB4F4}"/>
              </a:ext>
            </a:extLst>
          </p:cNvPr>
          <p:cNvCxnSpPr/>
          <p:nvPr/>
        </p:nvCxnSpPr>
        <p:spPr>
          <a:xfrm>
            <a:off x="3203734" y="1201824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A9D678-43AD-4066-7890-07F63E8228AB}"/>
              </a:ext>
            </a:extLst>
          </p:cNvPr>
          <p:cNvCxnSpPr/>
          <p:nvPr/>
        </p:nvCxnSpPr>
        <p:spPr>
          <a:xfrm>
            <a:off x="5261134" y="1201824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A9B425-054F-3048-7642-9035C9A9AF1D}"/>
              </a:ext>
            </a:extLst>
          </p:cNvPr>
          <p:cNvCxnSpPr/>
          <p:nvPr/>
        </p:nvCxnSpPr>
        <p:spPr>
          <a:xfrm>
            <a:off x="7945755" y="1207568"/>
            <a:ext cx="6286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5336D-2FD5-A3A2-4BB2-3CD7BB9259E7}"/>
              </a:ext>
            </a:extLst>
          </p:cNvPr>
          <p:cNvSpPr/>
          <p:nvPr/>
        </p:nvSpPr>
        <p:spPr>
          <a:xfrm>
            <a:off x="8918733" y="856284"/>
            <a:ext cx="1661637" cy="691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Xylan</a:t>
            </a:r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A118C00-6460-BD74-FD7C-0DD829DD4633}"/>
              </a:ext>
            </a:extLst>
          </p:cNvPr>
          <p:cNvGraphicFramePr>
            <a:graphicFrameLocks noGrp="1"/>
          </p:cNvGraphicFramePr>
          <p:nvPr/>
        </p:nvGraphicFramePr>
        <p:xfrm>
          <a:off x="3367723" y="1885950"/>
          <a:ext cx="526415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13624654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1122964988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817972700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957397449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8779059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Dimension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2456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GH30_8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-2.34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3715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GH43_16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-2.22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11578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CBM6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-1.27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8.97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-0.96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970128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6F947E-E5D8-E6BF-A8E7-B87FC6E7AA5D}"/>
              </a:ext>
            </a:extLst>
          </p:cNvPr>
          <p:cNvSpPr txBox="1"/>
          <p:nvPr/>
        </p:nvSpPr>
        <p:spPr>
          <a:xfrm>
            <a:off x="1609725" y="3441074"/>
            <a:ext cx="103155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Learnable weights solution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Design a network that can learn customized weights for each CGC. </a:t>
            </a:r>
            <a:br>
              <a:rPr lang="en-US" sz="1500" dirty="0"/>
            </a:b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Great for interpretability – can now tell the users which genes contributed most to the classification into a specific category. </a:t>
            </a:r>
            <a:br>
              <a:rPr lang="en-US" sz="1500" dirty="0"/>
            </a:br>
            <a:endParaRPr lang="en-US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Weights sum up to 1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Model can learn for instance GH30_8 is very important and can communicate this to us via the weight parameter.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 weight(GH30_8) =0.8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Element wise weighted average – (0.8) vector(GH30_8) + (0.1) vector(GH43_16) + (0.1) vector(CBM6)</a:t>
            </a:r>
          </a:p>
        </p:txBody>
      </p:sp>
    </p:spTree>
    <p:extLst>
      <p:ext uri="{BB962C8B-B14F-4D97-AF65-F5344CB8AC3E}">
        <p14:creationId xmlns:p14="http://schemas.microsoft.com/office/powerpoint/2010/main" val="68713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A099-AE85-7945-AADA-A1993EE6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050" y="3086100"/>
            <a:ext cx="8877300" cy="6858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Deep Learning Models –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0805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0878-EE34-024A-B4A7-C8FDD209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25" y="283154"/>
            <a:ext cx="8972550" cy="36385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Recurrent Neural Networks (RNNs)</a:t>
            </a:r>
            <a:br>
              <a:rPr lang="en-US" sz="2400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F947E-E5D8-E6BF-A8E7-B87FC6E7AA5D}"/>
              </a:ext>
            </a:extLst>
          </p:cNvPr>
          <p:cNvSpPr txBox="1"/>
          <p:nvPr/>
        </p:nvSpPr>
        <p:spPr>
          <a:xfrm>
            <a:off x="1627702" y="971550"/>
            <a:ext cx="103155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Assumption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Data has a sequential order to it. </a:t>
            </a:r>
            <a:br>
              <a:rPr lang="en-US" sz="1500" dirty="0"/>
            </a:b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We know that there is a sequential nature to the CGCs. </a:t>
            </a:r>
            <a:br>
              <a:rPr lang="en-US" sz="1500" dirty="0"/>
            </a:br>
            <a:endParaRPr lang="en-US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RNNs are feature extractors that process the genes in sequential order.</a:t>
            </a:r>
          </a:p>
        </p:txBody>
      </p:sp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D9E0B8E8-2359-2BF6-D01A-3BB8ABDDB3FB}"/>
              </a:ext>
            </a:extLst>
          </p:cNvPr>
          <p:cNvGraphicFramePr>
            <a:graphicFrameLocks noGrp="1"/>
          </p:cNvGraphicFramePr>
          <p:nvPr/>
        </p:nvGraphicFramePr>
        <p:xfrm>
          <a:off x="3867150" y="2872740"/>
          <a:ext cx="526415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13624654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1122964988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817972700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957397449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8779059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Dimension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Dimension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2456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GH30_8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-2.34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3715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GH43_16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-2.22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11578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CBM6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-1.27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8.97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-0.96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9701287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87C822F-93F1-76C5-1F71-4300DE71DD4F}"/>
              </a:ext>
            </a:extLst>
          </p:cNvPr>
          <p:cNvSpPr txBox="1"/>
          <p:nvPr/>
        </p:nvSpPr>
        <p:spPr>
          <a:xfrm>
            <a:off x="1695450" y="4286250"/>
            <a:ext cx="103155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Steps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Read Weight(GH30_8) – keep a hidden memory till the first gene position, say Hidden(GH30_8)</a:t>
            </a:r>
            <a:br>
              <a:rPr lang="en-US" sz="1500" dirty="0"/>
            </a:b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Read Weight(GH43_16) – keep a hidden memory till the second gene position, say Hidden(GH30_8, GH43_16)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Read Weight(CBM6) – keep a hidden memory till the third gene position, say Hidden(GH30_8, GH43_16, CBM6)</a:t>
            </a:r>
            <a:br>
              <a:rPr lang="en-US" sz="1500" dirty="0"/>
            </a:br>
            <a:endParaRPr lang="en-US" sz="1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/>
              <a:t>Use Hidden(GH30_8, GH43_16, CBM6) as the feature to be used in a prediction model. </a:t>
            </a:r>
          </a:p>
        </p:txBody>
      </p:sp>
    </p:spTree>
    <p:extLst>
      <p:ext uri="{BB962C8B-B14F-4D97-AF65-F5344CB8AC3E}">
        <p14:creationId xmlns:p14="http://schemas.microsoft.com/office/powerpoint/2010/main" val="132801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A099-AE85-7945-AADA-A1993EE6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050" y="3086100"/>
            <a:ext cx="8877300" cy="6858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4713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0878-EE34-024A-B4A7-C8FDD209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/>
              <a:t>Results (without </a:t>
            </a:r>
            <a:r>
              <a:rPr lang="en-US" dirty="0"/>
              <a:t>Others category)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DEDC3-60B6-C3A8-D3AF-26498917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33" y="1428751"/>
            <a:ext cx="8708231" cy="4250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2E690-283C-2500-714B-288A1402E084}"/>
              </a:ext>
            </a:extLst>
          </p:cNvPr>
          <p:cNvSpPr txBox="1"/>
          <p:nvPr/>
        </p:nvSpPr>
        <p:spPr>
          <a:xfrm>
            <a:off x="1741884" y="6515100"/>
            <a:ext cx="6983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linkClick r:id="rId3"/>
              </a:rPr>
              <a:t>Plot link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922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530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Combing CAZy2vec vectors – inattentive model </vt:lpstr>
      <vt:lpstr>Combing CAZy2vec vectors – attentive model </vt:lpstr>
      <vt:lpstr>PowerPoint Presentation</vt:lpstr>
      <vt:lpstr>Recurrent Neural Networks (RNNs) </vt:lpstr>
      <vt:lpstr>PowerPoint Presentation</vt:lpstr>
      <vt:lpstr>Results (without Others category)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</dc:creator>
  <cp:lastModifiedBy>Ved</cp:lastModifiedBy>
  <cp:revision>2</cp:revision>
  <dcterms:created xsi:type="dcterms:W3CDTF">2023-03-17T15:04:45Z</dcterms:created>
  <dcterms:modified xsi:type="dcterms:W3CDTF">2023-03-17T17:55:37Z</dcterms:modified>
</cp:coreProperties>
</file>