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4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4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10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0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018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6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2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6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81E30-EDFA-44E3-8921-D945CAF4EE4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9A7BBA-73BD-4749-B3FD-E8D278E7E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69F2-9AF7-822E-BBC6-01DAF66CC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88" y="2404534"/>
            <a:ext cx="9544884" cy="1646302"/>
          </a:xfrm>
        </p:spPr>
        <p:txBody>
          <a:bodyPr/>
          <a:lstStyle/>
          <a:p>
            <a:pPr algn="l"/>
            <a:r>
              <a:rPr lang="en-US" sz="4000" dirty="0"/>
              <a:t>How to create features to do Machine Learning with Gene Sequences?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D4F90-161F-DB38-53A1-39A1E0FBB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892" y="4359080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Ved Piyush</a:t>
            </a:r>
          </a:p>
        </p:txBody>
      </p:sp>
    </p:spTree>
    <p:extLst>
      <p:ext uri="{BB962C8B-B14F-4D97-AF65-F5344CB8AC3E}">
        <p14:creationId xmlns:p14="http://schemas.microsoft.com/office/powerpoint/2010/main" val="163629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F0BF-C9DA-7F6F-06C6-5CBFA34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Skip – Gram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CC113-654B-D4C4-EA2F-54758553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13" y="1366837"/>
            <a:ext cx="2085975" cy="412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FB6-70CE-FCE1-F7BE-6756CBF3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3" y="1270000"/>
            <a:ext cx="4744011" cy="4389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89C585-4464-CC72-CDAA-D072FEF2B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4" y="3401218"/>
            <a:ext cx="733425" cy="61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CD9164-0155-42B3-5AD9-CFD1EC2B8FF7}"/>
              </a:ext>
            </a:extLst>
          </p:cNvPr>
          <p:cNvSpPr txBox="1"/>
          <p:nvPr/>
        </p:nvSpPr>
        <p:spPr>
          <a:xfrm>
            <a:off x="877824" y="6488668"/>
            <a:ext cx="52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– 10,000 unique genes</a:t>
            </a:r>
          </a:p>
        </p:txBody>
      </p:sp>
    </p:spTree>
    <p:extLst>
      <p:ext uri="{BB962C8B-B14F-4D97-AF65-F5344CB8AC3E}">
        <p14:creationId xmlns:p14="http://schemas.microsoft.com/office/powerpoint/2010/main" val="12996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7AB1-8483-9E5A-3CE3-895C0E5F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768"/>
            <a:ext cx="8842680" cy="1320800"/>
          </a:xfrm>
        </p:spPr>
        <p:txBody>
          <a:bodyPr>
            <a:normAutofit/>
          </a:bodyPr>
          <a:lstStyle/>
          <a:p>
            <a:r>
              <a:rPr lang="en-US" sz="3200" dirty="0"/>
              <a:t>Word2Vec Continuous Bag of Words (CBOW)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FC7B-522F-31DE-CE52-9BE2CE19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6961"/>
            <a:ext cx="8842680" cy="5031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two gene sequences: </a:t>
            </a:r>
          </a:p>
          <a:p>
            <a:endParaRPr lang="en-US" dirty="0"/>
          </a:p>
          <a:p>
            <a:r>
              <a:rPr lang="en-US" dirty="0"/>
              <a:t> GH67, AA10, GH75, CBM9, GH32, AA10 and GH68, AA11, GH76, CBM10, GH33</a:t>
            </a:r>
          </a:p>
          <a:p>
            <a:endParaRPr lang="en-US" dirty="0"/>
          </a:p>
          <a:p>
            <a:r>
              <a:rPr lang="en-US" dirty="0"/>
              <a:t>Consider a window size – for example, 2</a:t>
            </a:r>
          </a:p>
          <a:p>
            <a:endParaRPr lang="en-US" dirty="0"/>
          </a:p>
          <a:p>
            <a:r>
              <a:rPr lang="en-US" dirty="0"/>
              <a:t>Go gene by gene (for the first sequence) </a:t>
            </a:r>
          </a:p>
          <a:p>
            <a:endParaRPr lang="en-US" dirty="0"/>
          </a:p>
          <a:p>
            <a:r>
              <a:rPr lang="en-US" dirty="0"/>
              <a:t>First Gene – GH67: </a:t>
            </a:r>
          </a:p>
          <a:p>
            <a:endParaRPr lang="en-US" dirty="0"/>
          </a:p>
          <a:p>
            <a:r>
              <a:rPr lang="en-US" dirty="0"/>
              <a:t>Preceding Genes – Null, Null</a:t>
            </a:r>
          </a:p>
          <a:p>
            <a:endParaRPr lang="en-US" dirty="0"/>
          </a:p>
          <a:p>
            <a:r>
              <a:rPr lang="en-US" dirty="0"/>
              <a:t>Succeeding Genes – AA10, GH75</a:t>
            </a:r>
          </a:p>
        </p:txBody>
      </p:sp>
    </p:spTree>
    <p:extLst>
      <p:ext uri="{BB962C8B-B14F-4D97-AF65-F5344CB8AC3E}">
        <p14:creationId xmlns:p14="http://schemas.microsoft.com/office/powerpoint/2010/main" val="29627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4BDE-9DCF-0360-3B02-3A9E65D3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9040"/>
            <a:ext cx="8596668" cy="1320800"/>
          </a:xfrm>
        </p:spPr>
        <p:txBody>
          <a:bodyPr/>
          <a:lstStyle/>
          <a:p>
            <a:r>
              <a:rPr lang="en-US" dirty="0"/>
              <a:t>Word2Vec CBOW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4E6C-1131-9D33-E1BD-B2E3D9E9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658"/>
            <a:ext cx="9064872" cy="4634742"/>
          </a:xfrm>
        </p:spPr>
        <p:txBody>
          <a:bodyPr>
            <a:normAutofit/>
          </a:bodyPr>
          <a:lstStyle/>
          <a:p>
            <a:r>
              <a:rPr lang="en-US" dirty="0"/>
              <a:t>Null – GH67</a:t>
            </a:r>
            <a:br>
              <a:rPr lang="en-US" dirty="0"/>
            </a:br>
            <a:endParaRPr lang="en-US" dirty="0"/>
          </a:p>
          <a:p>
            <a:r>
              <a:rPr lang="en-US" dirty="0"/>
              <a:t>Null – GH67</a:t>
            </a:r>
          </a:p>
          <a:p>
            <a:endParaRPr lang="en-US" dirty="0"/>
          </a:p>
          <a:p>
            <a:r>
              <a:rPr lang="en-US" dirty="0"/>
              <a:t>AA10 – GH67</a:t>
            </a:r>
          </a:p>
          <a:p>
            <a:endParaRPr lang="en-US" dirty="0"/>
          </a:p>
          <a:p>
            <a:r>
              <a:rPr lang="en-US" dirty="0"/>
              <a:t>GH75 – GH67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do this data generation for all gene sequences. </a:t>
            </a:r>
          </a:p>
          <a:p>
            <a:endParaRPr lang="en-US" dirty="0"/>
          </a:p>
          <a:p>
            <a:r>
              <a:rPr lang="en-US" dirty="0"/>
              <a:t>This is the input data used to train the Word2Vec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0F13-4424-0B88-3BBE-91533ED3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404"/>
            <a:ext cx="8596668" cy="1320800"/>
          </a:xfrm>
        </p:spPr>
        <p:txBody>
          <a:bodyPr/>
          <a:lstStyle/>
          <a:p>
            <a:r>
              <a:rPr lang="en-US" dirty="0"/>
              <a:t>Word2Vec– CBOW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0AD6-042A-2575-4DCD-8FF561EC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02407"/>
            <a:ext cx="9432341" cy="53582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Target Gene – GH67 </a:t>
            </a:r>
          </a:p>
          <a:p>
            <a:endParaRPr lang="en-US" dirty="0"/>
          </a:p>
          <a:p>
            <a:r>
              <a:rPr lang="en-US" dirty="0"/>
              <a:t>Output will be it’s one hot encoded representation </a:t>
            </a:r>
          </a:p>
          <a:p>
            <a:endParaRPr lang="en-US" dirty="0"/>
          </a:p>
          <a:p>
            <a:r>
              <a:rPr lang="en-US" dirty="0"/>
              <a:t>For example, it could be – (0, 0, 0, 1, 0, 0, 0, 0)  (depends on the vocabulary)</a:t>
            </a:r>
          </a:p>
          <a:p>
            <a:endParaRPr lang="en-US" dirty="0"/>
          </a:p>
          <a:p>
            <a:r>
              <a:rPr lang="en-US" dirty="0"/>
              <a:t>Input – One Hot Encoded representation of Null, Null, AA10, GH75</a:t>
            </a:r>
          </a:p>
          <a:p>
            <a:endParaRPr lang="en-US" dirty="0"/>
          </a:p>
          <a:p>
            <a:r>
              <a:rPr lang="en-US" dirty="0"/>
              <a:t>We take the One Hot Encoded representations of the above input genes. </a:t>
            </a:r>
          </a:p>
          <a:p>
            <a:endParaRPr lang="en-US" dirty="0"/>
          </a:p>
          <a:p>
            <a:r>
              <a:rPr lang="en-US" dirty="0"/>
              <a:t>We can either average or sum those one hot encoded vectors element-wise. (input) </a:t>
            </a:r>
          </a:p>
          <a:p>
            <a:endParaRPr lang="en-US" dirty="0"/>
          </a:p>
          <a:p>
            <a:r>
              <a:rPr lang="en-US" dirty="0"/>
              <a:t>The element-wise averaged or summed vector is the input. </a:t>
            </a:r>
          </a:p>
          <a:p>
            <a:endParaRPr lang="en-US" dirty="0"/>
          </a:p>
          <a:p>
            <a:r>
              <a:rPr lang="en-US" dirty="0"/>
              <a:t>Architecture is the same as the Skip-Gram model.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F0BF-C9DA-7F6F-06C6-5CBFA34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CBOW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CC113-654B-D4C4-EA2F-54758553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13" y="1270000"/>
            <a:ext cx="2085975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3AD3D-4342-1A43-5A0F-95C731587213}"/>
              </a:ext>
            </a:extLst>
          </p:cNvPr>
          <p:cNvSpPr txBox="1"/>
          <p:nvPr/>
        </p:nvSpPr>
        <p:spPr>
          <a:xfrm>
            <a:off x="2572284" y="5768411"/>
            <a:ext cx="2931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might not be 1 anymore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6F824-9D20-5539-D6B6-E8083D3E5AF5}"/>
              </a:ext>
            </a:extLst>
          </p:cNvPr>
          <p:cNvSpPr txBox="1"/>
          <p:nvPr/>
        </p:nvSpPr>
        <p:spPr>
          <a:xfrm>
            <a:off x="378620" y="5587214"/>
            <a:ext cx="1389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might not be 0 anymore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335A34-3D19-B5AC-E03C-96B245731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3" y="1270000"/>
            <a:ext cx="4744011" cy="4389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BDEA6D-4A01-6850-0FCA-B3FE6B1A4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4" y="3401218"/>
            <a:ext cx="733425" cy="6191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BA7CCE-EC75-3883-1DB4-216D72F4085E}"/>
              </a:ext>
            </a:extLst>
          </p:cNvPr>
          <p:cNvCxnSpPr/>
          <p:nvPr/>
        </p:nvCxnSpPr>
        <p:spPr>
          <a:xfrm>
            <a:off x="1591056" y="3710780"/>
            <a:ext cx="1152144" cy="205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832731-FC98-454A-08F7-EA1468F50098}"/>
              </a:ext>
            </a:extLst>
          </p:cNvPr>
          <p:cNvCxnSpPr/>
          <p:nvPr/>
        </p:nvCxnSpPr>
        <p:spPr>
          <a:xfrm flipH="1">
            <a:off x="620607" y="4507992"/>
            <a:ext cx="752088" cy="101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284F8E-C620-8E50-E765-3F6E630AD86F}"/>
              </a:ext>
            </a:extLst>
          </p:cNvPr>
          <p:cNvSpPr txBox="1"/>
          <p:nvPr/>
        </p:nvSpPr>
        <p:spPr>
          <a:xfrm>
            <a:off x="877824" y="6488668"/>
            <a:ext cx="52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– 10,000 unique genes</a:t>
            </a:r>
          </a:p>
        </p:txBody>
      </p:sp>
    </p:spTree>
    <p:extLst>
      <p:ext uri="{BB962C8B-B14F-4D97-AF65-F5344CB8AC3E}">
        <p14:creationId xmlns:p14="http://schemas.microsoft.com/office/powerpoint/2010/main" val="37956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43AC-9A0C-3F0A-E618-9AE39D88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26" y="106680"/>
            <a:ext cx="8596668" cy="1320800"/>
          </a:xfrm>
        </p:spPr>
        <p:txBody>
          <a:bodyPr/>
          <a:lstStyle/>
          <a:p>
            <a:r>
              <a:rPr lang="en-US" dirty="0"/>
              <a:t>Doc2Vec – (GeneSequence2Vec)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773D-8784-8704-6495-01296510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66" y="993426"/>
            <a:ext cx="9079314" cy="5571966"/>
          </a:xfrm>
        </p:spPr>
        <p:txBody>
          <a:bodyPr>
            <a:normAutofit/>
          </a:bodyPr>
          <a:lstStyle/>
          <a:p>
            <a:r>
              <a:rPr lang="en-US" dirty="0"/>
              <a:t>Gives the features directly for the entire gene sequence. </a:t>
            </a:r>
          </a:p>
          <a:p>
            <a:endParaRPr lang="en-US" dirty="0"/>
          </a:p>
          <a:p>
            <a:r>
              <a:rPr lang="en-US" dirty="0"/>
              <a:t>Therefore, is simpler than Word2Vec for feature creation. </a:t>
            </a:r>
          </a:p>
          <a:p>
            <a:endParaRPr lang="en-US" dirty="0"/>
          </a:p>
          <a:p>
            <a:r>
              <a:rPr lang="en-US" dirty="0"/>
              <a:t>Why is it simpler? </a:t>
            </a:r>
          </a:p>
          <a:p>
            <a:endParaRPr lang="en-US" dirty="0"/>
          </a:p>
          <a:p>
            <a:pPr lvl="1"/>
            <a:r>
              <a:rPr lang="en-US" dirty="0"/>
              <a:t>Word2Vec will give a feature for each gene.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 still need to do additional processing to create the feature for the gene sequence.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Either by element-wise averaging or element-wise sum. 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Doc2Vec does not require this additional processing step. </a:t>
            </a:r>
          </a:p>
          <a:p>
            <a:pPr lvl="1"/>
            <a:endParaRPr lang="en-US" dirty="0"/>
          </a:p>
          <a:p>
            <a:r>
              <a:rPr lang="en-US" dirty="0"/>
              <a:t>Has two variants – Distributed Memory (DM) and Distributed Bag of Words (DBOW)</a:t>
            </a:r>
          </a:p>
        </p:txBody>
      </p:sp>
    </p:spTree>
    <p:extLst>
      <p:ext uri="{BB962C8B-B14F-4D97-AF65-F5344CB8AC3E}">
        <p14:creationId xmlns:p14="http://schemas.microsoft.com/office/powerpoint/2010/main" val="27436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7AB1-8483-9E5A-3CE3-895C0E5F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768"/>
            <a:ext cx="8842680" cy="1320800"/>
          </a:xfrm>
        </p:spPr>
        <p:txBody>
          <a:bodyPr>
            <a:normAutofit/>
          </a:bodyPr>
          <a:lstStyle/>
          <a:p>
            <a:r>
              <a:rPr lang="en-US" sz="3200" dirty="0"/>
              <a:t>Doc2Vec (DM)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FC7B-522F-31DE-CE52-9BE2CE19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6960"/>
            <a:ext cx="8842680" cy="55790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two gene sequences: </a:t>
            </a:r>
          </a:p>
          <a:p>
            <a:endParaRPr lang="en-US" dirty="0"/>
          </a:p>
          <a:p>
            <a:r>
              <a:rPr lang="en-US" dirty="0"/>
              <a:t> GH67, AA10, GH75, CBM9, GH32, AA10 (1) and GH68, AA11, GH76, CBM10, GH33 (2)</a:t>
            </a:r>
          </a:p>
          <a:p>
            <a:endParaRPr lang="en-US" dirty="0"/>
          </a:p>
          <a:p>
            <a:r>
              <a:rPr lang="en-US" dirty="0"/>
              <a:t>Consider a window size – for example, 2</a:t>
            </a:r>
          </a:p>
          <a:p>
            <a:endParaRPr lang="en-US" dirty="0"/>
          </a:p>
          <a:p>
            <a:r>
              <a:rPr lang="en-US" dirty="0"/>
              <a:t>Go gene by gene (for the first sequence) </a:t>
            </a:r>
          </a:p>
          <a:p>
            <a:endParaRPr lang="en-US" dirty="0"/>
          </a:p>
          <a:p>
            <a:r>
              <a:rPr lang="en-US" dirty="0"/>
              <a:t>First Gene – GH67: </a:t>
            </a:r>
          </a:p>
          <a:p>
            <a:endParaRPr lang="en-US" dirty="0"/>
          </a:p>
          <a:p>
            <a:r>
              <a:rPr lang="en-US" dirty="0"/>
              <a:t>Preceding Genes – Null, Null</a:t>
            </a:r>
          </a:p>
          <a:p>
            <a:endParaRPr lang="en-US" dirty="0"/>
          </a:p>
          <a:p>
            <a:r>
              <a:rPr lang="en-US" dirty="0"/>
              <a:t>Succeeding Genes – AA10, GH75</a:t>
            </a:r>
          </a:p>
          <a:p>
            <a:endParaRPr lang="en-US" dirty="0"/>
          </a:p>
          <a:p>
            <a:r>
              <a:rPr lang="en-US" dirty="0"/>
              <a:t>We add another ID for the gene sequence – 1</a:t>
            </a:r>
          </a:p>
          <a:p>
            <a:endParaRPr lang="en-US" dirty="0"/>
          </a:p>
          <a:p>
            <a:r>
              <a:rPr lang="en-US" dirty="0"/>
              <a:t>Looks very similar to the Word2Vec CBOW model. </a:t>
            </a:r>
          </a:p>
        </p:txBody>
      </p:sp>
    </p:spTree>
    <p:extLst>
      <p:ext uri="{BB962C8B-B14F-4D97-AF65-F5344CB8AC3E}">
        <p14:creationId xmlns:p14="http://schemas.microsoft.com/office/powerpoint/2010/main" val="33434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4BDE-9DCF-0360-3B02-3A9E65D3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9040"/>
            <a:ext cx="8596668" cy="1320800"/>
          </a:xfrm>
        </p:spPr>
        <p:txBody>
          <a:bodyPr/>
          <a:lstStyle/>
          <a:p>
            <a:r>
              <a:rPr lang="en-US" dirty="0"/>
              <a:t>Doc2Vec (DM)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4E6C-1131-9D33-E1BD-B2E3D9E9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186"/>
            <a:ext cx="9064872" cy="4634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(Null, 1) – GH67</a:t>
            </a:r>
            <a:br>
              <a:rPr lang="en-US" dirty="0"/>
            </a:br>
            <a:endParaRPr lang="en-US" dirty="0"/>
          </a:p>
          <a:p>
            <a:r>
              <a:rPr lang="en-US" dirty="0"/>
              <a:t>(Null,1) – GH67</a:t>
            </a:r>
          </a:p>
          <a:p>
            <a:endParaRPr lang="en-US" dirty="0"/>
          </a:p>
          <a:p>
            <a:r>
              <a:rPr lang="en-US" dirty="0"/>
              <a:t>(AA10,1) – GH67</a:t>
            </a:r>
          </a:p>
          <a:p>
            <a:endParaRPr lang="en-US" dirty="0"/>
          </a:p>
          <a:p>
            <a:r>
              <a:rPr lang="en-US" dirty="0"/>
              <a:t>(GH75,1) – GH67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do this data generation for all gene sequences. </a:t>
            </a:r>
          </a:p>
          <a:p>
            <a:endParaRPr lang="en-US" dirty="0"/>
          </a:p>
          <a:p>
            <a:r>
              <a:rPr lang="en-US" dirty="0"/>
              <a:t>This is the input data used to train the Doc2Vec - DM model</a:t>
            </a:r>
          </a:p>
          <a:p>
            <a:endParaRPr lang="en-US" dirty="0"/>
          </a:p>
          <a:p>
            <a:r>
              <a:rPr lang="en-US" dirty="0"/>
              <a:t>Assume D unique gene sequences and V number of unique genes.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0F13-4424-0B88-3BBE-91533ED3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948"/>
            <a:ext cx="8596668" cy="731868"/>
          </a:xfrm>
        </p:spPr>
        <p:txBody>
          <a:bodyPr/>
          <a:lstStyle/>
          <a:p>
            <a:r>
              <a:rPr lang="en-US" dirty="0"/>
              <a:t>Doc2Vec– 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0AD6-042A-2575-4DCD-8FF561EC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20111"/>
            <a:ext cx="9432341" cy="5358213"/>
          </a:xfrm>
        </p:spPr>
        <p:txBody>
          <a:bodyPr>
            <a:noAutofit/>
          </a:bodyPr>
          <a:lstStyle/>
          <a:p>
            <a:r>
              <a:rPr lang="en-US" sz="1600" dirty="0"/>
              <a:t>Target Gene – GH67 </a:t>
            </a:r>
          </a:p>
          <a:p>
            <a:endParaRPr lang="en-US" sz="1600" dirty="0"/>
          </a:p>
          <a:p>
            <a:r>
              <a:rPr lang="en-US" sz="1600" dirty="0"/>
              <a:t>Output will be it’s one hot encoded representation </a:t>
            </a:r>
          </a:p>
          <a:p>
            <a:endParaRPr lang="en-US" sz="1600" dirty="0"/>
          </a:p>
          <a:p>
            <a:r>
              <a:rPr lang="en-US" sz="1600" dirty="0"/>
              <a:t>For example, it could be – (0, 0, 0, 1, 0, 0, 0, 0)  (depends on the vocabulary)</a:t>
            </a:r>
          </a:p>
          <a:p>
            <a:endParaRPr lang="en-US" sz="1600" dirty="0"/>
          </a:p>
          <a:p>
            <a:r>
              <a:rPr lang="en-US" sz="1600" dirty="0"/>
              <a:t>Input – One Hot Encoded representation of Null, Null, AA10, GH75</a:t>
            </a:r>
          </a:p>
          <a:p>
            <a:endParaRPr lang="en-US" sz="1600" dirty="0"/>
          </a:p>
          <a:p>
            <a:r>
              <a:rPr lang="en-US" sz="1600" dirty="0"/>
              <a:t>We take the One Hot Encoded representations of the above input genes. </a:t>
            </a:r>
          </a:p>
          <a:p>
            <a:endParaRPr lang="en-US" sz="1600" dirty="0"/>
          </a:p>
          <a:p>
            <a:r>
              <a:rPr lang="en-US" sz="1600" dirty="0"/>
              <a:t>We can either average or sum those one hot encoded vectors element-wise. (1 x V)</a:t>
            </a:r>
          </a:p>
          <a:p>
            <a:endParaRPr lang="en-US" sz="1600" dirty="0"/>
          </a:p>
          <a:p>
            <a:r>
              <a:rPr lang="en-US" sz="1600" dirty="0"/>
              <a:t>We also one hot encode the documents – (1 x D) </a:t>
            </a:r>
          </a:p>
          <a:p>
            <a:endParaRPr lang="en-US" sz="1600" dirty="0"/>
          </a:p>
          <a:p>
            <a:r>
              <a:rPr lang="en-US" sz="1600" dirty="0"/>
              <a:t>Input is a concatenated vector of dimensions – (1 x (V + D))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175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F0BF-C9DA-7F6F-06C6-5CBFA347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4" y="137571"/>
            <a:ext cx="8596668" cy="1320800"/>
          </a:xfrm>
        </p:spPr>
        <p:txBody>
          <a:bodyPr/>
          <a:lstStyle/>
          <a:p>
            <a:r>
              <a:rPr lang="en-US" dirty="0"/>
              <a:t>Doc2Vec DM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CC113-654B-D4C4-EA2F-54758553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13" y="1366837"/>
            <a:ext cx="2085975" cy="412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FB6-70CE-FCE1-F7BE-6756CBF3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3" y="1270000"/>
            <a:ext cx="4744011" cy="4389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89C585-4464-CC72-CDAA-D072FEF2B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4" y="3401218"/>
            <a:ext cx="733425" cy="619125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42CB0567-6357-B70E-2FED-226D8F70E119}"/>
              </a:ext>
            </a:extLst>
          </p:cNvPr>
          <p:cNvSpPr/>
          <p:nvPr/>
        </p:nvSpPr>
        <p:spPr>
          <a:xfrm>
            <a:off x="969658" y="2436748"/>
            <a:ext cx="185564" cy="118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6CCD6-FD8D-81B1-43B2-2658C9F812E7}"/>
              </a:ext>
            </a:extLst>
          </p:cNvPr>
          <p:cNvSpPr txBox="1"/>
          <p:nvPr/>
        </p:nvSpPr>
        <p:spPr>
          <a:xfrm>
            <a:off x="351113" y="2816398"/>
            <a:ext cx="444136" cy="37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72C2D60-FB34-EF0F-1DF7-2F17553157AE}"/>
              </a:ext>
            </a:extLst>
          </p:cNvPr>
          <p:cNvSpPr/>
          <p:nvPr/>
        </p:nvSpPr>
        <p:spPr>
          <a:xfrm>
            <a:off x="969658" y="3691508"/>
            <a:ext cx="185564" cy="822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2A467-411B-69E7-ED7A-A12162075211}"/>
              </a:ext>
            </a:extLst>
          </p:cNvPr>
          <p:cNvSpPr txBox="1"/>
          <p:nvPr/>
        </p:nvSpPr>
        <p:spPr>
          <a:xfrm>
            <a:off x="391063" y="3849321"/>
            <a:ext cx="444136" cy="37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AAAF2-3BA6-8C02-E6BC-9B97854D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79" y="3070174"/>
            <a:ext cx="1390650" cy="2295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94F8E3-9250-96A7-6C31-2905A2F171FA}"/>
              </a:ext>
            </a:extLst>
          </p:cNvPr>
          <p:cNvSpPr txBox="1"/>
          <p:nvPr/>
        </p:nvSpPr>
        <p:spPr>
          <a:xfrm>
            <a:off x="877824" y="6488668"/>
            <a:ext cx="52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(D + V) = 10,000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98C37B-C917-8477-8FD5-4B8D03410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56" y="5380593"/>
            <a:ext cx="1390650" cy="947056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F7ACF49E-9CC4-CB64-83C0-1AA1EBFC7E8A}"/>
              </a:ext>
            </a:extLst>
          </p:cNvPr>
          <p:cNvSpPr/>
          <p:nvPr/>
        </p:nvSpPr>
        <p:spPr>
          <a:xfrm>
            <a:off x="6926153" y="2410998"/>
            <a:ext cx="185564" cy="1645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010D4-0A7B-5D70-37C1-AE44AB7F7283}"/>
              </a:ext>
            </a:extLst>
          </p:cNvPr>
          <p:cNvSpPr txBox="1"/>
          <p:nvPr/>
        </p:nvSpPr>
        <p:spPr>
          <a:xfrm>
            <a:off x="6538295" y="3100226"/>
            <a:ext cx="444136" cy="37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A8C0CDC-06E5-3DC5-4ACD-DBD625C44CEB}"/>
              </a:ext>
            </a:extLst>
          </p:cNvPr>
          <p:cNvSpPr/>
          <p:nvPr/>
        </p:nvSpPr>
        <p:spPr>
          <a:xfrm>
            <a:off x="6913258" y="4151017"/>
            <a:ext cx="185564" cy="118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2E6852-0AAD-82A2-465F-FD0DA1ADF6E8}"/>
              </a:ext>
            </a:extLst>
          </p:cNvPr>
          <p:cNvSpPr txBox="1"/>
          <p:nvPr/>
        </p:nvSpPr>
        <p:spPr>
          <a:xfrm>
            <a:off x="6540395" y="4556416"/>
            <a:ext cx="444136" cy="37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51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10" grpId="0"/>
      <p:bldP spid="17" grpId="0" animBg="1"/>
      <p:bldP spid="18" grpId="0"/>
      <p:bldP spid="19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D91A-839D-B020-5B84-8B3C4B48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8765"/>
            <a:ext cx="8596668" cy="13208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 descr="Napoleon Bonaparte - Biography, Facts &amp; Death - HISTORY">
            <a:extLst>
              <a:ext uri="{FF2B5EF4-FFF2-40B4-BE49-F238E27FC236}">
                <a16:creationId xmlns:a16="http://schemas.microsoft.com/office/drawing/2014/main" id="{B546645C-D51C-56E3-9786-63239EBEB2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789165"/>
            <a:ext cx="292608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5FC288-9CA2-83FC-1B1B-EBB4F0CF85F9}"/>
              </a:ext>
            </a:extLst>
          </p:cNvPr>
          <p:cNvCxnSpPr/>
          <p:nvPr/>
        </p:nvCxnSpPr>
        <p:spPr>
          <a:xfrm>
            <a:off x="3726561" y="2261349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963D02-D06B-2382-B1BD-690B83BB2373}"/>
              </a:ext>
            </a:extLst>
          </p:cNvPr>
          <p:cNvSpPr txBox="1"/>
          <p:nvPr/>
        </p:nvSpPr>
        <p:spPr>
          <a:xfrm>
            <a:off x="4887933" y="1936073"/>
            <a:ext cx="36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who has the best artillery wins the war. </a:t>
            </a:r>
          </a:p>
        </p:txBody>
      </p:sp>
      <p:pic>
        <p:nvPicPr>
          <p:cNvPr id="8" name="Picture 7" descr="A person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B1D138BA-A3AD-2819-6347-5CC7B354C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" y="3986035"/>
            <a:ext cx="3291840" cy="24688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0DDA5C-62F8-CCD8-F102-A6B9052C63FB}"/>
              </a:ext>
            </a:extLst>
          </p:cNvPr>
          <p:cNvCxnSpPr/>
          <p:nvPr/>
        </p:nvCxnSpPr>
        <p:spPr>
          <a:xfrm>
            <a:off x="3937443" y="5174488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1BAD8A-A06A-9823-7929-B2ECC0C3570F}"/>
              </a:ext>
            </a:extLst>
          </p:cNvPr>
          <p:cNvSpPr txBox="1"/>
          <p:nvPr/>
        </p:nvSpPr>
        <p:spPr>
          <a:xfrm>
            <a:off x="4975668" y="4851322"/>
            <a:ext cx="369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who has the best features wins the </a:t>
            </a:r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war. </a:t>
            </a:r>
          </a:p>
        </p:txBody>
      </p:sp>
    </p:spTree>
    <p:extLst>
      <p:ext uri="{BB962C8B-B14F-4D97-AF65-F5344CB8AC3E}">
        <p14:creationId xmlns:p14="http://schemas.microsoft.com/office/powerpoint/2010/main" val="202241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7AB1-8483-9E5A-3CE3-895C0E5F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768"/>
            <a:ext cx="8842680" cy="1320800"/>
          </a:xfrm>
        </p:spPr>
        <p:txBody>
          <a:bodyPr>
            <a:normAutofit/>
          </a:bodyPr>
          <a:lstStyle/>
          <a:p>
            <a:r>
              <a:rPr lang="en-US" sz="3200" dirty="0"/>
              <a:t>Doc2Vec - Distributed Bag of Words  (DBOW)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FC7B-522F-31DE-CE52-9BE2CE19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6960"/>
            <a:ext cx="8842680" cy="5579015"/>
          </a:xfrm>
        </p:spPr>
        <p:txBody>
          <a:bodyPr>
            <a:normAutofit/>
          </a:bodyPr>
          <a:lstStyle/>
          <a:p>
            <a:r>
              <a:rPr lang="en-US" dirty="0"/>
              <a:t>Consider two gene sequences: </a:t>
            </a:r>
          </a:p>
          <a:p>
            <a:endParaRPr lang="en-US" dirty="0"/>
          </a:p>
          <a:p>
            <a:r>
              <a:rPr lang="en-US" dirty="0"/>
              <a:t>GH67, AA10, GH75, CBM9, GH32, AA10 (1) and GH68, AA11, GH76, CBM10, GH33 (2)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 gene sequence by gene sequence (for the first sequence) </a:t>
            </a:r>
          </a:p>
          <a:p>
            <a:endParaRPr lang="en-US" dirty="0"/>
          </a:p>
          <a:p>
            <a:r>
              <a:rPr lang="en-US" dirty="0"/>
              <a:t>Randomly select some genes to predict – (GH67, CBM9, GH32)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add a ID for the gene sequence – 1</a:t>
            </a:r>
          </a:p>
          <a:p>
            <a:endParaRPr lang="en-US" dirty="0"/>
          </a:p>
          <a:p>
            <a:r>
              <a:rPr lang="en-US" dirty="0"/>
              <a:t>Looks very similar to the Word2Vec SG model. </a:t>
            </a:r>
          </a:p>
        </p:txBody>
      </p:sp>
    </p:spTree>
    <p:extLst>
      <p:ext uri="{BB962C8B-B14F-4D97-AF65-F5344CB8AC3E}">
        <p14:creationId xmlns:p14="http://schemas.microsoft.com/office/powerpoint/2010/main" val="6338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4BDE-9DCF-0360-3B02-3A9E65D3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9040"/>
            <a:ext cx="8596668" cy="1320800"/>
          </a:xfrm>
        </p:spPr>
        <p:txBody>
          <a:bodyPr/>
          <a:lstStyle/>
          <a:p>
            <a:r>
              <a:rPr lang="en-US" dirty="0"/>
              <a:t>Doc2Vec (DBOW)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4E6C-1131-9D33-E1BD-B2E3D9E9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186"/>
            <a:ext cx="9064872" cy="4634742"/>
          </a:xfrm>
        </p:spPr>
        <p:txBody>
          <a:bodyPr>
            <a:normAutofit/>
          </a:bodyPr>
          <a:lstStyle/>
          <a:p>
            <a:r>
              <a:rPr lang="en-US" dirty="0"/>
              <a:t>(1) – GH67</a:t>
            </a:r>
            <a:br>
              <a:rPr lang="en-US" dirty="0"/>
            </a:br>
            <a:endParaRPr lang="en-US" dirty="0"/>
          </a:p>
          <a:p>
            <a:r>
              <a:rPr lang="en-US" dirty="0"/>
              <a:t>(1) – CBM9</a:t>
            </a:r>
          </a:p>
          <a:p>
            <a:endParaRPr lang="en-US" dirty="0"/>
          </a:p>
          <a:p>
            <a:r>
              <a:rPr lang="en-US" dirty="0"/>
              <a:t>(1) – GH32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do this data generation for all gene sequences. </a:t>
            </a:r>
          </a:p>
          <a:p>
            <a:endParaRPr lang="en-US" dirty="0"/>
          </a:p>
          <a:p>
            <a:r>
              <a:rPr lang="en-US" dirty="0"/>
              <a:t>This is the input data used to train the Doc2Vec - DBOW model</a:t>
            </a:r>
          </a:p>
          <a:p>
            <a:endParaRPr lang="en-US" dirty="0"/>
          </a:p>
          <a:p>
            <a:r>
              <a:rPr lang="en-US" dirty="0"/>
              <a:t>Assume D unique gene sequences and V number of unique genes.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0F13-4424-0B88-3BBE-91533ED3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948"/>
            <a:ext cx="8596668" cy="731868"/>
          </a:xfrm>
        </p:spPr>
        <p:txBody>
          <a:bodyPr/>
          <a:lstStyle/>
          <a:p>
            <a:r>
              <a:rPr lang="en-US" dirty="0"/>
              <a:t>Doc2Vec– DBOW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0AD6-042A-2575-4DCD-8FF561EC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20111"/>
            <a:ext cx="9432341" cy="2802081"/>
          </a:xfrm>
        </p:spPr>
        <p:txBody>
          <a:bodyPr>
            <a:noAutofit/>
          </a:bodyPr>
          <a:lstStyle/>
          <a:p>
            <a:r>
              <a:rPr lang="en-US" sz="1600" dirty="0"/>
              <a:t>Target Gene – GH67 </a:t>
            </a:r>
          </a:p>
          <a:p>
            <a:endParaRPr lang="en-US" sz="1600" dirty="0"/>
          </a:p>
          <a:p>
            <a:r>
              <a:rPr lang="en-US" sz="1600" dirty="0"/>
              <a:t>Output will be it’s one hot encoded representation </a:t>
            </a:r>
          </a:p>
          <a:p>
            <a:endParaRPr lang="en-US" sz="1600" dirty="0"/>
          </a:p>
          <a:p>
            <a:r>
              <a:rPr lang="en-US" sz="1600" dirty="0"/>
              <a:t>For example, it could be – (0, 0, 0, 1, 0, 0, 0, 0)  (depends on the vocabulary)</a:t>
            </a:r>
          </a:p>
          <a:p>
            <a:endParaRPr lang="en-US" sz="1600" dirty="0"/>
          </a:p>
          <a:p>
            <a:r>
              <a:rPr lang="en-US" sz="1600" dirty="0"/>
              <a:t>Input – One Hot Encoded representation of Gene Sequence 1. ( 1 x D)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2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F0BF-C9DA-7F6F-06C6-5CBFA347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4" y="137571"/>
            <a:ext cx="8596668" cy="1320800"/>
          </a:xfrm>
        </p:spPr>
        <p:txBody>
          <a:bodyPr/>
          <a:lstStyle/>
          <a:p>
            <a:r>
              <a:rPr lang="en-US" dirty="0"/>
              <a:t>Doc2Vec DBOW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CC113-654B-D4C4-EA2F-54758553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13" y="1366837"/>
            <a:ext cx="2085975" cy="412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FB6-70CE-FCE1-F7BE-6756CBF3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3" y="1270000"/>
            <a:ext cx="4744011" cy="4389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89C585-4464-CC72-CDAA-D072FEF2B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4" y="3401218"/>
            <a:ext cx="733425" cy="619125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42CB0567-6357-B70E-2FED-226D8F70E119}"/>
              </a:ext>
            </a:extLst>
          </p:cNvPr>
          <p:cNvSpPr/>
          <p:nvPr/>
        </p:nvSpPr>
        <p:spPr>
          <a:xfrm>
            <a:off x="969658" y="2436748"/>
            <a:ext cx="185564" cy="2194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6CCD6-FD8D-81B1-43B2-2658C9F812E7}"/>
              </a:ext>
            </a:extLst>
          </p:cNvPr>
          <p:cNvSpPr txBox="1"/>
          <p:nvPr/>
        </p:nvSpPr>
        <p:spPr>
          <a:xfrm>
            <a:off x="343564" y="3392073"/>
            <a:ext cx="444136" cy="37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4F8E3-9250-96A7-6C31-2905A2F171FA}"/>
              </a:ext>
            </a:extLst>
          </p:cNvPr>
          <p:cNvSpPr txBox="1"/>
          <p:nvPr/>
        </p:nvSpPr>
        <p:spPr>
          <a:xfrm>
            <a:off x="877824" y="6488668"/>
            <a:ext cx="52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D = 10,000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98C37B-C917-8477-8FD5-4B8D03410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56" y="5380593"/>
            <a:ext cx="1390650" cy="947056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F7ACF49E-9CC4-CB64-83C0-1AA1EBFC7E8A}"/>
              </a:ext>
            </a:extLst>
          </p:cNvPr>
          <p:cNvSpPr/>
          <p:nvPr/>
        </p:nvSpPr>
        <p:spPr>
          <a:xfrm>
            <a:off x="6525734" y="2390530"/>
            <a:ext cx="185564" cy="2926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0427C-01CD-9F94-EB65-7215680BC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38" y="3350650"/>
            <a:ext cx="609347" cy="1005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1586E8-0A2B-A13E-0F24-7783B6A11188}"/>
              </a:ext>
            </a:extLst>
          </p:cNvPr>
          <p:cNvSpPr txBox="1"/>
          <p:nvPr/>
        </p:nvSpPr>
        <p:spPr>
          <a:xfrm>
            <a:off x="6158100" y="3664609"/>
            <a:ext cx="444136" cy="37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022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0" grpId="0"/>
      <p:bldP spid="17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7613-0281-3C42-991A-F9DBBACD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40A6-A0BD-148C-6730-2D3D9AC46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570"/>
            <a:ext cx="8596668" cy="3880773"/>
          </a:xfrm>
        </p:spPr>
        <p:txBody>
          <a:bodyPr/>
          <a:lstStyle/>
          <a:p>
            <a:r>
              <a:rPr lang="en-US" dirty="0"/>
              <a:t>Bag of Words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Embedding Methods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0736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9100-BB31-BA2B-D35A-DCC707D2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–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A647-E76A-EDBE-12AE-52967405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3300"/>
            <a:ext cx="9090509" cy="3880773"/>
          </a:xfrm>
        </p:spPr>
        <p:txBody>
          <a:bodyPr>
            <a:normAutofit/>
          </a:bodyPr>
          <a:lstStyle/>
          <a:p>
            <a:r>
              <a:rPr lang="en-US" dirty="0"/>
              <a:t>Suppose there are two Gene sequences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GH30, AA9, GH67, GH19 and GH33, AA10, GH30, GH25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Collect all unique genes – (GH30, AA9, GH67, GH19, GH33, AA10, GH25) - vocabulary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First Gene Encoded as – (1, 1, 1, 1, 0, 0, 0)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Second Gene Encoded as – (1, 0, 0, 0, 1, 1, 1) </a:t>
            </a:r>
          </a:p>
        </p:txBody>
      </p:sp>
    </p:spTree>
    <p:extLst>
      <p:ext uri="{BB962C8B-B14F-4D97-AF65-F5344CB8AC3E}">
        <p14:creationId xmlns:p14="http://schemas.microsoft.com/office/powerpoint/2010/main" val="21100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63EE-E59B-A265-E394-8589D8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Binary vs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13CC-3E60-B28E-B029-A0C0D6D3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167"/>
            <a:ext cx="9534890" cy="4804233"/>
          </a:xfrm>
        </p:spPr>
        <p:txBody>
          <a:bodyPr>
            <a:normAutofit/>
          </a:bodyPr>
          <a:lstStyle/>
          <a:p>
            <a:r>
              <a:rPr lang="en-US" dirty="0"/>
              <a:t>Consider another two gene sequences</a:t>
            </a:r>
          </a:p>
          <a:p>
            <a:endParaRPr lang="en-US" dirty="0"/>
          </a:p>
          <a:p>
            <a:r>
              <a:rPr lang="en-US" dirty="0"/>
              <a:t>GH30, GH30, GH30, AA10, AA19, AA19</a:t>
            </a:r>
          </a:p>
          <a:p>
            <a:endParaRPr lang="en-US" dirty="0"/>
          </a:p>
          <a:p>
            <a:r>
              <a:rPr lang="en-US" dirty="0"/>
              <a:t>GH32, GH45, GH45, CBM9, CBM9, AA15</a:t>
            </a:r>
          </a:p>
          <a:p>
            <a:endParaRPr lang="en-US" dirty="0"/>
          </a:p>
          <a:p>
            <a:r>
              <a:rPr lang="en-US" dirty="0"/>
              <a:t>Vocabulary – GH30, AA10, AA19, GH32, GH45, CBM9, AA15</a:t>
            </a:r>
          </a:p>
          <a:p>
            <a:endParaRPr lang="en-US" dirty="0"/>
          </a:p>
          <a:p>
            <a:r>
              <a:rPr lang="en-US" dirty="0"/>
              <a:t>Binary BOW for first sequence – 1, 1, 1, 0, 0, 0, 0</a:t>
            </a:r>
          </a:p>
          <a:p>
            <a:endParaRPr lang="en-US" dirty="0"/>
          </a:p>
          <a:p>
            <a:r>
              <a:rPr lang="en-US" dirty="0"/>
              <a:t>Counts BOW for first sequence – 3, 1, 2, 0, 0, 0, 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9988-C9F1-993C-553A-B7071BC6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DBC5-024E-AD99-6944-F8AFA5E4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757"/>
            <a:ext cx="8596668" cy="3880773"/>
          </a:xfrm>
        </p:spPr>
        <p:txBody>
          <a:bodyPr/>
          <a:lstStyle/>
          <a:p>
            <a:r>
              <a:rPr lang="en-US" dirty="0"/>
              <a:t>Word2Vec (think as Gene2Vec)</a:t>
            </a:r>
          </a:p>
          <a:p>
            <a:endParaRPr lang="en-US" dirty="0"/>
          </a:p>
          <a:p>
            <a:r>
              <a:rPr lang="en-US" dirty="0"/>
              <a:t>Doc2Vec (think as GeneSequence2Vec) </a:t>
            </a:r>
          </a:p>
        </p:txBody>
      </p:sp>
    </p:spTree>
    <p:extLst>
      <p:ext uri="{BB962C8B-B14F-4D97-AF65-F5344CB8AC3E}">
        <p14:creationId xmlns:p14="http://schemas.microsoft.com/office/powerpoint/2010/main" val="267893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7AB1-8483-9E5A-3CE3-895C0E5F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768"/>
            <a:ext cx="8596668" cy="1320800"/>
          </a:xfrm>
        </p:spPr>
        <p:txBody>
          <a:bodyPr/>
          <a:lstStyle/>
          <a:p>
            <a:r>
              <a:rPr lang="en-US" dirty="0"/>
              <a:t>Word2Vec Skip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FC7B-522F-31DE-CE52-9BE2CE19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0" y="1223694"/>
            <a:ext cx="8842680" cy="5031828"/>
          </a:xfrm>
        </p:spPr>
        <p:txBody>
          <a:bodyPr>
            <a:normAutofit/>
          </a:bodyPr>
          <a:lstStyle/>
          <a:p>
            <a:r>
              <a:rPr lang="en-US" dirty="0"/>
              <a:t>Consider two gene sequences: </a:t>
            </a:r>
          </a:p>
          <a:p>
            <a:endParaRPr lang="en-US" dirty="0"/>
          </a:p>
          <a:p>
            <a:r>
              <a:rPr lang="en-US" dirty="0"/>
              <a:t>GH67, AA10, GH75, CBM9, GH32, AA10 and GH68, AA11, GH76, CBM10, GH33</a:t>
            </a:r>
          </a:p>
          <a:p>
            <a:endParaRPr lang="en-US" dirty="0"/>
          </a:p>
          <a:p>
            <a:r>
              <a:rPr lang="en-US" dirty="0"/>
              <a:t>Consider a window size – for example 2</a:t>
            </a:r>
          </a:p>
          <a:p>
            <a:endParaRPr lang="en-US" dirty="0"/>
          </a:p>
          <a:p>
            <a:r>
              <a:rPr lang="en-US" dirty="0"/>
              <a:t>Go gene by gene (for first sequence) </a:t>
            </a:r>
          </a:p>
          <a:p>
            <a:endParaRPr lang="en-US" dirty="0"/>
          </a:p>
          <a:p>
            <a:r>
              <a:rPr lang="en-US" dirty="0"/>
              <a:t>First Gene – GH67: </a:t>
            </a:r>
          </a:p>
          <a:p>
            <a:endParaRPr lang="en-US" dirty="0"/>
          </a:p>
          <a:p>
            <a:r>
              <a:rPr lang="en-US" dirty="0"/>
              <a:t>Positive Genes – Null, Null, AA10, GH75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4BDE-9DCF-0360-3B02-3A9E65D3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9040"/>
            <a:ext cx="8596668" cy="1320800"/>
          </a:xfrm>
        </p:spPr>
        <p:txBody>
          <a:bodyPr/>
          <a:lstStyle/>
          <a:p>
            <a:r>
              <a:rPr lang="en-US" dirty="0"/>
              <a:t>Word2Vec Skip Gram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4E6C-1131-9D33-E1BD-B2E3D9E9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658"/>
            <a:ext cx="9064872" cy="4634742"/>
          </a:xfrm>
        </p:spPr>
        <p:txBody>
          <a:bodyPr>
            <a:normAutofit/>
          </a:bodyPr>
          <a:lstStyle/>
          <a:p>
            <a:r>
              <a:rPr lang="en-US" dirty="0"/>
              <a:t>GH67 – Null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GH67 – Null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GH67 – AA10</a:t>
            </a:r>
            <a:br>
              <a:rPr lang="en-US" dirty="0"/>
            </a:br>
            <a:endParaRPr lang="en-US" dirty="0"/>
          </a:p>
          <a:p>
            <a:r>
              <a:rPr lang="en-US" dirty="0"/>
              <a:t>GH67 – GH75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do this data generation for all gene sequences. </a:t>
            </a:r>
          </a:p>
          <a:p>
            <a:endParaRPr lang="en-US" dirty="0"/>
          </a:p>
          <a:p>
            <a:r>
              <a:rPr lang="en-US" dirty="0"/>
              <a:t>This is the input data used to train the Word2Vec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0F13-4424-0B88-3BBE-91533ED3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404"/>
            <a:ext cx="8596668" cy="1320800"/>
          </a:xfrm>
        </p:spPr>
        <p:txBody>
          <a:bodyPr/>
          <a:lstStyle/>
          <a:p>
            <a:r>
              <a:rPr lang="en-US" dirty="0"/>
              <a:t>Word2Vec– Skip 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0AD6-042A-2575-4DCD-8FF561EC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2204"/>
            <a:ext cx="9432341" cy="3880773"/>
          </a:xfrm>
        </p:spPr>
        <p:txBody>
          <a:bodyPr>
            <a:normAutofit/>
          </a:bodyPr>
          <a:lstStyle/>
          <a:p>
            <a:r>
              <a:rPr lang="en-US" dirty="0"/>
              <a:t>First Gene – GH67 </a:t>
            </a:r>
          </a:p>
          <a:p>
            <a:endParaRPr lang="en-US" dirty="0"/>
          </a:p>
          <a:p>
            <a:r>
              <a:rPr lang="en-US" dirty="0"/>
              <a:t>Input will be it’s one hot encoded representation </a:t>
            </a:r>
          </a:p>
          <a:p>
            <a:endParaRPr lang="en-US" dirty="0"/>
          </a:p>
          <a:p>
            <a:r>
              <a:rPr lang="en-US" dirty="0"/>
              <a:t>For example, it could be – (0, 0, 0, 1, 0, 0, 0, 0)  (depends on the vocabulary)</a:t>
            </a:r>
          </a:p>
          <a:p>
            <a:endParaRPr lang="en-US" dirty="0"/>
          </a:p>
          <a:p>
            <a:r>
              <a:rPr lang="en-US" dirty="0"/>
              <a:t>Output – One Hot Encoded representation of Null, Null, GH75 and AA10</a:t>
            </a:r>
          </a:p>
          <a:p>
            <a:endParaRPr lang="en-US" dirty="0"/>
          </a:p>
          <a:p>
            <a:r>
              <a:rPr lang="en-US" dirty="0"/>
              <a:t>Is basically a multiclass classification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41125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1254</Words>
  <Application>Microsoft Office PowerPoint</Application>
  <PresentationFormat>Widescreen</PresentationFormat>
  <Paragraphs>218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How to create features to do Machine Learning with Gene Sequences?</vt:lpstr>
      <vt:lpstr>Motivation</vt:lpstr>
      <vt:lpstr>Agenda</vt:lpstr>
      <vt:lpstr>Bag of Words – (BOW)</vt:lpstr>
      <vt:lpstr>Variations – Binary vs Counts</vt:lpstr>
      <vt:lpstr>Embedding Methods</vt:lpstr>
      <vt:lpstr>Word2Vec Skip Gram</vt:lpstr>
      <vt:lpstr>Word2Vec Skip Gram Training Data</vt:lpstr>
      <vt:lpstr>Word2Vec– Skip Gram</vt:lpstr>
      <vt:lpstr>Word2Vec Skip – Gram Architecture</vt:lpstr>
      <vt:lpstr>Word2Vec Continuous Bag of Words (CBOW)</vt:lpstr>
      <vt:lpstr>Word2Vec CBOW Training Data</vt:lpstr>
      <vt:lpstr>Word2Vec– CBOW</vt:lpstr>
      <vt:lpstr>Word2Vec CBOW Architecture</vt:lpstr>
      <vt:lpstr>Doc2Vec – (GeneSequence2Vec)</vt:lpstr>
      <vt:lpstr>Doc2Vec (DM)</vt:lpstr>
      <vt:lpstr>Doc2Vec (DM) Training Data</vt:lpstr>
      <vt:lpstr>Doc2Vec– DM</vt:lpstr>
      <vt:lpstr>Doc2Vec DM Architecture</vt:lpstr>
      <vt:lpstr>Doc2Vec - Distributed Bag of Words  (DBOW)</vt:lpstr>
      <vt:lpstr>Doc2Vec (DBOW) Training Data</vt:lpstr>
      <vt:lpstr>Doc2Vec– DBOW</vt:lpstr>
      <vt:lpstr>Doc2Vec DBOW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Gene Sequences</dc:title>
  <dc:creator>Ved</dc:creator>
  <cp:lastModifiedBy>Ved</cp:lastModifiedBy>
  <cp:revision>38</cp:revision>
  <dcterms:created xsi:type="dcterms:W3CDTF">2023-03-03T15:08:35Z</dcterms:created>
  <dcterms:modified xsi:type="dcterms:W3CDTF">2023-03-03T18:18:20Z</dcterms:modified>
</cp:coreProperties>
</file>