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71" r:id="rId2"/>
    <p:sldId id="269" r:id="rId3"/>
    <p:sldId id="272" r:id="rId4"/>
    <p:sldId id="290" r:id="rId5"/>
    <p:sldId id="301" r:id="rId6"/>
    <p:sldId id="291" r:id="rId7"/>
    <p:sldId id="283" r:id="rId8"/>
    <p:sldId id="303" r:id="rId9"/>
    <p:sldId id="292" r:id="rId10"/>
    <p:sldId id="302" r:id="rId11"/>
    <p:sldId id="288" r:id="rId12"/>
    <p:sldId id="304" r:id="rId13"/>
    <p:sldId id="305" r:id="rId14"/>
    <p:sldId id="273" r:id="rId15"/>
    <p:sldId id="307" r:id="rId16"/>
    <p:sldId id="306" r:id="rId17"/>
    <p:sldId id="293" r:id="rId18"/>
    <p:sldId id="286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7" autoAdjust="0"/>
    <p:restoredTop sz="84879" autoAdjust="0"/>
  </p:normalViewPr>
  <p:slideViewPr>
    <p:cSldViewPr snapToGrid="0">
      <p:cViewPr varScale="1">
        <p:scale>
          <a:sx n="109" d="100"/>
          <a:sy n="109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4875-4519-E948-9FDB-DE74D06FAF8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25B6-2DC9-8D44-97B0-970F4866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25B6-2DC9-8D44-97B0-970F4866F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4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25B6-2DC9-8D44-97B0-970F4866F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25B6-2DC9-8D44-97B0-970F4866F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51411" y="1753469"/>
            <a:ext cx="576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+mj-lt"/>
              </a:rPr>
              <a:t>Fitness Tracker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18399" y="18827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7988274" y="2126202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876811" y="3074782"/>
            <a:ext cx="5535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Enhancing Exercise Tracking using Predictive Modelling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Presented By: Vedant Patil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Graphic 2" descr="Dumbbell outline">
            <a:extLst>
              <a:ext uri="{FF2B5EF4-FFF2-40B4-BE49-F238E27FC236}">
                <a16:creationId xmlns:a16="http://schemas.microsoft.com/office/drawing/2014/main" id="{7B7AB738-D37A-5499-A98D-17E217B87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4693" y="2139950"/>
            <a:ext cx="2603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Fourier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Clustering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Sum of squared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146855" y="4783844"/>
            <a:ext cx="3603245" cy="1853526"/>
            <a:chOff x="-72785" y="3105834"/>
            <a:chExt cx="3603245" cy="344074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6"/>
              <a:ext cx="3603245" cy="245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Adding frequency features by decomposing the original signal into different frequencies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FAA5C2-62BD-4F8D-9425-FFA38B845C28}"/>
              </a:ext>
            </a:extLst>
          </p:cNvPr>
          <p:cNvSpPr/>
          <p:nvPr/>
        </p:nvSpPr>
        <p:spPr>
          <a:xfrm>
            <a:off x="8583393" y="3789667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7947499" y="4712780"/>
            <a:ext cx="4429328" cy="1862831"/>
            <a:chOff x="-2919354" y="2824832"/>
            <a:chExt cx="9129193" cy="844111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627230" y="2824832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-2919354" y="5268999"/>
              <a:ext cx="9129193" cy="599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Calculating the scalar magnitudes of the accelerometer and gyroscope data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E221F6C-52CE-47F8-B9C9-549E98296293}"/>
              </a:ext>
            </a:extLst>
          </p:cNvPr>
          <p:cNvSpPr txBox="1"/>
          <p:nvPr/>
        </p:nvSpPr>
        <p:spPr>
          <a:xfrm>
            <a:off x="4095028" y="5333961"/>
            <a:ext cx="4082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Using K-means, clustering accelerometer data into 5 different clusters</a:t>
            </a:r>
          </a:p>
        </p:txBody>
      </p:sp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17A9180-0532-E953-3F62-63EBFA49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1673155"/>
            <a:ext cx="3900792" cy="3521415"/>
          </a:xfrm>
          <a:prstGeom prst="rect">
            <a:avLst/>
          </a:prstGeom>
        </p:spPr>
      </p:pic>
      <p:pic>
        <p:nvPicPr>
          <p:cNvPr id="15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DC7867BF-AE04-6BDF-E6DE-D16A8248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28" y="1663430"/>
            <a:ext cx="3939702" cy="3531140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6E015A-A76A-B513-397A-F03ABDD4B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45" y="1692612"/>
            <a:ext cx="3910519" cy="3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073315" y="121998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2142797" y="919551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2245483" y="1034937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2334726" y="1124399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2436839" y="1226512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527609" y="1317282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642212" y="1431885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410754" y="2478681"/>
            <a:ext cx="6922588" cy="1522116"/>
            <a:chOff x="-93066" y="4928077"/>
            <a:chExt cx="6922588" cy="2455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-93066" y="4928077"/>
              <a:ext cx="4955784" cy="8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Feed Forward Selection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20823" y="5009787"/>
              <a:ext cx="6108699" cy="16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Select best performing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8361068" y="92112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8463754" y="102381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8552997" y="111327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8655110" y="121538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8745880" y="130615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8860483" y="142076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6378452" y="2553792"/>
            <a:ext cx="5461000" cy="1135490"/>
            <a:chOff x="-542530" y="4658482"/>
            <a:chExt cx="5461000" cy="71381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541175" y="4658482"/>
              <a:ext cx="3505200" cy="328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Feature splitting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-542530" y="4927290"/>
              <a:ext cx="5461000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Splitting features into subsets for better cross-validation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Parameter Tuning</a:t>
            </a:r>
          </a:p>
        </p:txBody>
      </p:sp>
      <p:pic>
        <p:nvPicPr>
          <p:cNvPr id="19" name="Picture 1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BA9ACD-7A3D-678B-3868-F75D54AC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1064"/>
            <a:ext cx="6352162" cy="2966936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3F06C1-DC6C-7E8E-CA86-27CDFC557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3897087"/>
            <a:ext cx="5842000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148076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1501240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Neural Network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04054" y="148076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27658" y="1488882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Random Forest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148076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1501240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Naïve Bayes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96%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Best accuracy attained with feature_set_4 at 99.58%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D7B71C-8EED-4DD5-A9E0-0661078EDB78}"/>
              </a:ext>
            </a:extLst>
          </p:cNvPr>
          <p:cNvGrpSpPr/>
          <p:nvPr/>
        </p:nvGrpSpPr>
        <p:grpSpPr>
          <a:xfrm>
            <a:off x="9005494" y="2649295"/>
            <a:ext cx="2261288" cy="2261288"/>
            <a:chOff x="4328982" y="2168610"/>
            <a:chExt cx="2261288" cy="2261288"/>
          </a:xfrm>
        </p:grpSpPr>
        <p:sp>
          <p:nvSpPr>
            <p:cNvPr id="138" name="Circle: Hollow 137">
              <a:extLst>
                <a:ext uri="{FF2B5EF4-FFF2-40B4-BE49-F238E27FC236}">
                  <a16:creationId xmlns:a16="http://schemas.microsoft.com/office/drawing/2014/main" id="{67C03BE0-5BB2-402E-9DD1-FA22DBFFBEF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FD953FA-5EE1-4875-9677-C974C8ACF01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FAA5C2-62BD-4F8D-9425-FFA38B845C28}"/>
              </a:ext>
            </a:extLst>
          </p:cNvPr>
          <p:cNvSpPr/>
          <p:nvPr/>
        </p:nvSpPr>
        <p:spPr>
          <a:xfrm>
            <a:off x="8690397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8334855" y="3456773"/>
            <a:ext cx="3602563" cy="1999674"/>
            <a:chOff x="-72444" y="3105834"/>
            <a:chExt cx="3602563" cy="199967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90%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88A92E-6396-4E2A-BCEF-4C55F3C249B6}"/>
                </a:ext>
              </a:extLst>
            </p:cNvPr>
            <p:cNvSpPr txBox="1"/>
            <p:nvPr/>
          </p:nvSpPr>
          <p:spPr>
            <a:xfrm>
              <a:off x="-10811" y="3655299"/>
              <a:ext cx="352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-72444" y="4089845"/>
              <a:ext cx="36025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Best accuracy attained with feature_set_4 at 94.93%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1FD1E9-A3CE-4C66-BAC5-F91FAD03B3C4}"/>
              </a:ext>
            </a:extLst>
          </p:cNvPr>
          <p:cNvGrpSpPr/>
          <p:nvPr/>
        </p:nvGrpSpPr>
        <p:grpSpPr>
          <a:xfrm>
            <a:off x="4289580" y="3418673"/>
            <a:ext cx="3589773" cy="2037774"/>
            <a:chOff x="-57027" y="3067734"/>
            <a:chExt cx="3589773" cy="20377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FFCCEC-9677-47EB-B215-A8DD7CCCBE96}"/>
                </a:ext>
              </a:extLst>
            </p:cNvPr>
            <p:cNvSpPr txBox="1"/>
            <p:nvPr/>
          </p:nvSpPr>
          <p:spPr>
            <a:xfrm>
              <a:off x="1203514" y="30677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97%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Best accuracy attained with feature_set_4 at 99.48%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7E83B3-F999-DC41-E793-B8466E41DD79}"/>
              </a:ext>
            </a:extLst>
          </p:cNvPr>
          <p:cNvSpPr txBox="1"/>
          <p:nvPr/>
        </p:nvSpPr>
        <p:spPr>
          <a:xfrm>
            <a:off x="3099126" y="0"/>
            <a:ext cx="5841674" cy="830997"/>
          </a:xfrm>
          <a:prstGeom prst="rect">
            <a:avLst/>
          </a:prstGeom>
          <a:solidFill>
            <a:srgbClr val="9188E5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9188E5"/>
                </a:solidFill>
                <a:latin typeface="Tw Cen MT" panose="020B0602020104020603" pitchFamily="34" charset="0"/>
              </a:rPr>
              <a:t>Models</a:t>
            </a:r>
            <a:endParaRPr lang="en-US" sz="4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38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32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Decision Tree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KNN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96%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Best accuracy attained with </a:t>
              </a:r>
              <a:r>
                <a:rPr lang="en-US" sz="20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selected_features</a:t>
              </a:r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at 98.96%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1FD1E9-A3CE-4C66-BAC5-F91FAD03B3C4}"/>
              </a:ext>
            </a:extLst>
          </p:cNvPr>
          <p:cNvGrpSpPr/>
          <p:nvPr/>
        </p:nvGrpSpPr>
        <p:grpSpPr>
          <a:xfrm>
            <a:off x="4289580" y="3431373"/>
            <a:ext cx="3589773" cy="2025074"/>
            <a:chOff x="-57027" y="3080434"/>
            <a:chExt cx="3589773" cy="20250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FFCCEC-9677-47EB-B215-A8DD7CCCBE96}"/>
                </a:ext>
              </a:extLst>
            </p:cNvPr>
            <p:cNvSpPr txBox="1"/>
            <p:nvPr/>
          </p:nvSpPr>
          <p:spPr>
            <a:xfrm>
              <a:off x="1203514" y="30804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86%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Best accuracy attained with feature_set_4 at 96.89%</a:t>
              </a:r>
            </a:p>
          </p:txBody>
        </p:sp>
      </p:grpSp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94CC76F-BD2D-B38E-F732-61D1239C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51" y="1750830"/>
            <a:ext cx="4049949" cy="4726562"/>
          </a:xfrm>
          <a:prstGeom prst="rect">
            <a:avLst/>
          </a:prstGeom>
        </p:spPr>
      </p:pic>
      <p:sp>
        <p:nvSpPr>
          <p:cNvPr id="2" name="Rectangle: Rounded Corners 126">
            <a:extLst>
              <a:ext uri="{FF2B5EF4-FFF2-40B4-BE49-F238E27FC236}">
                <a16:creationId xmlns:a16="http://schemas.microsoft.com/office/drawing/2014/main" id="{E648FAC7-4D95-6065-714D-87DBB42CC07B}"/>
              </a:ext>
            </a:extLst>
          </p:cNvPr>
          <p:cNvSpPr/>
          <p:nvPr/>
        </p:nvSpPr>
        <p:spPr>
          <a:xfrm>
            <a:off x="8502869" y="842427"/>
            <a:ext cx="3329880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D0CAE-59CD-1DE4-7130-A430F5B37F92}"/>
              </a:ext>
            </a:extLst>
          </p:cNvPr>
          <p:cNvSpPr txBox="1"/>
          <p:nvPr/>
        </p:nvSpPr>
        <p:spPr>
          <a:xfrm>
            <a:off x="8555422" y="822430"/>
            <a:ext cx="326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7188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38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C554C298-F657-28D8-0AB7-8E4D4B396FCC}"/>
              </a:ext>
            </a:extLst>
          </p:cNvPr>
          <p:cNvSpPr/>
          <p:nvPr/>
        </p:nvSpPr>
        <p:spPr>
          <a:xfrm>
            <a:off x="1226796" y="188560"/>
            <a:ext cx="4395527" cy="750553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8F23B-D205-1A20-4433-C680D3EF106B}"/>
              </a:ext>
            </a:extLst>
          </p:cNvPr>
          <p:cNvSpPr/>
          <p:nvPr/>
        </p:nvSpPr>
        <p:spPr>
          <a:xfrm>
            <a:off x="7216346" y="0"/>
            <a:ext cx="4975654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CDDD9F-C7D4-4C7F-AA18-90C840550070}"/>
              </a:ext>
            </a:extLst>
          </p:cNvPr>
          <p:cNvGrpSpPr/>
          <p:nvPr/>
        </p:nvGrpSpPr>
        <p:grpSpPr>
          <a:xfrm>
            <a:off x="2953252" y="2852863"/>
            <a:ext cx="4209541" cy="773321"/>
            <a:chOff x="6681901" y="1403036"/>
            <a:chExt cx="4209541" cy="77332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AF9C94-B270-49A1-BDEA-68CD3A074EE9}"/>
                </a:ext>
              </a:extLst>
            </p:cNvPr>
            <p:cNvSpPr txBox="1"/>
            <p:nvPr/>
          </p:nvSpPr>
          <p:spPr>
            <a:xfrm>
              <a:off x="6681901" y="1403036"/>
              <a:ext cx="3569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dirty="0">
                <a:solidFill>
                  <a:srgbClr val="FFC000"/>
                </a:solidFill>
                <a:latin typeface="+mj-lt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77DF3B-14EC-46D9-9251-6D3A176B9262}"/>
                </a:ext>
              </a:extLst>
            </p:cNvPr>
            <p:cNvSpPr txBox="1"/>
            <p:nvPr/>
          </p:nvSpPr>
          <p:spPr>
            <a:xfrm>
              <a:off x="6681901" y="1807025"/>
              <a:ext cx="420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C000"/>
                </a:solidFill>
                <a:latin typeface="+mj-lt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876B9A-E515-41B5-9A3C-2129247303BF}"/>
              </a:ext>
            </a:extLst>
          </p:cNvPr>
          <p:cNvGrpSpPr/>
          <p:nvPr/>
        </p:nvGrpSpPr>
        <p:grpSpPr>
          <a:xfrm>
            <a:off x="7432128" y="4565347"/>
            <a:ext cx="4219717" cy="773321"/>
            <a:chOff x="6681901" y="1403036"/>
            <a:chExt cx="4219717" cy="77332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18F907E-2971-42AC-8860-FBBF43838993}"/>
                </a:ext>
              </a:extLst>
            </p:cNvPr>
            <p:cNvSpPr txBox="1"/>
            <p:nvPr/>
          </p:nvSpPr>
          <p:spPr>
            <a:xfrm>
              <a:off x="6681901" y="1403036"/>
              <a:ext cx="35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CB29F1C-4D22-4876-B3BE-D24A961E2FCE}"/>
                </a:ext>
              </a:extLst>
            </p:cNvPr>
            <p:cNvSpPr txBox="1"/>
            <p:nvPr/>
          </p:nvSpPr>
          <p:spPr>
            <a:xfrm>
              <a:off x="6681902" y="1807025"/>
              <a:ext cx="4219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F900C87-9102-4C8D-B7FA-B16384F04DFF}"/>
              </a:ext>
            </a:extLst>
          </p:cNvPr>
          <p:cNvSpPr txBox="1"/>
          <p:nvPr/>
        </p:nvSpPr>
        <p:spPr>
          <a:xfrm>
            <a:off x="1062681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Model Training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34451-008F-439F-B756-B59A5D5307D7}"/>
              </a:ext>
            </a:extLst>
          </p:cNvPr>
          <p:cNvSpPr txBox="1"/>
          <p:nvPr/>
        </p:nvSpPr>
        <p:spPr>
          <a:xfrm>
            <a:off x="7343381" y="667704"/>
            <a:ext cx="4321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w Cen MT" panose="020B0602020104020603" pitchFamily="34" charset="0"/>
              </a:rPr>
              <a:t>Random forest classifier with 5-fold 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C2C30-A132-2688-206B-7B8F75B98EB4}"/>
              </a:ext>
            </a:extLst>
          </p:cNvPr>
          <p:cNvSpPr txBox="1"/>
          <p:nvPr/>
        </p:nvSpPr>
        <p:spPr>
          <a:xfrm>
            <a:off x="7245990" y="1620467"/>
            <a:ext cx="47936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Dataset is split into two: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 just for participant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 for everything except participant A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model is trained on the data without participant A: feature_set_4 as this is the feature set with highest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It is then tested on the data of participant A which it has never seen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Accuracy of the trained model is 99.53%</a:t>
            </a:r>
          </a:p>
        </p:txBody>
      </p:sp>
      <p:pic>
        <p:nvPicPr>
          <p:cNvPr id="15" name="Picture 14" descr="A graph of blue ba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D94BD93-81FA-C0C4-6C89-A328B50A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90320"/>
            <a:ext cx="7073900" cy="54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6">
            <a:extLst>
              <a:ext uri="{FF2B5EF4-FFF2-40B4-BE49-F238E27FC236}">
                <a16:creationId xmlns:a16="http://schemas.microsoft.com/office/drawing/2014/main" id="{6A1B1189-7BBE-DEB3-5C6D-CFA5547B98AC}"/>
              </a:ext>
            </a:extLst>
          </p:cNvPr>
          <p:cNvSpPr/>
          <p:nvPr/>
        </p:nvSpPr>
        <p:spPr>
          <a:xfrm>
            <a:off x="2656703" y="720811"/>
            <a:ext cx="7587048" cy="551182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" name="Rectangle: Rounded Corners 126">
            <a:extLst>
              <a:ext uri="{FF2B5EF4-FFF2-40B4-BE49-F238E27FC236}">
                <a16:creationId xmlns:a16="http://schemas.microsoft.com/office/drawing/2014/main" id="{61D5AFE2-1448-ECD4-E184-758669D80DA4}"/>
              </a:ext>
            </a:extLst>
          </p:cNvPr>
          <p:cNvSpPr/>
          <p:nvPr/>
        </p:nvSpPr>
        <p:spPr>
          <a:xfrm>
            <a:off x="3731740" y="86498"/>
            <a:ext cx="5449330" cy="600609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900C87-9102-4C8D-B7FA-B16384F04DFF}"/>
              </a:ext>
            </a:extLst>
          </p:cNvPr>
          <p:cNvSpPr txBox="1"/>
          <p:nvPr/>
        </p:nvSpPr>
        <p:spPr>
          <a:xfrm>
            <a:off x="3047457" y="-86497"/>
            <a:ext cx="665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Confusion Matrix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34451-008F-439F-B756-B59A5D5307D7}"/>
              </a:ext>
            </a:extLst>
          </p:cNvPr>
          <p:cNvSpPr txBox="1"/>
          <p:nvPr/>
        </p:nvSpPr>
        <p:spPr>
          <a:xfrm>
            <a:off x="1890962" y="777884"/>
            <a:ext cx="8726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w Cen MT" panose="020B0602020104020603" pitchFamily="34" charset="0"/>
              </a:rPr>
              <a:t>For trained and tested Random forest classifier model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CB41972-F67A-FB86-0365-D01756FD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2" y="1308100"/>
            <a:ext cx="8167816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1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5F7CAB-D715-498E-8731-FDFAE801837A}"/>
              </a:ext>
            </a:extLst>
          </p:cNvPr>
          <p:cNvSpPr/>
          <p:nvPr/>
        </p:nvSpPr>
        <p:spPr>
          <a:xfrm>
            <a:off x="-872" y="3737855"/>
            <a:ext cx="1981777" cy="852892"/>
          </a:xfrm>
          <a:custGeom>
            <a:avLst/>
            <a:gdLst>
              <a:gd name="connsiteX0" fmla="*/ 0 w 1981777"/>
              <a:gd name="connsiteY0" fmla="*/ 0 h 852892"/>
              <a:gd name="connsiteX1" fmla="*/ 133070 w 1981777"/>
              <a:gd name="connsiteY1" fmla="*/ 0 h 852892"/>
              <a:gd name="connsiteX2" fmla="*/ 169941 w 1981777"/>
              <a:gd name="connsiteY2" fmla="*/ 0 h 852892"/>
              <a:gd name="connsiteX3" fmla="*/ 1981777 w 1981777"/>
              <a:gd name="connsiteY3" fmla="*/ 0 h 852892"/>
              <a:gd name="connsiteX4" fmla="*/ 1981777 w 1981777"/>
              <a:gd name="connsiteY4" fmla="*/ 321523 h 852892"/>
              <a:gd name="connsiteX5" fmla="*/ 1883865 w 1981777"/>
              <a:gd name="connsiteY5" fmla="*/ 321523 h 852892"/>
              <a:gd name="connsiteX6" fmla="*/ 1752585 w 1981777"/>
              <a:gd name="connsiteY6" fmla="*/ 452803 h 852892"/>
              <a:gd name="connsiteX7" fmla="*/ 1883865 w 1981777"/>
              <a:gd name="connsiteY7" fmla="*/ 584083 h 852892"/>
              <a:gd name="connsiteX8" fmla="*/ 1981777 w 1981777"/>
              <a:gd name="connsiteY8" fmla="*/ 584083 h 852892"/>
              <a:gd name="connsiteX9" fmla="*/ 1981777 w 1981777"/>
              <a:gd name="connsiteY9" fmla="*/ 852892 h 852892"/>
              <a:gd name="connsiteX10" fmla="*/ 169941 w 1981777"/>
              <a:gd name="connsiteY10" fmla="*/ 852892 h 852892"/>
              <a:gd name="connsiteX11" fmla="*/ 133070 w 1981777"/>
              <a:gd name="connsiteY11" fmla="*/ 852892 h 852892"/>
              <a:gd name="connsiteX12" fmla="*/ 0 w 1981777"/>
              <a:gd name="connsiteY12" fmla="*/ 852892 h 8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777" h="852892">
                <a:moveTo>
                  <a:pt x="0" y="0"/>
                </a:moveTo>
                <a:lnTo>
                  <a:pt x="133070" y="0"/>
                </a:lnTo>
                <a:lnTo>
                  <a:pt x="169941" y="0"/>
                </a:lnTo>
                <a:lnTo>
                  <a:pt x="1981777" y="0"/>
                </a:lnTo>
                <a:lnTo>
                  <a:pt x="1981777" y="321523"/>
                </a:lnTo>
                <a:lnTo>
                  <a:pt x="1883865" y="321523"/>
                </a:lnTo>
                <a:cubicBezTo>
                  <a:pt x="1811361" y="321523"/>
                  <a:pt x="1752585" y="380299"/>
                  <a:pt x="1752585" y="452803"/>
                </a:cubicBezTo>
                <a:cubicBezTo>
                  <a:pt x="1752585" y="525307"/>
                  <a:pt x="1811361" y="584083"/>
                  <a:pt x="1883865" y="584083"/>
                </a:cubicBezTo>
                <a:lnTo>
                  <a:pt x="1981777" y="584083"/>
                </a:lnTo>
                <a:lnTo>
                  <a:pt x="1981777" y="852892"/>
                </a:lnTo>
                <a:lnTo>
                  <a:pt x="169941" y="852892"/>
                </a:lnTo>
                <a:lnTo>
                  <a:pt x="133070" y="852892"/>
                </a:lnTo>
                <a:lnTo>
                  <a:pt x="0" y="852892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900C87-9102-4C8D-B7FA-B16384F04DFF}"/>
              </a:ext>
            </a:extLst>
          </p:cNvPr>
          <p:cNvSpPr txBox="1"/>
          <p:nvPr/>
        </p:nvSpPr>
        <p:spPr>
          <a:xfrm>
            <a:off x="2909167" y="87814"/>
            <a:ext cx="629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Repetition Counting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34451-008F-439F-B756-B59A5D5307D7}"/>
              </a:ext>
            </a:extLst>
          </p:cNvPr>
          <p:cNvSpPr txBox="1"/>
          <p:nvPr/>
        </p:nvSpPr>
        <p:spPr>
          <a:xfrm>
            <a:off x="2919662" y="815984"/>
            <a:ext cx="635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Counting reps in a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9D015C-F7AA-24BF-3B07-FB6A757875F1}"/>
              </a:ext>
            </a:extLst>
          </p:cNvPr>
          <p:cNvGrpSpPr/>
          <p:nvPr/>
        </p:nvGrpSpPr>
        <p:grpSpPr>
          <a:xfrm>
            <a:off x="223505" y="1424787"/>
            <a:ext cx="5584170" cy="1539304"/>
            <a:chOff x="6640281" y="1601222"/>
            <a:chExt cx="4702170" cy="15393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FF4EBE-6147-FFEE-7094-C6EA6766ADD4}"/>
                </a:ext>
              </a:extLst>
            </p:cNvPr>
            <p:cNvSpPr txBox="1"/>
            <p:nvPr/>
          </p:nvSpPr>
          <p:spPr>
            <a:xfrm>
              <a:off x="6879597" y="1601222"/>
              <a:ext cx="4169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Lowpass filter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5B39D-7D04-6C35-08AD-5EA6EA746326}"/>
                </a:ext>
              </a:extLst>
            </p:cNvPr>
            <p:cNvSpPr txBox="1"/>
            <p:nvPr/>
          </p:nvSpPr>
          <p:spPr>
            <a:xfrm>
              <a:off x="6640281" y="2124863"/>
              <a:ext cx="47021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Calculating scalar magnitudes of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Configuring the low pass filter to smooth out datapoints and remove noise from the dataset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6BC534-00F3-7D18-1394-95903E21FF09}"/>
              </a:ext>
            </a:extLst>
          </p:cNvPr>
          <p:cNvGrpSpPr/>
          <p:nvPr/>
        </p:nvGrpSpPr>
        <p:grpSpPr>
          <a:xfrm>
            <a:off x="5980670" y="1416285"/>
            <a:ext cx="5807675" cy="1191339"/>
            <a:chOff x="6255160" y="1588865"/>
            <a:chExt cx="5105348" cy="8135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43F4CC-57EB-A55E-6951-C9B178DBD487}"/>
                </a:ext>
              </a:extLst>
            </p:cNvPr>
            <p:cNvSpPr txBox="1"/>
            <p:nvPr/>
          </p:nvSpPr>
          <p:spPr>
            <a:xfrm>
              <a:off x="6508102" y="1588865"/>
              <a:ext cx="4169716" cy="31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Counting reps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DD73C-C277-FC19-6335-954626E23188}"/>
                </a:ext>
              </a:extLst>
            </p:cNvPr>
            <p:cNvSpPr txBox="1"/>
            <p:nvPr/>
          </p:nvSpPr>
          <p:spPr>
            <a:xfrm>
              <a:off x="6255160" y="1918990"/>
              <a:ext cx="5105348" cy="483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Using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</a:rPr>
                <a:t>argrelextrema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from </a:t>
              </a:r>
              <a:r>
                <a:rPr lang="en-US" sz="2000" dirty="0" err="1">
                  <a:solidFill>
                    <a:schemeClr val="bg1"/>
                  </a:solidFill>
                  <a:latin typeface="+mj-lt"/>
                </a:rPr>
                <a:t>scipy.signal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 library to get indexes of peaks from the new data</a:t>
              </a:r>
            </a:p>
          </p:txBody>
        </p:sp>
      </p:grpSp>
      <p:pic>
        <p:nvPicPr>
          <p:cNvPr id="21" name="Picture 20" descr="A graph of a heavy bench&#10;&#10;Description automatically generated">
            <a:extLst>
              <a:ext uri="{FF2B5EF4-FFF2-40B4-BE49-F238E27FC236}">
                <a16:creationId xmlns:a16="http://schemas.microsoft.com/office/drawing/2014/main" id="{3691F1AD-2D0A-B138-C428-A63BA93B5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7" y="3407033"/>
            <a:ext cx="5612860" cy="3302000"/>
          </a:xfrm>
          <a:prstGeom prst="rect">
            <a:avLst/>
          </a:prstGeom>
        </p:spPr>
      </p:pic>
      <p:pic>
        <p:nvPicPr>
          <p:cNvPr id="24" name="Picture 2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26AFF33-6090-CF8B-26E3-505DB2D95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0" y="3394332"/>
            <a:ext cx="6214352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1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Backend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Interface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Frontend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49A57-E94F-4EE6-8D87-9AFDF23C2709}"/>
              </a:ext>
            </a:extLst>
          </p:cNvPr>
          <p:cNvSpPr/>
          <p:nvPr/>
        </p:nvSpPr>
        <p:spPr>
          <a:xfrm>
            <a:off x="786919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05C7E6-E4D1-4B77-BD2B-DC76B1AAB4F7}"/>
              </a:ext>
            </a:extLst>
          </p:cNvPr>
          <p:cNvSpPr/>
          <p:nvPr/>
        </p:nvSpPr>
        <p:spPr>
          <a:xfrm>
            <a:off x="986462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6DE959-3478-4B0C-B6EB-7C1D0184C480}"/>
              </a:ext>
            </a:extLst>
          </p:cNvPr>
          <p:cNvSpPr/>
          <p:nvPr/>
        </p:nvSpPr>
        <p:spPr>
          <a:xfrm>
            <a:off x="1165207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025C43-8B0F-4CC8-9023-23D6E7A4DC69}"/>
              </a:ext>
            </a:extLst>
          </p:cNvPr>
          <p:cNvSpPr/>
          <p:nvPr/>
        </p:nvSpPr>
        <p:spPr>
          <a:xfrm>
            <a:off x="486451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E9469-698F-4103-B78B-11C3C5213F8F}"/>
              </a:ext>
            </a:extLst>
          </p:cNvPr>
          <p:cNvSpPr/>
          <p:nvPr/>
        </p:nvSpPr>
        <p:spPr>
          <a:xfrm>
            <a:off x="506405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A25006-913E-44DF-A3DC-FBDD051E8013}"/>
              </a:ext>
            </a:extLst>
          </p:cNvPr>
          <p:cNvSpPr/>
          <p:nvPr/>
        </p:nvSpPr>
        <p:spPr>
          <a:xfrm>
            <a:off x="524280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1FC1FA-97B8-4E02-AD6C-C4A9F40F931A}"/>
              </a:ext>
            </a:extLst>
          </p:cNvPr>
          <p:cNvSpPr/>
          <p:nvPr/>
        </p:nvSpPr>
        <p:spPr>
          <a:xfrm>
            <a:off x="8957366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7D453A-9B6D-4C77-8865-5E11A7C2F708}"/>
              </a:ext>
            </a:extLst>
          </p:cNvPr>
          <p:cNvSpPr/>
          <p:nvPr/>
        </p:nvSpPr>
        <p:spPr>
          <a:xfrm>
            <a:off x="9156909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935E8E-ABDB-4E2C-A9C9-DE7C97C97C06}"/>
              </a:ext>
            </a:extLst>
          </p:cNvPr>
          <p:cNvSpPr/>
          <p:nvPr/>
        </p:nvSpPr>
        <p:spPr>
          <a:xfrm>
            <a:off x="9335654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256634-C84D-4F81-BEBB-A5CDD9EB4F8B}"/>
              </a:ext>
            </a:extLst>
          </p:cNvPr>
          <p:cNvSpPr txBox="1"/>
          <p:nvPr/>
        </p:nvSpPr>
        <p:spPr>
          <a:xfrm>
            <a:off x="448968" y="4802500"/>
            <a:ext cx="3110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Flask app development for calling python scripts to process and predict input files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4722B6-6CDC-441B-8000-97B2695D7242}"/>
              </a:ext>
            </a:extLst>
          </p:cNvPr>
          <p:cNvSpPr txBox="1"/>
          <p:nvPr/>
        </p:nvSpPr>
        <p:spPr>
          <a:xfrm>
            <a:off x="4521260" y="4728360"/>
            <a:ext cx="3147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188E5"/>
                </a:solidFill>
                <a:latin typeface="Montserrat" panose="00000500000000000000" pitchFamily="2" charset="0"/>
              </a:rPr>
              <a:t>User friendly web application development for both input and result pages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7B072F-42F4-4585-B948-0B53F4EA165B}"/>
              </a:ext>
            </a:extLst>
          </p:cNvPr>
          <p:cNvSpPr txBox="1"/>
          <p:nvPr/>
        </p:nvSpPr>
        <p:spPr>
          <a:xfrm>
            <a:off x="8571350" y="4740717"/>
            <a:ext cx="321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UI development for clearer and enhanced user experience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D15354-6477-50FC-092B-FEA6035BC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832100"/>
            <a:ext cx="1219200" cy="121920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3BF444-9FF4-6F41-7D97-7120A4BD1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32100"/>
            <a:ext cx="1041400" cy="1041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641E6F-2AF9-D272-A6E0-48AB5C22B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2832100"/>
            <a:ext cx="1028700" cy="1028700"/>
          </a:xfrm>
          <a:prstGeom prst="rect">
            <a:avLst/>
          </a:prstGeom>
        </p:spPr>
      </p:pic>
      <p:sp>
        <p:nvSpPr>
          <p:cNvPr id="21" name="Rounded Rectangle 20">
            <a:hlinkClick r:id="rId5"/>
            <a:extLst>
              <a:ext uri="{FF2B5EF4-FFF2-40B4-BE49-F238E27FC236}">
                <a16:creationId xmlns:a16="http://schemas.microsoft.com/office/drawing/2014/main" id="{BFC6F827-4491-E1A4-5C0C-149B98E2F955}"/>
              </a:ext>
            </a:extLst>
          </p:cNvPr>
          <p:cNvSpPr/>
          <p:nvPr/>
        </p:nvSpPr>
        <p:spPr>
          <a:xfrm>
            <a:off x="4630366" y="6225702"/>
            <a:ext cx="3025302" cy="408562"/>
          </a:xfrm>
          <a:prstGeom prst="roundRect">
            <a:avLst/>
          </a:prstGeom>
          <a:solidFill>
            <a:srgbClr val="9188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F179344A-33D8-49EB-84E1-98AFFDC48E53}"/>
              </a:ext>
            </a:extLst>
          </p:cNvPr>
          <p:cNvSpPr txBox="1"/>
          <p:nvPr/>
        </p:nvSpPr>
        <p:spPr>
          <a:xfrm>
            <a:off x="3719693" y="665883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Future Scope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FA86B1-7C35-4340-B69D-71591A1B0BF7}"/>
              </a:ext>
            </a:extLst>
          </p:cNvPr>
          <p:cNvGrpSpPr/>
          <p:nvPr/>
        </p:nvGrpSpPr>
        <p:grpSpPr>
          <a:xfrm>
            <a:off x="6154307" y="2282186"/>
            <a:ext cx="5205630" cy="942975"/>
            <a:chOff x="7054513" y="2558550"/>
            <a:chExt cx="3530827" cy="9429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5C2A589-30E5-467F-9406-5E6003514641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6FBD1A-06F7-421F-A921-DDC9855DABD4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Logging database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2A277B4-26F8-4429-94EC-A272A26D6FBF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Storing past exercise routines to be referred again in the future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26F319-8D4E-4652-99D1-BB2E02897224}"/>
              </a:ext>
            </a:extLst>
          </p:cNvPr>
          <p:cNvGrpSpPr/>
          <p:nvPr/>
        </p:nvGrpSpPr>
        <p:grpSpPr>
          <a:xfrm>
            <a:off x="6127531" y="3692301"/>
            <a:ext cx="5448384" cy="942975"/>
            <a:chOff x="7054513" y="3821520"/>
            <a:chExt cx="3709738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25D3CCE-A894-4084-A416-1FDE7A2FC506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740B90-F6CB-4265-A9D9-F2EE0C22F00C}"/>
                </a:ext>
              </a:extLst>
            </p:cNvPr>
            <p:cNvSpPr txBox="1"/>
            <p:nvPr/>
          </p:nvSpPr>
          <p:spPr>
            <a:xfrm>
              <a:off x="7289805" y="3890666"/>
              <a:ext cx="347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Personalized recommendations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6841CFD-FAA3-4A0D-9A6B-CC92FDE798B2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Providing real time personalized recommendations for form improvement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011A65-D5ED-4363-818B-B28540D68332}"/>
              </a:ext>
            </a:extLst>
          </p:cNvPr>
          <p:cNvGrpSpPr/>
          <p:nvPr/>
        </p:nvGrpSpPr>
        <p:grpSpPr>
          <a:xfrm>
            <a:off x="6138041" y="4967743"/>
            <a:ext cx="5263937" cy="942975"/>
            <a:chOff x="7054513" y="5096962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02EA360-B510-46EE-A6F9-8FB817C819D8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9192239-3C36-4BCF-A4CA-76AE4F22F39C}"/>
                </a:ext>
              </a:extLst>
            </p:cNvPr>
            <p:cNvSpPr txBox="1"/>
            <p:nvPr/>
          </p:nvSpPr>
          <p:spPr>
            <a:xfrm>
              <a:off x="7289805" y="5166108"/>
              <a:ext cx="3255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Reinforcement training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1AF3E9-7CF4-472D-AA9C-32E1EA06E7A1}"/>
                </a:ext>
              </a:extLst>
            </p:cNvPr>
            <p:cNvSpPr txBox="1"/>
            <p:nvPr/>
          </p:nvSpPr>
          <p:spPr>
            <a:xfrm>
              <a:off x="7303905" y="5520463"/>
              <a:ext cx="3167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Adaptive workout plans based on user feedback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01103E-0AE2-49F6-B007-239F3D80BABB}"/>
              </a:ext>
            </a:extLst>
          </p:cNvPr>
          <p:cNvGrpSpPr/>
          <p:nvPr/>
        </p:nvGrpSpPr>
        <p:grpSpPr>
          <a:xfrm>
            <a:off x="814680" y="2276931"/>
            <a:ext cx="5264921" cy="942975"/>
            <a:chOff x="7054513" y="2558550"/>
            <a:chExt cx="3530827" cy="94297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1E464E24-D373-4274-96C4-975A35A19D3D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B131D5C-7F7F-477A-9CFF-3643FABFC07A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More Data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32168C0-DBD7-4FD5-BE20-0AD30A615D03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Larger dataset with diverse metrics can improve model’s accuracy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6175FA8-3ADD-4039-A080-CE867365B8C1}"/>
              </a:ext>
            </a:extLst>
          </p:cNvPr>
          <p:cNvGrpSpPr/>
          <p:nvPr/>
        </p:nvGrpSpPr>
        <p:grpSpPr>
          <a:xfrm>
            <a:off x="799547" y="3692301"/>
            <a:ext cx="5264921" cy="966234"/>
            <a:chOff x="7054513" y="3821520"/>
            <a:chExt cx="3530827" cy="966234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1E91CC3C-966C-46F7-B7CC-A2BB4B37CAAC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9C2F653-B1D2-4B21-A6EB-3A12F8A88B11}"/>
                </a:ext>
              </a:extLst>
            </p:cNvPr>
            <p:cNvSpPr txBox="1"/>
            <p:nvPr/>
          </p:nvSpPr>
          <p:spPr>
            <a:xfrm>
              <a:off x="7500105" y="3890666"/>
              <a:ext cx="2847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Expanding Predictions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C062AAA-0F8E-46C0-A771-7374BF21FC8B}"/>
                </a:ext>
              </a:extLst>
            </p:cNvPr>
            <p:cNvSpPr txBox="1"/>
            <p:nvPr/>
          </p:nvSpPr>
          <p:spPr>
            <a:xfrm>
              <a:off x="7194555" y="4202979"/>
              <a:ext cx="316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Incorporating wider variety of exercises for the model to handle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4B99B-70BF-48F4-9E94-C6771EA46C98}"/>
              </a:ext>
            </a:extLst>
          </p:cNvPr>
          <p:cNvGrpSpPr/>
          <p:nvPr/>
        </p:nvGrpSpPr>
        <p:grpSpPr>
          <a:xfrm>
            <a:off x="804520" y="4967743"/>
            <a:ext cx="5264921" cy="942975"/>
            <a:chOff x="7054513" y="5096962"/>
            <a:chExt cx="3530827" cy="942975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D9AF43B-BCE7-42BD-AD44-455967E045E7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F1F9A9-C50D-4996-8463-C403D3E1621F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Phone Tracking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0D071EB-EBF1-4FEE-B121-5AA461A818DB}"/>
                </a:ext>
              </a:extLst>
            </p:cNvPr>
            <p:cNvSpPr txBox="1"/>
            <p:nvPr/>
          </p:nvSpPr>
          <p:spPr>
            <a:xfrm>
              <a:off x="7201603" y="5509953"/>
              <a:ext cx="3167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Real time exercise monitoring and 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" name="Graphic 1" descr="Dumbbell outline">
            <a:extLst>
              <a:ext uri="{FF2B5EF4-FFF2-40B4-BE49-F238E27FC236}">
                <a16:creationId xmlns:a16="http://schemas.microsoft.com/office/drawing/2014/main" id="{F57E5116-F48D-0CDC-4BE9-6CEE3EC6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0200" y="2209800"/>
            <a:ext cx="2603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Problem Background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Goal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A2FAAB5-E833-4CC6-8830-6BEF70570816}"/>
              </a:ext>
            </a:extLst>
          </p:cNvPr>
          <p:cNvSpPr txBox="1"/>
          <p:nvPr/>
        </p:nvSpPr>
        <p:spPr>
          <a:xfrm>
            <a:off x="6426201" y="1634822"/>
            <a:ext cx="5638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37AD9"/>
                </a:solidFill>
                <a:latin typeface="Montserrat" panose="00000500000000000000" pitchFamily="2" charset="0"/>
              </a:rPr>
              <a:t>To develop a Predictive Modeling-Based Tracking System: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6EE82-6B5B-58D4-2872-0796A55C86D5}"/>
              </a:ext>
            </a:extLst>
          </p:cNvPr>
          <p:cNvSpPr txBox="1"/>
          <p:nvPr/>
        </p:nvSpPr>
        <p:spPr>
          <a:xfrm>
            <a:off x="7636213" y="5622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5A971A-B99D-0F52-1EC6-00148E419900}"/>
              </a:ext>
            </a:extLst>
          </p:cNvPr>
          <p:cNvSpPr txBox="1"/>
          <p:nvPr/>
        </p:nvSpPr>
        <p:spPr>
          <a:xfrm>
            <a:off x="7363838" y="4854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217426-8512-5756-3528-64126ED056EA}"/>
              </a:ext>
            </a:extLst>
          </p:cNvPr>
          <p:cNvSpPr txBox="1"/>
          <p:nvPr/>
        </p:nvSpPr>
        <p:spPr>
          <a:xfrm>
            <a:off x="6502400" y="2552700"/>
            <a:ext cx="5384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837AD9"/>
                </a:solidFill>
                <a:latin typeface="Tw Cen MT" panose="020B0602020104020603" pitchFamily="34" charset="77"/>
              </a:rPr>
              <a:t>To accurately predict Gym exercises</a:t>
            </a:r>
          </a:p>
          <a:p>
            <a:endParaRPr lang="en-US" sz="2600" dirty="0">
              <a:solidFill>
                <a:srgbClr val="837AD9"/>
              </a:solidFill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837AD9"/>
                </a:solidFill>
                <a:latin typeface="Tw Cen MT" panose="020B0602020104020603" pitchFamily="34" charset="77"/>
              </a:rPr>
              <a:t>Precisely count the number of repetitions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837AD9"/>
              </a:solidFill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837AD9"/>
                </a:solidFill>
                <a:latin typeface="Tw Cen MT" panose="020B0602020104020603" pitchFamily="34" charset="77"/>
              </a:rPr>
              <a:t>Visualize exercise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37AD9"/>
              </a:solidFill>
              <a:latin typeface="Tw Cen MT" panose="020B0602020104020603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E9D77-CA18-6DD1-3B98-7D6152153710}"/>
              </a:ext>
            </a:extLst>
          </p:cNvPr>
          <p:cNvSpPr txBox="1"/>
          <p:nvPr/>
        </p:nvSpPr>
        <p:spPr>
          <a:xfrm>
            <a:off x="215900" y="1765300"/>
            <a:ext cx="5740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w Cen MT" panose="020B0602020104020603" pitchFamily="34" charset="77"/>
              </a:rPr>
              <a:t>Inaccuracies and inconsistencies in manually logged workout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w Cen MT" panose="020B0602020104020603" pitchFamily="34" charset="77"/>
              </a:rPr>
              <a:t>Current devices cannot identify specific types of gym workouts</a:t>
            </a:r>
          </a:p>
          <a:p>
            <a:endParaRPr lang="en-US" sz="2600" dirty="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Tw Cen MT" panose="020B0602020104020603" pitchFamily="34" charset="77"/>
              </a:rPr>
              <a:t>Existing fitness trackers do not provide immediate analysis of exercise performance and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837AD9"/>
              </a:solidFill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37AD9"/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50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Data Collection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Raw Data Collection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69157" y="5053909"/>
            <a:ext cx="36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Data cleaning and data consolidation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1879600" y="4952309"/>
            <a:ext cx="352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+mj-lt"/>
              </a:rPr>
              <a:t>Data 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1" y="2643721"/>
            <a:ext cx="2006600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8" y="1245045"/>
            <a:ext cx="35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Feature Engineering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200505"/>
            <a:ext cx="305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Feature creation and noise handling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Hyper parameter tuning and feature splitting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+mj-lt"/>
              </a:rPr>
              <a:t>Parameter Tuning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10528300" y="1"/>
            <a:ext cx="1662058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6" y="5117356"/>
            <a:ext cx="372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Predictive Modeling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Cross validation and model development &amp;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117CAA-E5C2-2902-5893-C2249E3E39E1}"/>
              </a:ext>
            </a:extLst>
          </p:cNvPr>
          <p:cNvCxnSpPr>
            <a:cxnSpLocks/>
          </p:cNvCxnSpPr>
          <p:nvPr/>
        </p:nvCxnSpPr>
        <p:spPr>
          <a:xfrm>
            <a:off x="6116651" y="6020250"/>
            <a:ext cx="0" cy="837750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Reps Counting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Peak finding and benchmark validation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Backend development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+mj-lt"/>
              </a:rPr>
              <a:t>Flask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9179" y="0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Interface Development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+mj-lt"/>
              </a:rPr>
              <a:t>Front end development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8064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77EFA3E-F24B-47DB-BAB3-134CB13561CE}"/>
              </a:ext>
            </a:extLst>
          </p:cNvPr>
          <p:cNvGrpSpPr/>
          <p:nvPr/>
        </p:nvGrpSpPr>
        <p:grpSpPr>
          <a:xfrm>
            <a:off x="6108701" y="2429331"/>
            <a:ext cx="5474252" cy="1052543"/>
            <a:chOff x="7054513" y="2558550"/>
            <a:chExt cx="3530827" cy="105254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F9FC73-9728-4148-9857-E87A59093975}"/>
                </a:ext>
              </a:extLst>
            </p:cNvPr>
            <p:cNvSpPr txBox="1"/>
            <p:nvPr/>
          </p:nvSpPr>
          <p:spPr>
            <a:xfrm>
              <a:off x="7213605" y="2780096"/>
              <a:ext cx="3330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Has 2 Set types: Heavy &amp; medium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051572-7602-411A-B74A-CD1608FAFEF7}"/>
              </a:ext>
            </a:extLst>
          </p:cNvPr>
          <p:cNvGrpSpPr/>
          <p:nvPr/>
        </p:nvGrpSpPr>
        <p:grpSpPr>
          <a:xfrm>
            <a:off x="6116320" y="3722781"/>
            <a:ext cx="5481979" cy="942975"/>
            <a:chOff x="7067601" y="385200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805DA88-AA55-441E-8D3B-C879D2A58D7A}"/>
                </a:ext>
              </a:extLst>
            </p:cNvPr>
            <p:cNvSpPr/>
            <p:nvPr/>
          </p:nvSpPr>
          <p:spPr>
            <a:xfrm>
              <a:off x="7067601" y="385200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8532374-BD5E-4930-919F-2BC2BC8D8738}"/>
                </a:ext>
              </a:extLst>
            </p:cNvPr>
            <p:cNvSpPr txBox="1"/>
            <p:nvPr/>
          </p:nvSpPr>
          <p:spPr>
            <a:xfrm>
              <a:off x="7216882" y="3888041"/>
              <a:ext cx="33124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Accelerometer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Data: 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Measures linear acceleration along three axes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1A51A5-A51D-4C9F-9CCF-F363D6865546}"/>
              </a:ext>
            </a:extLst>
          </p:cNvPr>
          <p:cNvGrpSpPr/>
          <p:nvPr/>
        </p:nvGrpSpPr>
        <p:grpSpPr>
          <a:xfrm>
            <a:off x="6121401" y="4919104"/>
            <a:ext cx="5490734" cy="942975"/>
            <a:chOff x="7083695" y="5048323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C9749E6-0575-4189-83B8-97FD9CB3D7C3}"/>
                </a:ext>
              </a:extLst>
            </p:cNvPr>
            <p:cNvSpPr/>
            <p:nvPr/>
          </p:nvSpPr>
          <p:spPr>
            <a:xfrm>
              <a:off x="7083695" y="5048323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2A599F-E72D-4252-AED6-6BAE18D3C24C}"/>
                </a:ext>
              </a:extLst>
            </p:cNvPr>
            <p:cNvSpPr txBox="1"/>
            <p:nvPr/>
          </p:nvSpPr>
          <p:spPr>
            <a:xfrm>
              <a:off x="7271911" y="5179133"/>
              <a:ext cx="3176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Tracks movement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7FB618-D8CE-40BD-900E-29D3D7088DDA}"/>
              </a:ext>
            </a:extLst>
          </p:cNvPr>
          <p:cNvGrpSpPr/>
          <p:nvPr/>
        </p:nvGrpSpPr>
        <p:grpSpPr>
          <a:xfrm>
            <a:off x="416979" y="2429331"/>
            <a:ext cx="5526622" cy="942975"/>
            <a:chOff x="6923973" y="2558550"/>
            <a:chExt cx="366136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9CA37E8-533E-47B9-B7C2-F1C9D428208A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1FF7E4-AFFD-43DC-BF8F-8191B7308D48}"/>
                </a:ext>
              </a:extLst>
            </p:cNvPr>
            <p:cNvSpPr txBox="1"/>
            <p:nvPr/>
          </p:nvSpPr>
          <p:spPr>
            <a:xfrm>
              <a:off x="6923973" y="2770367"/>
              <a:ext cx="3458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Comprises of 5 Exercises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EA467E4-DC79-4CF3-808F-5332A0874EF5}"/>
              </a:ext>
            </a:extLst>
          </p:cNvPr>
          <p:cNvGrpSpPr/>
          <p:nvPr/>
        </p:nvGrpSpPr>
        <p:grpSpPr>
          <a:xfrm>
            <a:off x="355600" y="3705001"/>
            <a:ext cx="5613403" cy="942975"/>
            <a:chOff x="6895348" y="3834220"/>
            <a:chExt cx="3715392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E696ABD-96AA-46A4-8B1D-EEE486199C17}"/>
                </a:ext>
              </a:extLst>
            </p:cNvPr>
            <p:cNvSpPr/>
            <p:nvPr/>
          </p:nvSpPr>
          <p:spPr>
            <a:xfrm>
              <a:off x="7079913" y="38342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C2BD95-2EF0-4C2C-B122-BF5DB2307E7A}"/>
                </a:ext>
              </a:extLst>
            </p:cNvPr>
            <p:cNvSpPr txBox="1"/>
            <p:nvPr/>
          </p:nvSpPr>
          <p:spPr>
            <a:xfrm>
              <a:off x="6895348" y="3890666"/>
              <a:ext cx="3545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Gyroscope Data: Measures angular velocity around three axes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22F3D6-E946-4A78-9C64-74EB9880B1EE}"/>
              </a:ext>
            </a:extLst>
          </p:cNvPr>
          <p:cNvGrpSpPr/>
          <p:nvPr/>
        </p:nvGrpSpPr>
        <p:grpSpPr>
          <a:xfrm>
            <a:off x="614021" y="4967743"/>
            <a:ext cx="5367679" cy="942975"/>
            <a:chOff x="7054513" y="5096962"/>
            <a:chExt cx="3530827" cy="9429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785B731-6DD2-4FEC-99F5-7E3C86A211C5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22F376-A8D3-48A1-AC38-124FDC1F0B58}"/>
                </a:ext>
              </a:extLst>
            </p:cNvPr>
            <p:cNvSpPr txBox="1"/>
            <p:nvPr/>
          </p:nvSpPr>
          <p:spPr>
            <a:xfrm>
              <a:off x="7277162" y="5129089"/>
              <a:ext cx="3178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Monitors rotation and form during exercises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98E9B-D39F-496C-B6D5-D0FD7A536210}"/>
              </a:ext>
            </a:extLst>
          </p:cNvPr>
          <p:cNvSpPr txBox="1"/>
          <p:nvPr/>
        </p:nvSpPr>
        <p:spPr>
          <a:xfrm>
            <a:off x="2996716" y="0"/>
            <a:ext cx="596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Definition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2A917E-4174-4DF4-AD71-D4D2A346F0F7}"/>
              </a:ext>
            </a:extLst>
          </p:cNvPr>
          <p:cNvSpPr txBox="1"/>
          <p:nvPr/>
        </p:nvSpPr>
        <p:spPr>
          <a:xfrm>
            <a:off x="2082800" y="1010267"/>
            <a:ext cx="811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This data in this dataset is collected using the </a:t>
            </a:r>
            <a:r>
              <a:rPr lang="en-US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MBientlab’s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 wrist band sensor. (Source: Kaggle)</a:t>
            </a:r>
          </a:p>
        </p:txBody>
      </p:sp>
    </p:spTree>
    <p:extLst>
      <p:ext uri="{BB962C8B-B14F-4D97-AF65-F5344CB8AC3E}">
        <p14:creationId xmlns:p14="http://schemas.microsoft.com/office/powerpoint/2010/main" val="351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234072" y="15036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475439" y="17450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1668126" y="19376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0D2379-CA6B-4139-8C3C-D22205C208CD}"/>
              </a:ext>
            </a:extLst>
          </p:cNvPr>
          <p:cNvGrpSpPr/>
          <p:nvPr/>
        </p:nvGrpSpPr>
        <p:grpSpPr>
          <a:xfrm>
            <a:off x="204472" y="3512900"/>
            <a:ext cx="3948430" cy="2655498"/>
            <a:chOff x="2141404" y="3826797"/>
            <a:chExt cx="2798515" cy="211502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3D059-B595-414F-981D-6E43EAF82DC6}"/>
                </a:ext>
              </a:extLst>
            </p:cNvPr>
            <p:cNvSpPr txBox="1"/>
            <p:nvPr/>
          </p:nvSpPr>
          <p:spPr>
            <a:xfrm>
              <a:off x="2141404" y="3826797"/>
              <a:ext cx="2773628" cy="36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Consolidation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C85F51-F3DF-4838-88E3-281625606B29}"/>
                </a:ext>
              </a:extLst>
            </p:cNvPr>
            <p:cNvSpPr txBox="1"/>
            <p:nvPr/>
          </p:nvSpPr>
          <p:spPr>
            <a:xfrm>
              <a:off x="2158506" y="4544553"/>
              <a:ext cx="2781413" cy="1397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Creating 2 data-frames: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One for accelerometer and one for gyroscope data;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along with additional columns for participant, exercise, category and set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064983" y="1562766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06350" y="1804133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E49F1A-E674-4BF5-B770-528C93B11C8E}"/>
              </a:ext>
            </a:extLst>
          </p:cNvPr>
          <p:cNvGrpSpPr/>
          <p:nvPr/>
        </p:nvGrpSpPr>
        <p:grpSpPr>
          <a:xfrm>
            <a:off x="5499037" y="1996820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078013" y="3525166"/>
            <a:ext cx="4008821" cy="2116581"/>
            <a:chOff x="1694469" y="3952486"/>
            <a:chExt cx="3555566" cy="128600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1736633" y="3952486"/>
              <a:ext cx="3386402" cy="280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Merge &amp; Resample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694469" y="4509186"/>
              <a:ext cx="3555566" cy="72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Merging data and restructuring the timeseries data segments to a 200ms interval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9182594" y="15163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9398561" y="17323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672A4B-DFC2-4CD6-8862-20C17EA96C2D}"/>
              </a:ext>
            </a:extLst>
          </p:cNvPr>
          <p:cNvGrpSpPr/>
          <p:nvPr/>
        </p:nvGrpSpPr>
        <p:grpSpPr>
          <a:xfrm>
            <a:off x="9603948" y="19249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:a16="http://schemas.microsoft.com/office/drawing/2014/main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8082455" y="3540052"/>
            <a:ext cx="4109545" cy="2401688"/>
            <a:chOff x="1524963" y="3901783"/>
            <a:chExt cx="3611463" cy="240168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1815021" y="3901783"/>
              <a:ext cx="3321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Outlier Removal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524963" y="4826143"/>
              <a:ext cx="352963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Testing outlier removal functions (LOF, IQR)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Choosing Chauvenet’s criterion to detect outliers and drop them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953752" y="0"/>
            <a:ext cx="6050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Data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 Pre-Processing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C37D7-7874-487A-9371-0A32FB9D7EBD}"/>
              </a:ext>
            </a:extLst>
          </p:cNvPr>
          <p:cNvSpPr txBox="1"/>
          <p:nvPr/>
        </p:nvSpPr>
        <p:spPr>
          <a:xfrm>
            <a:off x="1967162" y="815984"/>
            <a:ext cx="79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Creating a centralized dataset with outlier null value handling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AC159293-BF77-8E71-C00A-EC6C586A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2" y="792495"/>
            <a:ext cx="11569700" cy="5829022"/>
          </a:xfrm>
          <a:prstGeom prst="rect">
            <a:avLst/>
          </a:prstGeom>
        </p:spPr>
      </p:pic>
      <p:sp>
        <p:nvSpPr>
          <p:cNvPr id="2" name="Rectangle: Rounded Corners 126">
            <a:extLst>
              <a:ext uri="{FF2B5EF4-FFF2-40B4-BE49-F238E27FC236}">
                <a16:creationId xmlns:a16="http://schemas.microsoft.com/office/drawing/2014/main" id="{D0412C35-F6C9-E999-C1E6-6AB792570974}"/>
              </a:ext>
            </a:extLst>
          </p:cNvPr>
          <p:cNvSpPr/>
          <p:nvPr/>
        </p:nvSpPr>
        <p:spPr>
          <a:xfrm>
            <a:off x="2907864" y="174670"/>
            <a:ext cx="6388536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D9DC7-EE0D-2E2A-49D7-5066BD6FA230}"/>
              </a:ext>
            </a:extLst>
          </p:cNvPr>
          <p:cNvSpPr txBox="1"/>
          <p:nvPr/>
        </p:nvSpPr>
        <p:spPr>
          <a:xfrm>
            <a:off x="2922927" y="174993"/>
            <a:ext cx="643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Outliers using Chauvenet’s criterion</a:t>
            </a:r>
          </a:p>
        </p:txBody>
      </p:sp>
    </p:spTree>
    <p:extLst>
      <p:ext uri="{BB962C8B-B14F-4D97-AF65-F5344CB8AC3E}">
        <p14:creationId xmlns:p14="http://schemas.microsoft.com/office/powerpoint/2010/main" val="16587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2064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60679" y="1461307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415399" y="1427890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LowPass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31396" y="1461307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60257" y="1452603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PCA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81977" y="1461307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10838" y="1452603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Temp Abs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83043" y="4459321"/>
            <a:ext cx="3603245" cy="1852405"/>
            <a:chOff x="-72785" y="3105834"/>
            <a:chExt cx="3603245" cy="3445943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246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Filtering high frequency noise from the data;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above a certain threshold will be removed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8414340" y="4533898"/>
            <a:ext cx="3602563" cy="1796867"/>
            <a:chOff x="7041" y="3105834"/>
            <a:chExt cx="3602563" cy="3894816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7041" y="4132017"/>
              <a:ext cx="3602563" cy="286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Calculating the mean and standard deviation for a rolling window size; Summarizing the data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E221F6C-52CE-47F8-B9C9-549E98296293}"/>
              </a:ext>
            </a:extLst>
          </p:cNvPr>
          <p:cNvSpPr txBox="1"/>
          <p:nvPr/>
        </p:nvSpPr>
        <p:spPr>
          <a:xfrm>
            <a:off x="4153394" y="5257071"/>
            <a:ext cx="3589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Reducing complexity of the data by introducing Principal Components</a:t>
            </a:r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A559912D-69C5-9CA7-B429-CCED66F3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9300"/>
            <a:ext cx="3873500" cy="28575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6B7FD6-D75D-6417-9022-2602C0D53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012843"/>
            <a:ext cx="3911330" cy="2987173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CA14423-E5FE-0A52-D078-0D62E3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057400"/>
            <a:ext cx="3898900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B062E-8481-C91F-F823-A141D1FCF0BF}"/>
              </a:ext>
            </a:extLst>
          </p:cNvPr>
          <p:cNvSpPr txBox="1"/>
          <p:nvPr/>
        </p:nvSpPr>
        <p:spPr>
          <a:xfrm>
            <a:off x="0" y="0"/>
            <a:ext cx="12192000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837AD9"/>
                </a:solidFill>
                <a:latin typeface="Tw Cen MT" panose="020B0602020104020603" pitchFamily="34" charset="0"/>
              </a:rPr>
              <a:t>Feature Engineering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70C8E6-795A-0E06-A3C9-CC6CD009E65D}"/>
              </a:ext>
            </a:extLst>
          </p:cNvPr>
          <p:cNvSpPr txBox="1"/>
          <p:nvPr/>
        </p:nvSpPr>
        <p:spPr>
          <a:xfrm>
            <a:off x="0" y="637191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837AD9"/>
                </a:solidFill>
                <a:latin typeface="Tw Cen MT" panose="020B0602020104020603" pitchFamily="34" charset="0"/>
              </a:rPr>
              <a:t>Selecting meaningful features to develop &amp; create new features to represent dataset in a more effective way</a:t>
            </a:r>
          </a:p>
        </p:txBody>
      </p:sp>
    </p:spTree>
    <p:extLst>
      <p:ext uri="{BB962C8B-B14F-4D97-AF65-F5344CB8AC3E}">
        <p14:creationId xmlns:p14="http://schemas.microsoft.com/office/powerpoint/2010/main" val="296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4269</TotalTime>
  <Words>704</Words>
  <Application>Microsoft Macintosh PowerPoint</Application>
  <PresentationFormat>Widescreen</PresentationFormat>
  <Paragraphs>145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Montserrat</vt:lpstr>
      <vt:lpstr>Montserrat ExtraBold</vt:lpstr>
      <vt:lpstr>Tw Cen MT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Vedant Patil</cp:lastModifiedBy>
  <cp:revision>126</cp:revision>
  <dcterms:created xsi:type="dcterms:W3CDTF">2020-09-18T21:48:46Z</dcterms:created>
  <dcterms:modified xsi:type="dcterms:W3CDTF">2024-06-26T16:12:10Z</dcterms:modified>
</cp:coreProperties>
</file>