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Economica"/>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5CF7AE-73FC-4293-9E51-371F0542295E}">
  <a:tblStyle styleId="{895CF7AE-73FC-4293-9E51-371F054229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Economica-bold.fntdata"/><Relationship Id="rId14" Type="http://schemas.openxmlformats.org/officeDocument/2006/relationships/slide" Target="slides/slide8.xml"/><Relationship Id="rId36" Type="http://schemas.openxmlformats.org/officeDocument/2006/relationships/font" Target="fonts/Economica-regular.fntdata"/><Relationship Id="rId17" Type="http://schemas.openxmlformats.org/officeDocument/2006/relationships/slide" Target="slides/slide11.xml"/><Relationship Id="rId39" Type="http://schemas.openxmlformats.org/officeDocument/2006/relationships/font" Target="fonts/Economica-boldItalic.fntdata"/><Relationship Id="rId16" Type="http://schemas.openxmlformats.org/officeDocument/2006/relationships/slide" Target="slides/slide10.xml"/><Relationship Id="rId38" Type="http://schemas.openxmlformats.org/officeDocument/2006/relationships/font" Target="fonts/Economic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68bec3155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68bec3155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0e8c7784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0e8c7784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68bec3155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68bec3155_0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ddd7d495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ddd7d495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68bec3155_0_1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68bec3155_0_1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0e8c7784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0e8c7784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0e8c7784e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0e8c7784e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0e8c7784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0e8c7784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b0e8c7784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b0e8c7784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a68bec3155_0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a68bec3155_0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a68bec3155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a68bec3155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68bec3155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68bec3155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68bec3155_0_1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68bec3155_0_1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a68bec3155_0_1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a68bec3155_0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b0e8c778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b0e8c778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0e8c7784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0e8c778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68bec3155_0_1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a68bec3155_0_1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087d78a7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087d78a7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087d78a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087d78a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68bec3155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68bec3155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0e8c7784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0e8c778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68bec315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68bec315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68bec315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68bec315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ddd7d49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ddd7d49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68bec3155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68bec3155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68bec3155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68bec3155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68bec3155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68bec3155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0e8c77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0e8c77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5.jpg"/><Relationship Id="rId5" Type="http://schemas.openxmlformats.org/officeDocument/2006/relationships/image" Target="../media/image14.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3.jp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2.jp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jp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3375" y="1436650"/>
            <a:ext cx="8520600" cy="159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80"/>
              <a:t>H</a:t>
            </a:r>
            <a:r>
              <a:rPr lang="en" sz="3280"/>
              <a:t>ealthcare cost information from a HMO (Health Management Organization)</a:t>
            </a:r>
            <a:endParaRPr sz="328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                </a:t>
            </a:r>
            <a:r>
              <a:rPr lang="en" sz="2100"/>
              <a:t>-Vedant Patil</a:t>
            </a:r>
            <a:r>
              <a:rPr lang="en" sz="2100"/>
              <a:t>, </a:t>
            </a:r>
            <a:r>
              <a:rPr lang="en" sz="2100"/>
              <a:t>Jenil Sheth, Shruti</a:t>
            </a:r>
            <a:r>
              <a:rPr lang="en" sz="2100"/>
              <a:t> </a:t>
            </a:r>
            <a:r>
              <a:rPr lang="en" sz="2100"/>
              <a:t>More, Collin Taylor</a:t>
            </a:r>
            <a:endParaRPr sz="1800"/>
          </a:p>
        </p:txBody>
      </p:sp>
      <p:pic>
        <p:nvPicPr>
          <p:cNvPr id="64" name="Google Shape;64;p13"/>
          <p:cNvPicPr preferRelativeResize="0"/>
          <p:nvPr/>
        </p:nvPicPr>
        <p:blipFill>
          <a:blip r:embed="rId3">
            <a:alphaModFix/>
          </a:blip>
          <a:stretch>
            <a:fillRect/>
          </a:stretch>
        </p:blipFill>
        <p:spPr>
          <a:xfrm>
            <a:off x="6783275" y="0"/>
            <a:ext cx="2360727" cy="52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315925"/>
            <a:ext cx="8520600" cy="51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Exploratory Analysis (III)</a:t>
            </a:r>
            <a:endParaRPr/>
          </a:p>
        </p:txBody>
      </p:sp>
      <p:sp>
        <p:nvSpPr>
          <p:cNvPr id="133" name="Google Shape;133;p22"/>
          <p:cNvSpPr txBox="1"/>
          <p:nvPr>
            <p:ph idx="1" type="body"/>
          </p:nvPr>
        </p:nvSpPr>
        <p:spPr>
          <a:xfrm>
            <a:off x="311700" y="943750"/>
            <a:ext cx="8520600" cy="363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Analysis done with respect to BMI</a:t>
            </a:r>
            <a:endParaRPr/>
          </a:p>
        </p:txBody>
      </p:sp>
      <p:pic>
        <p:nvPicPr>
          <p:cNvPr id="134" name="Google Shape;134;p22"/>
          <p:cNvPicPr preferRelativeResize="0"/>
          <p:nvPr/>
        </p:nvPicPr>
        <p:blipFill>
          <a:blip r:embed="rId3">
            <a:alphaModFix/>
          </a:blip>
          <a:stretch>
            <a:fillRect/>
          </a:stretch>
        </p:blipFill>
        <p:spPr>
          <a:xfrm>
            <a:off x="311700" y="1288975"/>
            <a:ext cx="4863250" cy="3226501"/>
          </a:xfrm>
          <a:prstGeom prst="rect">
            <a:avLst/>
          </a:prstGeom>
          <a:noFill/>
          <a:ln>
            <a:noFill/>
          </a:ln>
        </p:spPr>
      </p:pic>
      <p:pic>
        <p:nvPicPr>
          <p:cNvPr id="135" name="Google Shape;135;p22"/>
          <p:cNvPicPr preferRelativeResize="0"/>
          <p:nvPr/>
        </p:nvPicPr>
        <p:blipFill>
          <a:blip r:embed="rId4">
            <a:alphaModFix/>
          </a:blip>
          <a:stretch>
            <a:fillRect/>
          </a:stretch>
        </p:blipFill>
        <p:spPr>
          <a:xfrm>
            <a:off x="5096300" y="1667300"/>
            <a:ext cx="3736000" cy="2611075"/>
          </a:xfrm>
          <a:prstGeom prst="rect">
            <a:avLst/>
          </a:prstGeom>
          <a:noFill/>
          <a:ln>
            <a:noFill/>
          </a:ln>
        </p:spPr>
      </p:pic>
      <p:pic>
        <p:nvPicPr>
          <p:cNvPr id="136" name="Google Shape;136;p22"/>
          <p:cNvPicPr preferRelativeResize="0"/>
          <p:nvPr/>
        </p:nvPicPr>
        <p:blipFill>
          <a:blip r:embed="rId5">
            <a:alphaModFix/>
          </a:blip>
          <a:stretch>
            <a:fillRect/>
          </a:stretch>
        </p:blipFill>
        <p:spPr>
          <a:xfrm>
            <a:off x="6783275" y="0"/>
            <a:ext cx="2360727" cy="52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 (IV)</a:t>
            </a:r>
            <a:endParaRPr/>
          </a:p>
        </p:txBody>
      </p:sp>
      <p:sp>
        <p:nvSpPr>
          <p:cNvPr id="142" name="Google Shape;142;p23"/>
          <p:cNvSpPr txBox="1"/>
          <p:nvPr>
            <p:ph idx="1" type="body"/>
          </p:nvPr>
        </p:nvSpPr>
        <p:spPr>
          <a:xfrm>
            <a:off x="311700" y="1225225"/>
            <a:ext cx="8607000" cy="3698100"/>
          </a:xfrm>
          <a:prstGeom prst="rect">
            <a:avLst/>
          </a:prstGeom>
        </p:spPr>
        <p:txBody>
          <a:bodyPr anchorCtr="0" anchor="t" bIns="91425" lIns="91425" spcFirstLastPara="1" rIns="91425" wrap="square" tIns="91425">
            <a:normAutofit/>
          </a:bodyPr>
          <a:lstStyle/>
          <a:p>
            <a:pPr indent="0" lvl="0" marL="63500" rtl="0" algn="l">
              <a:lnSpc>
                <a:spcPct val="142545"/>
              </a:lnSpc>
              <a:spcBef>
                <a:spcPts val="0"/>
              </a:spcBef>
              <a:spcAft>
                <a:spcPts val="0"/>
              </a:spcAft>
              <a:buClr>
                <a:schemeClr val="dk1"/>
              </a:buClr>
              <a:buSzPts val="1100"/>
              <a:buFont typeface="Arial"/>
              <a:buNone/>
            </a:pPr>
            <a:r>
              <a:rPr lang="en"/>
              <a:t>The following scatter plot displays the distribution of members who are smokers with respect to their BMI and expenses</a:t>
            </a:r>
            <a:endParaRPr sz="2500"/>
          </a:p>
        </p:txBody>
      </p:sp>
      <p:pic>
        <p:nvPicPr>
          <p:cNvPr id="143" name="Google Shape;143;p23"/>
          <p:cNvPicPr preferRelativeResize="0"/>
          <p:nvPr/>
        </p:nvPicPr>
        <p:blipFill>
          <a:blip r:embed="rId3">
            <a:alphaModFix/>
          </a:blip>
          <a:stretch>
            <a:fillRect/>
          </a:stretch>
        </p:blipFill>
        <p:spPr>
          <a:xfrm>
            <a:off x="435550" y="2013375"/>
            <a:ext cx="5289926" cy="2828250"/>
          </a:xfrm>
          <a:prstGeom prst="rect">
            <a:avLst/>
          </a:prstGeom>
          <a:noFill/>
          <a:ln cap="flat" cmpd="sng" w="12700">
            <a:solidFill>
              <a:srgbClr val="000000"/>
            </a:solidFill>
            <a:prstDash val="solid"/>
            <a:miter lim="8000"/>
            <a:headEnd len="sm" w="sm" type="none"/>
            <a:tailEnd len="sm" w="sm" type="none"/>
          </a:ln>
        </p:spPr>
      </p:pic>
      <p:pic>
        <p:nvPicPr>
          <p:cNvPr id="144" name="Google Shape;144;p23"/>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 (V)</a:t>
            </a:r>
            <a:endParaRPr/>
          </a:p>
        </p:txBody>
      </p:sp>
      <p:sp>
        <p:nvSpPr>
          <p:cNvPr id="150" name="Google Shape;150;p24"/>
          <p:cNvSpPr txBox="1"/>
          <p:nvPr>
            <p:ph idx="1" type="body"/>
          </p:nvPr>
        </p:nvSpPr>
        <p:spPr>
          <a:xfrm>
            <a:off x="311700" y="12409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Analysis done with respect to Hypertension</a:t>
            </a:r>
            <a:endParaRPr/>
          </a:p>
        </p:txBody>
      </p:sp>
      <p:pic>
        <p:nvPicPr>
          <p:cNvPr id="151" name="Google Shape;151;p24"/>
          <p:cNvPicPr preferRelativeResize="0"/>
          <p:nvPr/>
        </p:nvPicPr>
        <p:blipFill rotWithShape="1">
          <a:blip r:embed="rId3">
            <a:alphaModFix/>
          </a:blip>
          <a:srcRect b="-6078" l="0" r="7723" t="-6067"/>
          <a:stretch/>
        </p:blipFill>
        <p:spPr>
          <a:xfrm>
            <a:off x="5521000" y="2795200"/>
            <a:ext cx="3114426" cy="2143825"/>
          </a:xfrm>
          <a:prstGeom prst="rect">
            <a:avLst/>
          </a:prstGeom>
          <a:noFill/>
          <a:ln>
            <a:noFill/>
          </a:ln>
        </p:spPr>
      </p:pic>
      <p:pic>
        <p:nvPicPr>
          <p:cNvPr id="152" name="Google Shape;152;p24"/>
          <p:cNvPicPr preferRelativeResize="0"/>
          <p:nvPr/>
        </p:nvPicPr>
        <p:blipFill>
          <a:blip r:embed="rId4">
            <a:alphaModFix/>
          </a:blip>
          <a:stretch>
            <a:fillRect/>
          </a:stretch>
        </p:blipFill>
        <p:spPr>
          <a:xfrm>
            <a:off x="5631100" y="824400"/>
            <a:ext cx="3114426" cy="2143826"/>
          </a:xfrm>
          <a:prstGeom prst="rect">
            <a:avLst/>
          </a:prstGeom>
          <a:noFill/>
          <a:ln>
            <a:noFill/>
          </a:ln>
        </p:spPr>
      </p:pic>
      <p:pic>
        <p:nvPicPr>
          <p:cNvPr id="153" name="Google Shape;153;p24"/>
          <p:cNvPicPr preferRelativeResize="0"/>
          <p:nvPr/>
        </p:nvPicPr>
        <p:blipFill>
          <a:blip r:embed="rId5">
            <a:alphaModFix/>
          </a:blip>
          <a:stretch>
            <a:fillRect/>
          </a:stretch>
        </p:blipFill>
        <p:spPr>
          <a:xfrm>
            <a:off x="545625" y="1872028"/>
            <a:ext cx="4236100" cy="2627197"/>
          </a:xfrm>
          <a:prstGeom prst="rect">
            <a:avLst/>
          </a:prstGeom>
          <a:noFill/>
          <a:ln cap="flat" cmpd="sng" w="12700">
            <a:solidFill>
              <a:srgbClr val="000000"/>
            </a:solidFill>
            <a:prstDash val="solid"/>
            <a:miter lim="8000"/>
            <a:headEnd len="sm" w="sm" type="none"/>
            <a:tailEnd len="sm" w="sm" type="none"/>
          </a:ln>
        </p:spPr>
      </p:pic>
      <p:pic>
        <p:nvPicPr>
          <p:cNvPr id="154" name="Google Shape;154;p24"/>
          <p:cNvPicPr preferRelativeResize="0"/>
          <p:nvPr/>
        </p:nvPicPr>
        <p:blipFill>
          <a:blip r:embed="rId6">
            <a:alphaModFix/>
          </a:blip>
          <a:stretch>
            <a:fillRect/>
          </a:stretch>
        </p:blipFill>
        <p:spPr>
          <a:xfrm>
            <a:off x="6783275" y="0"/>
            <a:ext cx="2360727" cy="52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09675" y="54090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Exploratory Analysis (VI)</a:t>
            </a:r>
            <a:endParaRPr/>
          </a:p>
          <a:p>
            <a:pPr indent="0" lvl="0" marL="0" rtl="0" algn="l">
              <a:spcBef>
                <a:spcPts val="0"/>
              </a:spcBef>
              <a:spcAft>
                <a:spcPts val="0"/>
              </a:spcAft>
              <a:buNone/>
            </a:pPr>
            <a:r>
              <a:t/>
            </a:r>
            <a:endParaRPr/>
          </a:p>
        </p:txBody>
      </p:sp>
      <p:sp>
        <p:nvSpPr>
          <p:cNvPr id="160" name="Google Shape;160;p25"/>
          <p:cNvSpPr txBox="1"/>
          <p:nvPr>
            <p:ph idx="1" type="body"/>
          </p:nvPr>
        </p:nvSpPr>
        <p:spPr>
          <a:xfrm>
            <a:off x="311700" y="908275"/>
            <a:ext cx="8520600" cy="36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done with respect to smoker</a:t>
            </a:r>
            <a:endParaRPr/>
          </a:p>
          <a:p>
            <a:pPr indent="0" lvl="0" marL="0" rtl="0" algn="l">
              <a:spcBef>
                <a:spcPts val="1200"/>
              </a:spcBef>
              <a:spcAft>
                <a:spcPts val="1200"/>
              </a:spcAft>
              <a:buNone/>
            </a:pPr>
            <a:r>
              <a:rPr lang="en"/>
              <a:t> </a:t>
            </a:r>
            <a:endParaRPr/>
          </a:p>
        </p:txBody>
      </p:sp>
      <p:pic>
        <p:nvPicPr>
          <p:cNvPr id="161" name="Google Shape;161;p25"/>
          <p:cNvPicPr preferRelativeResize="0"/>
          <p:nvPr/>
        </p:nvPicPr>
        <p:blipFill>
          <a:blip r:embed="rId3">
            <a:alphaModFix/>
          </a:blip>
          <a:stretch>
            <a:fillRect/>
          </a:stretch>
        </p:blipFill>
        <p:spPr>
          <a:xfrm>
            <a:off x="503325" y="1372200"/>
            <a:ext cx="6008625" cy="3472450"/>
          </a:xfrm>
          <a:prstGeom prst="rect">
            <a:avLst/>
          </a:prstGeom>
          <a:noFill/>
          <a:ln>
            <a:noFill/>
          </a:ln>
        </p:spPr>
      </p:pic>
      <p:pic>
        <p:nvPicPr>
          <p:cNvPr id="162" name="Google Shape;162;p25"/>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 (VII)</a:t>
            </a:r>
            <a:endParaRPr/>
          </a:p>
        </p:txBody>
      </p:sp>
      <p:sp>
        <p:nvSpPr>
          <p:cNvPr id="168" name="Google Shape;168;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Analysis done with respect to exercise</a:t>
            </a:r>
            <a:endParaRPr/>
          </a:p>
        </p:txBody>
      </p:sp>
      <p:pic>
        <p:nvPicPr>
          <p:cNvPr id="169" name="Google Shape;169;p26"/>
          <p:cNvPicPr preferRelativeResize="0"/>
          <p:nvPr/>
        </p:nvPicPr>
        <p:blipFill>
          <a:blip r:embed="rId3">
            <a:alphaModFix/>
          </a:blip>
          <a:stretch>
            <a:fillRect/>
          </a:stretch>
        </p:blipFill>
        <p:spPr>
          <a:xfrm>
            <a:off x="471875" y="1683050"/>
            <a:ext cx="4907575" cy="2675976"/>
          </a:xfrm>
          <a:prstGeom prst="rect">
            <a:avLst/>
          </a:prstGeom>
          <a:noFill/>
          <a:ln>
            <a:noFill/>
          </a:ln>
        </p:spPr>
      </p:pic>
      <p:pic>
        <p:nvPicPr>
          <p:cNvPr id="170" name="Google Shape;170;p26"/>
          <p:cNvPicPr preferRelativeResize="0"/>
          <p:nvPr/>
        </p:nvPicPr>
        <p:blipFill>
          <a:blip r:embed="rId4">
            <a:alphaModFix/>
          </a:blip>
          <a:stretch>
            <a:fillRect/>
          </a:stretch>
        </p:blipFill>
        <p:spPr>
          <a:xfrm>
            <a:off x="4923300" y="1789500"/>
            <a:ext cx="3979526" cy="2488875"/>
          </a:xfrm>
          <a:prstGeom prst="rect">
            <a:avLst/>
          </a:prstGeom>
          <a:noFill/>
          <a:ln>
            <a:noFill/>
          </a:ln>
        </p:spPr>
      </p:pic>
      <p:pic>
        <p:nvPicPr>
          <p:cNvPr id="171" name="Google Shape;171;p26"/>
          <p:cNvPicPr preferRelativeResize="0"/>
          <p:nvPr/>
        </p:nvPicPr>
        <p:blipFill>
          <a:blip r:embed="rId5">
            <a:alphaModFix/>
          </a:blip>
          <a:stretch>
            <a:fillRect/>
          </a:stretch>
        </p:blipFill>
        <p:spPr>
          <a:xfrm>
            <a:off x="6783275" y="0"/>
            <a:ext cx="2360727" cy="52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 (VIII)</a:t>
            </a:r>
            <a:endParaRPr/>
          </a:p>
        </p:txBody>
      </p:sp>
      <p:sp>
        <p:nvSpPr>
          <p:cNvPr id="177" name="Google Shape;177;p27"/>
          <p:cNvSpPr txBox="1"/>
          <p:nvPr>
            <p:ph idx="1" type="body"/>
          </p:nvPr>
        </p:nvSpPr>
        <p:spPr>
          <a:xfrm>
            <a:off x="311700" y="1225225"/>
            <a:ext cx="8520600" cy="3682200"/>
          </a:xfrm>
          <a:prstGeom prst="rect">
            <a:avLst/>
          </a:prstGeom>
        </p:spPr>
        <p:txBody>
          <a:bodyPr anchorCtr="0" anchor="t" bIns="91425" lIns="91425" spcFirstLastPara="1" rIns="91425" wrap="square" tIns="91425">
            <a:normAutofit/>
          </a:bodyPr>
          <a:lstStyle/>
          <a:p>
            <a:pPr indent="0" lvl="0" marL="63500" rtl="0" algn="l">
              <a:lnSpc>
                <a:spcPct val="142545"/>
              </a:lnSpc>
              <a:spcBef>
                <a:spcPts val="0"/>
              </a:spcBef>
              <a:spcAft>
                <a:spcPts val="0"/>
              </a:spcAft>
              <a:buClr>
                <a:schemeClr val="dk1"/>
              </a:buClr>
              <a:buSzPts val="1100"/>
              <a:buFont typeface="Arial"/>
              <a:buNone/>
            </a:pPr>
            <a:r>
              <a:rPr lang="en"/>
              <a:t>The </a:t>
            </a:r>
            <a:r>
              <a:rPr lang="en"/>
              <a:t>following</a:t>
            </a:r>
            <a:r>
              <a:rPr lang="en"/>
              <a:t> scatter plot displays the distribution of members who exercise with respect to BMI and Healthcare Costs </a:t>
            </a:r>
            <a:endParaRPr sz="2500"/>
          </a:p>
        </p:txBody>
      </p:sp>
      <p:pic>
        <p:nvPicPr>
          <p:cNvPr id="178" name="Google Shape;178;p27"/>
          <p:cNvPicPr preferRelativeResize="0"/>
          <p:nvPr/>
        </p:nvPicPr>
        <p:blipFill>
          <a:blip r:embed="rId3">
            <a:alphaModFix/>
          </a:blip>
          <a:stretch>
            <a:fillRect/>
          </a:stretch>
        </p:blipFill>
        <p:spPr>
          <a:xfrm>
            <a:off x="545650" y="2186375"/>
            <a:ext cx="5195575" cy="2597325"/>
          </a:xfrm>
          <a:prstGeom prst="rect">
            <a:avLst/>
          </a:prstGeom>
          <a:noFill/>
          <a:ln cap="flat" cmpd="sng" w="12700">
            <a:solidFill>
              <a:srgbClr val="000000"/>
            </a:solidFill>
            <a:prstDash val="solid"/>
            <a:miter lim="8000"/>
            <a:headEnd len="sm" w="sm" type="none"/>
            <a:tailEnd len="sm" w="sm" type="none"/>
          </a:ln>
        </p:spPr>
      </p:pic>
      <p:pic>
        <p:nvPicPr>
          <p:cNvPr id="179" name="Google Shape;179;p27"/>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  (IX)</a:t>
            </a:r>
            <a:endParaRPr/>
          </a:p>
        </p:txBody>
      </p:sp>
      <p:sp>
        <p:nvSpPr>
          <p:cNvPr id="185" name="Google Shape;185;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63500" marR="101600" rtl="0" algn="just">
              <a:spcBef>
                <a:spcPts val="0"/>
              </a:spcBef>
              <a:spcAft>
                <a:spcPts val="0"/>
              </a:spcAft>
              <a:buClr>
                <a:schemeClr val="dk1"/>
              </a:buClr>
              <a:buSzPts val="1100"/>
              <a:buFont typeface="Arial"/>
              <a:buNone/>
            </a:pPr>
            <a:r>
              <a:rPr lang="en"/>
              <a:t>The distribution of patient total healthcare costs in the northeastern United States is shown.</a:t>
            </a:r>
            <a:endParaRPr sz="2500"/>
          </a:p>
        </p:txBody>
      </p:sp>
      <p:pic>
        <p:nvPicPr>
          <p:cNvPr id="186" name="Google Shape;186;p28"/>
          <p:cNvPicPr preferRelativeResize="0"/>
          <p:nvPr/>
        </p:nvPicPr>
        <p:blipFill>
          <a:blip r:embed="rId3">
            <a:alphaModFix/>
          </a:blip>
          <a:stretch>
            <a:fillRect/>
          </a:stretch>
        </p:blipFill>
        <p:spPr>
          <a:xfrm>
            <a:off x="471875" y="2170663"/>
            <a:ext cx="4467151" cy="2579625"/>
          </a:xfrm>
          <a:prstGeom prst="rect">
            <a:avLst/>
          </a:prstGeom>
          <a:noFill/>
          <a:ln cap="flat" cmpd="sng" w="12700">
            <a:solidFill>
              <a:srgbClr val="000000"/>
            </a:solidFill>
            <a:prstDash val="solid"/>
            <a:miter lim="8000"/>
            <a:headEnd len="sm" w="sm" type="none"/>
            <a:tailEnd len="sm" w="sm" type="none"/>
          </a:ln>
        </p:spPr>
      </p:pic>
      <p:pic>
        <p:nvPicPr>
          <p:cNvPr id="187" name="Google Shape;187;p28"/>
          <p:cNvPicPr preferRelativeResize="0"/>
          <p:nvPr/>
        </p:nvPicPr>
        <p:blipFill>
          <a:blip r:embed="rId4">
            <a:alphaModFix/>
          </a:blip>
          <a:stretch>
            <a:fillRect/>
          </a:stretch>
        </p:blipFill>
        <p:spPr>
          <a:xfrm>
            <a:off x="6783275" y="0"/>
            <a:ext cx="2360727" cy="520650"/>
          </a:xfrm>
          <a:prstGeom prst="rect">
            <a:avLst/>
          </a:prstGeom>
          <a:noFill/>
          <a:ln>
            <a:noFill/>
          </a:ln>
        </p:spPr>
      </p:pic>
      <p:pic>
        <p:nvPicPr>
          <p:cNvPr id="188" name="Google Shape;188;p28"/>
          <p:cNvPicPr preferRelativeResize="0"/>
          <p:nvPr/>
        </p:nvPicPr>
        <p:blipFill>
          <a:blip r:embed="rId5">
            <a:alphaModFix/>
          </a:blip>
          <a:stretch>
            <a:fillRect/>
          </a:stretch>
        </p:blipFill>
        <p:spPr>
          <a:xfrm>
            <a:off x="5442350" y="2170675"/>
            <a:ext cx="3271725" cy="2516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 (X)</a:t>
            </a:r>
            <a:endParaRPr/>
          </a:p>
        </p:txBody>
      </p:sp>
      <p:sp>
        <p:nvSpPr>
          <p:cNvPr id="194" name="Google Shape;194;p29"/>
          <p:cNvSpPr txBox="1"/>
          <p:nvPr>
            <p:ph idx="1" type="body"/>
          </p:nvPr>
        </p:nvSpPr>
        <p:spPr>
          <a:xfrm>
            <a:off x="311700" y="1225225"/>
            <a:ext cx="8520600" cy="3729600"/>
          </a:xfrm>
          <a:prstGeom prst="rect">
            <a:avLst/>
          </a:prstGeom>
        </p:spPr>
        <p:txBody>
          <a:bodyPr anchorCtr="0" anchor="t" bIns="91425" lIns="91425" spcFirstLastPara="1" rIns="91425" wrap="square" tIns="91425">
            <a:normAutofit/>
          </a:bodyPr>
          <a:lstStyle/>
          <a:p>
            <a:pPr indent="0" lvl="0" marL="63500" rtl="0" algn="l">
              <a:spcBef>
                <a:spcPts val="0"/>
              </a:spcBef>
              <a:spcAft>
                <a:spcPts val="0"/>
              </a:spcAft>
              <a:buClr>
                <a:schemeClr val="dk1"/>
              </a:buClr>
              <a:buSzPts val="1100"/>
              <a:buFont typeface="Arial"/>
              <a:buNone/>
            </a:pPr>
            <a:r>
              <a:rPr lang="en">
                <a:latin typeface="Arial"/>
                <a:ea typeface="Arial"/>
                <a:cs typeface="Arial"/>
                <a:sym typeface="Arial"/>
              </a:rPr>
              <a:t>This particular map displays the distribution of members based on their BMI value </a:t>
            </a:r>
            <a:endParaRPr sz="2300"/>
          </a:p>
        </p:txBody>
      </p:sp>
      <p:pic>
        <p:nvPicPr>
          <p:cNvPr id="195" name="Google Shape;195;p29"/>
          <p:cNvPicPr preferRelativeResize="0"/>
          <p:nvPr/>
        </p:nvPicPr>
        <p:blipFill>
          <a:blip r:embed="rId3">
            <a:alphaModFix/>
          </a:blip>
          <a:stretch>
            <a:fillRect/>
          </a:stretch>
        </p:blipFill>
        <p:spPr>
          <a:xfrm>
            <a:off x="875925" y="1730250"/>
            <a:ext cx="5227000" cy="3082925"/>
          </a:xfrm>
          <a:prstGeom prst="rect">
            <a:avLst/>
          </a:prstGeom>
          <a:noFill/>
          <a:ln cap="flat" cmpd="sng" w="12700">
            <a:solidFill>
              <a:srgbClr val="000000"/>
            </a:solidFill>
            <a:prstDash val="solid"/>
            <a:miter lim="8000"/>
            <a:headEnd len="sm" w="sm" type="none"/>
            <a:tailEnd len="sm" w="sm" type="none"/>
          </a:ln>
        </p:spPr>
      </p:pic>
      <p:pic>
        <p:nvPicPr>
          <p:cNvPr id="196" name="Google Shape;196;p29"/>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Exploratory Analysis (XI)</a:t>
            </a:r>
            <a:endParaRPr/>
          </a:p>
        </p:txBody>
      </p:sp>
      <p:sp>
        <p:nvSpPr>
          <p:cNvPr id="202" name="Google Shape;202;p30"/>
          <p:cNvSpPr txBox="1"/>
          <p:nvPr>
            <p:ph idx="1" type="body"/>
          </p:nvPr>
        </p:nvSpPr>
        <p:spPr>
          <a:xfrm>
            <a:off x="311700" y="1069600"/>
            <a:ext cx="8520600" cy="4074000"/>
          </a:xfrm>
          <a:prstGeom prst="rect">
            <a:avLst/>
          </a:prstGeom>
        </p:spPr>
        <p:txBody>
          <a:bodyPr anchorCtr="0" anchor="t" bIns="91425" lIns="91425" spcFirstLastPara="1" rIns="91425" wrap="square" tIns="91425">
            <a:normAutofit/>
          </a:bodyPr>
          <a:lstStyle/>
          <a:p>
            <a:pPr indent="0" lvl="0" marL="63500" rtl="0" algn="l">
              <a:spcBef>
                <a:spcPts val="0"/>
              </a:spcBef>
              <a:spcAft>
                <a:spcPts val="0"/>
              </a:spcAft>
              <a:buClr>
                <a:schemeClr val="dk1"/>
              </a:buClr>
              <a:buSzPts val="1100"/>
              <a:buFont typeface="Arial"/>
              <a:buNone/>
            </a:pPr>
            <a:r>
              <a:rPr lang="en" sz="1900">
                <a:latin typeface="Arial"/>
                <a:ea typeface="Arial"/>
                <a:cs typeface="Arial"/>
                <a:sym typeface="Arial"/>
              </a:rPr>
              <a:t>The distribution of states according to their population of smokers is shown on this map</a:t>
            </a:r>
            <a:endParaRPr sz="2400"/>
          </a:p>
        </p:txBody>
      </p:sp>
      <p:pic>
        <p:nvPicPr>
          <p:cNvPr id="203" name="Google Shape;203;p30"/>
          <p:cNvPicPr preferRelativeResize="0"/>
          <p:nvPr/>
        </p:nvPicPr>
        <p:blipFill>
          <a:blip r:embed="rId3">
            <a:alphaModFix/>
          </a:blip>
          <a:stretch>
            <a:fillRect/>
          </a:stretch>
        </p:blipFill>
        <p:spPr>
          <a:xfrm>
            <a:off x="739275" y="1981900"/>
            <a:ext cx="5159226" cy="2815550"/>
          </a:xfrm>
          <a:prstGeom prst="rect">
            <a:avLst/>
          </a:prstGeom>
          <a:noFill/>
          <a:ln cap="flat" cmpd="sng" w="12700">
            <a:solidFill>
              <a:srgbClr val="000000"/>
            </a:solidFill>
            <a:prstDash val="solid"/>
            <a:miter lim="8000"/>
            <a:headEnd len="sm" w="sm" type="none"/>
            <a:tailEnd len="sm" w="sm" type="none"/>
          </a:ln>
        </p:spPr>
      </p:pic>
      <p:pic>
        <p:nvPicPr>
          <p:cNvPr id="204" name="Google Shape;204;p30"/>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 (XII)</a:t>
            </a:r>
            <a:endParaRPr/>
          </a:p>
        </p:txBody>
      </p:sp>
      <p:sp>
        <p:nvSpPr>
          <p:cNvPr id="210" name="Google Shape;210;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Differentiating the region with respect to expensive or inexpensive</a:t>
            </a:r>
            <a:endParaRPr/>
          </a:p>
        </p:txBody>
      </p:sp>
      <p:pic>
        <p:nvPicPr>
          <p:cNvPr id="211" name="Google Shape;211;p31"/>
          <p:cNvPicPr preferRelativeResize="0"/>
          <p:nvPr/>
        </p:nvPicPr>
        <p:blipFill rotWithShape="1">
          <a:blip r:embed="rId3">
            <a:alphaModFix/>
          </a:blip>
          <a:srcRect b="16093" l="0" r="0" t="0"/>
          <a:stretch/>
        </p:blipFill>
        <p:spPr>
          <a:xfrm>
            <a:off x="456175" y="1705325"/>
            <a:ext cx="5662550" cy="2997775"/>
          </a:xfrm>
          <a:prstGeom prst="rect">
            <a:avLst/>
          </a:prstGeom>
          <a:noFill/>
          <a:ln>
            <a:noFill/>
          </a:ln>
        </p:spPr>
      </p:pic>
      <p:pic>
        <p:nvPicPr>
          <p:cNvPr id="212" name="Google Shape;212;p31"/>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dataset includes statistics on healthcare expenses from an HMO (Health Management Organization).</a:t>
            </a:r>
            <a:endParaRPr sz="1600"/>
          </a:p>
          <a:p>
            <a:pPr indent="-330200" lvl="0" marL="457200" rtl="0" algn="l">
              <a:spcBef>
                <a:spcPts val="0"/>
              </a:spcBef>
              <a:spcAft>
                <a:spcPts val="0"/>
              </a:spcAft>
              <a:buSzPts val="1600"/>
              <a:buChar char="●"/>
            </a:pPr>
            <a:r>
              <a:rPr lang="en" sz="1600"/>
              <a:t>In the dataset, a person is represented by each row.</a:t>
            </a:r>
            <a:endParaRPr sz="1600"/>
          </a:p>
          <a:p>
            <a:pPr indent="-330200" lvl="0" marL="457200" rtl="0" algn="l">
              <a:spcBef>
                <a:spcPts val="0"/>
              </a:spcBef>
              <a:spcAft>
                <a:spcPts val="0"/>
              </a:spcAft>
              <a:buSzPts val="1600"/>
              <a:buChar char="●"/>
            </a:pPr>
            <a:r>
              <a:rPr lang="en" sz="1600"/>
              <a:t>The case's main objective is to deliver actionable insight based on the available data and precisely estimate which individuals (clients) will be expensive.</a:t>
            </a:r>
            <a:endParaRPr sz="1600"/>
          </a:p>
          <a:p>
            <a:pPr indent="-330200" lvl="0" marL="457200" rtl="0" algn="l">
              <a:spcBef>
                <a:spcPts val="0"/>
              </a:spcBef>
              <a:spcAft>
                <a:spcPts val="0"/>
              </a:spcAft>
              <a:buSzPts val="1600"/>
              <a:buChar char="●"/>
            </a:pPr>
            <a:r>
              <a:rPr lang="en" sz="1600"/>
              <a:t>The objective of my team is to understand  the primary factors that influence why some individuals are more expensive (i.e., require more medical attention) and to forecast which individuals will be expensive (in terms of medical expenses).</a:t>
            </a:r>
            <a:endParaRPr/>
          </a:p>
        </p:txBody>
      </p:sp>
      <p:pic>
        <p:nvPicPr>
          <p:cNvPr id="71" name="Google Shape;71;p14"/>
          <p:cNvPicPr preferRelativeResize="0"/>
          <p:nvPr/>
        </p:nvPicPr>
        <p:blipFill>
          <a:blip r:embed="rId3">
            <a:alphaModFix/>
          </a:blip>
          <a:stretch>
            <a:fillRect/>
          </a:stretch>
        </p:blipFill>
        <p:spPr>
          <a:xfrm>
            <a:off x="6783275" y="0"/>
            <a:ext cx="2360727" cy="520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Modeling Overview</a:t>
            </a:r>
            <a:endParaRPr/>
          </a:p>
        </p:txBody>
      </p:sp>
      <p:sp>
        <p:nvSpPr>
          <p:cNvPr id="218" name="Google Shape;218;p32"/>
          <p:cNvSpPr txBox="1"/>
          <p:nvPr>
            <p:ph idx="1" type="body"/>
          </p:nvPr>
        </p:nvSpPr>
        <p:spPr>
          <a:xfrm>
            <a:off x="311700" y="12134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three types of data models in this project</a:t>
            </a:r>
            <a:endParaRPr/>
          </a:p>
          <a:p>
            <a:pPr indent="-342900" lvl="0" marL="457200" rtl="0" algn="l">
              <a:spcBef>
                <a:spcPts val="1200"/>
              </a:spcBef>
              <a:spcAft>
                <a:spcPts val="0"/>
              </a:spcAft>
              <a:buSzPts val="1800"/>
              <a:buChar char="●"/>
            </a:pPr>
            <a:r>
              <a:rPr lang="en"/>
              <a:t>SVM Model </a:t>
            </a:r>
            <a:endParaRPr/>
          </a:p>
          <a:p>
            <a:pPr indent="-342900" lvl="0" marL="457200" rtl="0" algn="l">
              <a:spcBef>
                <a:spcPts val="0"/>
              </a:spcBef>
              <a:spcAft>
                <a:spcPts val="0"/>
              </a:spcAft>
              <a:buSzPts val="1800"/>
              <a:buChar char="●"/>
            </a:pPr>
            <a:r>
              <a:rPr lang="en"/>
              <a:t>RPart  Model</a:t>
            </a:r>
            <a:endParaRPr/>
          </a:p>
          <a:p>
            <a:pPr indent="-342900" lvl="0" marL="457200" rtl="0" algn="l">
              <a:spcBef>
                <a:spcPts val="0"/>
              </a:spcBef>
              <a:spcAft>
                <a:spcPts val="0"/>
              </a:spcAft>
              <a:buSzPts val="1800"/>
              <a:buChar char="●"/>
            </a:pPr>
            <a:r>
              <a:rPr lang="en"/>
              <a:t>Multiple Regression Model</a:t>
            </a:r>
            <a:endParaRPr/>
          </a:p>
        </p:txBody>
      </p:sp>
      <p:pic>
        <p:nvPicPr>
          <p:cNvPr id="219" name="Google Shape;219;p32"/>
          <p:cNvPicPr preferRelativeResize="0"/>
          <p:nvPr/>
        </p:nvPicPr>
        <p:blipFill>
          <a:blip r:embed="rId3">
            <a:alphaModFix/>
          </a:blip>
          <a:stretch>
            <a:fillRect/>
          </a:stretch>
        </p:blipFill>
        <p:spPr>
          <a:xfrm>
            <a:off x="6783275" y="0"/>
            <a:ext cx="2360727" cy="520650"/>
          </a:xfrm>
          <a:prstGeom prst="rect">
            <a:avLst/>
          </a:prstGeom>
          <a:noFill/>
          <a:ln>
            <a:noFill/>
          </a:ln>
        </p:spPr>
      </p:pic>
      <p:graphicFrame>
        <p:nvGraphicFramePr>
          <p:cNvPr id="220" name="Google Shape;220;p32"/>
          <p:cNvGraphicFramePr/>
          <p:nvPr/>
        </p:nvGraphicFramePr>
        <p:xfrm>
          <a:off x="893525" y="2840500"/>
          <a:ext cx="3000000" cy="3000000"/>
        </p:xfrm>
        <a:graphic>
          <a:graphicData uri="http://schemas.openxmlformats.org/drawingml/2006/table">
            <a:tbl>
              <a:tblPr>
                <a:noFill/>
                <a:tableStyleId>{895CF7AE-73FC-4293-9E51-371F0542295E}</a:tableStyleId>
              </a:tblPr>
              <a:tblGrid>
                <a:gridCol w="2413000"/>
                <a:gridCol w="2413000"/>
                <a:gridCol w="2413000"/>
              </a:tblGrid>
              <a:tr h="498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800"/>
                        <a:t>Accuracy</a:t>
                      </a:r>
                      <a:endParaRPr sz="1800"/>
                    </a:p>
                  </a:txBody>
                  <a:tcPr marT="91425" marB="91425" marR="91425" marL="91425"/>
                </a:tc>
                <a:tc>
                  <a:txBody>
                    <a:bodyPr/>
                    <a:lstStyle/>
                    <a:p>
                      <a:pPr indent="0" lvl="0" marL="0" rtl="0" algn="ctr">
                        <a:spcBef>
                          <a:spcPts val="0"/>
                        </a:spcBef>
                        <a:spcAft>
                          <a:spcPts val="0"/>
                        </a:spcAft>
                        <a:buNone/>
                      </a:pPr>
                      <a:r>
                        <a:rPr lang="en" sz="1800"/>
                        <a:t>Sensitivity</a:t>
                      </a:r>
                      <a:endParaRPr sz="1800"/>
                    </a:p>
                  </a:txBody>
                  <a:tcPr marT="91425" marB="91425" marR="91425" marL="91425"/>
                </a:tc>
              </a:tr>
              <a:tr h="498950">
                <a:tc>
                  <a:txBody>
                    <a:bodyPr/>
                    <a:lstStyle/>
                    <a:p>
                      <a:pPr indent="0" lvl="0" marL="0" rtl="0" algn="l">
                        <a:spcBef>
                          <a:spcPts val="0"/>
                        </a:spcBef>
                        <a:spcAft>
                          <a:spcPts val="0"/>
                        </a:spcAft>
                        <a:buNone/>
                      </a:pPr>
                      <a:r>
                        <a:rPr lang="en"/>
                        <a:t>Multiple Regression</a:t>
                      </a:r>
                      <a:endParaRPr/>
                    </a:p>
                  </a:txBody>
                  <a:tcPr marT="91425" marB="91425" marR="91425" marL="91425"/>
                </a:tc>
                <a:tc>
                  <a:txBody>
                    <a:bodyPr/>
                    <a:lstStyle/>
                    <a:p>
                      <a:pPr indent="0" lvl="0" marL="0" rtl="0" algn="ctr">
                        <a:spcBef>
                          <a:spcPts val="0"/>
                        </a:spcBef>
                        <a:spcAft>
                          <a:spcPts val="0"/>
                        </a:spcAft>
                        <a:buNone/>
                      </a:pPr>
                      <a:r>
                        <a:rPr lang="en"/>
                        <a:t>42.41%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98950">
                <a:tc>
                  <a:txBody>
                    <a:bodyPr/>
                    <a:lstStyle/>
                    <a:p>
                      <a:pPr indent="0" lvl="0" marL="0" rtl="0" algn="l">
                        <a:spcBef>
                          <a:spcPts val="0"/>
                        </a:spcBef>
                        <a:spcAft>
                          <a:spcPts val="0"/>
                        </a:spcAft>
                        <a:buNone/>
                      </a:pPr>
                      <a:r>
                        <a:rPr lang="en"/>
                        <a:t>SVM Model</a:t>
                      </a:r>
                      <a:endParaRPr/>
                    </a:p>
                  </a:txBody>
                  <a:tcPr marT="91425" marB="91425" marR="91425" marL="91425"/>
                </a:tc>
                <a:tc>
                  <a:txBody>
                    <a:bodyPr/>
                    <a:lstStyle/>
                    <a:p>
                      <a:pPr indent="0" lvl="0" marL="0" rtl="0" algn="ctr">
                        <a:spcBef>
                          <a:spcPts val="0"/>
                        </a:spcBef>
                        <a:spcAft>
                          <a:spcPts val="0"/>
                        </a:spcAft>
                        <a:buNone/>
                      </a:pPr>
                      <a:r>
                        <a:rPr lang="en"/>
                        <a:t>87.27%</a:t>
                      </a:r>
                      <a:endParaRPr/>
                    </a:p>
                  </a:txBody>
                  <a:tcPr marT="91425" marB="91425" marR="91425" marL="91425"/>
                </a:tc>
                <a:tc>
                  <a:txBody>
                    <a:bodyPr/>
                    <a:lstStyle/>
                    <a:p>
                      <a:pPr indent="0" lvl="0" marL="0" rtl="0" algn="ctr">
                        <a:spcBef>
                          <a:spcPts val="0"/>
                        </a:spcBef>
                        <a:spcAft>
                          <a:spcPts val="0"/>
                        </a:spcAft>
                        <a:buNone/>
                      </a:pPr>
                      <a:r>
                        <a:rPr lang="en"/>
                        <a:t>96.66%</a:t>
                      </a:r>
                      <a:endParaRPr/>
                    </a:p>
                  </a:txBody>
                  <a:tcPr marT="91425" marB="91425" marR="91425" marL="91425"/>
                </a:tc>
              </a:tr>
              <a:tr h="498950">
                <a:tc>
                  <a:txBody>
                    <a:bodyPr/>
                    <a:lstStyle/>
                    <a:p>
                      <a:pPr indent="0" lvl="0" marL="0" rtl="0" algn="l">
                        <a:spcBef>
                          <a:spcPts val="0"/>
                        </a:spcBef>
                        <a:spcAft>
                          <a:spcPts val="0"/>
                        </a:spcAft>
                        <a:buNone/>
                      </a:pPr>
                      <a:r>
                        <a:rPr lang="en"/>
                        <a:t>R part/Tree Model</a:t>
                      </a:r>
                      <a:endParaRPr/>
                    </a:p>
                  </a:txBody>
                  <a:tcPr marT="91425" marB="91425" marR="91425" marL="91425"/>
                </a:tc>
                <a:tc>
                  <a:txBody>
                    <a:bodyPr/>
                    <a:lstStyle/>
                    <a:p>
                      <a:pPr indent="0" lvl="0" marL="0" rtl="0" algn="ctr">
                        <a:spcBef>
                          <a:spcPts val="0"/>
                        </a:spcBef>
                        <a:spcAft>
                          <a:spcPts val="0"/>
                        </a:spcAft>
                        <a:buNone/>
                      </a:pPr>
                      <a:r>
                        <a:rPr lang="en"/>
                        <a:t>86.74%</a:t>
                      </a:r>
                      <a:endParaRPr/>
                    </a:p>
                  </a:txBody>
                  <a:tcPr marT="91425" marB="91425" marR="91425" marL="91425"/>
                </a:tc>
                <a:tc>
                  <a:txBody>
                    <a:bodyPr/>
                    <a:lstStyle/>
                    <a:p>
                      <a:pPr indent="0" lvl="0" marL="0" rtl="0" algn="ctr">
                        <a:spcBef>
                          <a:spcPts val="0"/>
                        </a:spcBef>
                        <a:spcAft>
                          <a:spcPts val="0"/>
                        </a:spcAft>
                        <a:buNone/>
                      </a:pPr>
                      <a:r>
                        <a:rPr lang="en"/>
                        <a:t>98.20%</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Multiple Regression Model</a:t>
            </a:r>
            <a:endParaRPr/>
          </a:p>
        </p:txBody>
      </p:sp>
      <p:pic>
        <p:nvPicPr>
          <p:cNvPr id="226" name="Google Shape;226;p33"/>
          <p:cNvPicPr preferRelativeResize="0"/>
          <p:nvPr/>
        </p:nvPicPr>
        <p:blipFill>
          <a:blip r:embed="rId3">
            <a:alphaModFix/>
          </a:blip>
          <a:stretch>
            <a:fillRect/>
          </a:stretch>
        </p:blipFill>
        <p:spPr>
          <a:xfrm>
            <a:off x="6783275" y="0"/>
            <a:ext cx="2360727" cy="520650"/>
          </a:xfrm>
          <a:prstGeom prst="rect">
            <a:avLst/>
          </a:prstGeom>
          <a:noFill/>
          <a:ln>
            <a:noFill/>
          </a:ln>
        </p:spPr>
      </p:pic>
      <p:pic>
        <p:nvPicPr>
          <p:cNvPr id="227" name="Google Shape;227;p33"/>
          <p:cNvPicPr preferRelativeResize="0"/>
          <p:nvPr/>
        </p:nvPicPr>
        <p:blipFill>
          <a:blip r:embed="rId4">
            <a:alphaModFix/>
          </a:blip>
          <a:stretch>
            <a:fillRect/>
          </a:stretch>
        </p:blipFill>
        <p:spPr>
          <a:xfrm>
            <a:off x="293950" y="936500"/>
            <a:ext cx="4563170" cy="4007399"/>
          </a:xfrm>
          <a:prstGeom prst="rect">
            <a:avLst/>
          </a:prstGeom>
          <a:noFill/>
          <a:ln cap="flat" cmpd="sng" w="12700">
            <a:solidFill>
              <a:srgbClr val="000000"/>
            </a:solidFill>
            <a:prstDash val="solid"/>
            <a:miter lim="8000"/>
            <a:headEnd len="sm" w="sm" type="none"/>
            <a:tailEnd len="sm" w="sm" type="none"/>
          </a:ln>
        </p:spPr>
      </p:pic>
      <p:sp>
        <p:nvSpPr>
          <p:cNvPr id="228" name="Google Shape;228;p33"/>
          <p:cNvSpPr txBox="1"/>
          <p:nvPr/>
        </p:nvSpPr>
        <p:spPr>
          <a:xfrm>
            <a:off x="5261475" y="936500"/>
            <a:ext cx="3672900" cy="411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In this Linear regression model the Adjusted R-squared value is low which translates to low accuracy which is around 42.41% in this case. Even though, the Intercept and the variable itself is significant the accuracy is still low. This issue is caused mainly because of the huge amount of data set. For this model we have used the important variables which had an impact on cost based on our exploratory analysis the variables are age, BMI, Hypertension, smoker and exercise. </a:t>
            </a:r>
            <a:endParaRPr sz="19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SVM Model</a:t>
            </a:r>
            <a:endParaRPr/>
          </a:p>
        </p:txBody>
      </p:sp>
      <p:pic>
        <p:nvPicPr>
          <p:cNvPr id="234" name="Google Shape;234;p34"/>
          <p:cNvPicPr preferRelativeResize="0"/>
          <p:nvPr/>
        </p:nvPicPr>
        <p:blipFill>
          <a:blip r:embed="rId3">
            <a:alphaModFix/>
          </a:blip>
          <a:stretch>
            <a:fillRect/>
          </a:stretch>
        </p:blipFill>
        <p:spPr>
          <a:xfrm>
            <a:off x="6783275" y="0"/>
            <a:ext cx="2360727" cy="520650"/>
          </a:xfrm>
          <a:prstGeom prst="rect">
            <a:avLst/>
          </a:prstGeom>
          <a:noFill/>
          <a:ln>
            <a:noFill/>
          </a:ln>
        </p:spPr>
      </p:pic>
      <p:pic>
        <p:nvPicPr>
          <p:cNvPr id="235" name="Google Shape;235;p34"/>
          <p:cNvPicPr preferRelativeResize="0"/>
          <p:nvPr/>
        </p:nvPicPr>
        <p:blipFill>
          <a:blip r:embed="rId4">
            <a:alphaModFix/>
          </a:blip>
          <a:stretch>
            <a:fillRect/>
          </a:stretch>
        </p:blipFill>
        <p:spPr>
          <a:xfrm>
            <a:off x="423725" y="831300"/>
            <a:ext cx="3217411" cy="4007400"/>
          </a:xfrm>
          <a:prstGeom prst="rect">
            <a:avLst/>
          </a:prstGeom>
          <a:noFill/>
          <a:ln cap="flat" cmpd="sng" w="12700">
            <a:solidFill>
              <a:srgbClr val="000000"/>
            </a:solidFill>
            <a:prstDash val="solid"/>
            <a:miter lim="8000"/>
            <a:headEnd len="sm" w="sm" type="none"/>
            <a:tailEnd len="sm" w="sm" type="none"/>
          </a:ln>
        </p:spPr>
      </p:pic>
      <p:sp>
        <p:nvSpPr>
          <p:cNvPr id="236" name="Google Shape;236;p34"/>
          <p:cNvSpPr txBox="1"/>
          <p:nvPr/>
        </p:nvSpPr>
        <p:spPr>
          <a:xfrm>
            <a:off x="4270525" y="1191500"/>
            <a:ext cx="4164300" cy="3167700"/>
          </a:xfrm>
          <a:prstGeom prst="rect">
            <a:avLst/>
          </a:prstGeom>
          <a:noFill/>
          <a:ln>
            <a:noFill/>
          </a:ln>
        </p:spPr>
        <p:txBody>
          <a:bodyPr anchorCtr="0" anchor="t" bIns="91425" lIns="91425" spcFirstLastPara="1" rIns="91425" wrap="square" tIns="91425">
            <a:spAutoFit/>
          </a:bodyPr>
          <a:lstStyle/>
          <a:p>
            <a:pPr indent="0" lvl="0" marL="63500" marR="101600" rtl="0" algn="just">
              <a:lnSpc>
                <a:spcPct val="115000"/>
              </a:lnSpc>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In the above SVM model 60% of the data in the data set was used for training and rest for testing. The accuracy of the model is 87.27% which is higher than the Multiple regression model. Also the sensitivity of the model is 96.66%. This makes the model very good for prediction.</a:t>
            </a:r>
            <a:endParaRPr sz="22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5" y="0"/>
            <a:ext cx="9144000" cy="67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 Part/Tree Model</a:t>
            </a:r>
            <a:endParaRPr/>
          </a:p>
        </p:txBody>
      </p:sp>
      <p:pic>
        <p:nvPicPr>
          <p:cNvPr id="242" name="Google Shape;242;p35"/>
          <p:cNvPicPr preferRelativeResize="0"/>
          <p:nvPr/>
        </p:nvPicPr>
        <p:blipFill>
          <a:blip r:embed="rId3">
            <a:alphaModFix/>
          </a:blip>
          <a:stretch>
            <a:fillRect/>
          </a:stretch>
        </p:blipFill>
        <p:spPr>
          <a:xfrm>
            <a:off x="164200" y="789325"/>
            <a:ext cx="5019675" cy="3895725"/>
          </a:xfrm>
          <a:prstGeom prst="rect">
            <a:avLst/>
          </a:prstGeom>
          <a:noFill/>
          <a:ln cap="flat" cmpd="sng" w="12700">
            <a:solidFill>
              <a:srgbClr val="000000"/>
            </a:solidFill>
            <a:prstDash val="solid"/>
            <a:miter lim="8000"/>
            <a:headEnd len="sm" w="sm" type="none"/>
            <a:tailEnd len="sm" w="sm" type="none"/>
          </a:ln>
        </p:spPr>
      </p:pic>
      <p:sp>
        <p:nvSpPr>
          <p:cNvPr id="243" name="Google Shape;243;p35"/>
          <p:cNvSpPr txBox="1"/>
          <p:nvPr/>
        </p:nvSpPr>
        <p:spPr>
          <a:xfrm>
            <a:off x="5462025" y="1309475"/>
            <a:ext cx="33384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Here we can see that the accuracy of the model is 86.74% which is lower than the SVM model. But the sensitivity of the rpart model is 98.20% which is better than the SVM. This makes the rpart model the ideal choice for prediction and to be used in the shiny app.</a:t>
            </a:r>
            <a:endParaRPr sz="1900">
              <a:latin typeface="Open Sans"/>
              <a:ea typeface="Open Sans"/>
              <a:cs typeface="Open Sans"/>
              <a:sym typeface="Open Sans"/>
            </a:endParaRPr>
          </a:p>
        </p:txBody>
      </p:sp>
      <p:pic>
        <p:nvPicPr>
          <p:cNvPr id="244" name="Google Shape;244;p35"/>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6934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R Part/Tree Model</a:t>
            </a:r>
            <a:endParaRPr/>
          </a:p>
          <a:p>
            <a:pPr indent="0" lvl="0" marL="0" rtl="0" algn="l">
              <a:spcBef>
                <a:spcPts val="0"/>
              </a:spcBef>
              <a:spcAft>
                <a:spcPts val="0"/>
              </a:spcAft>
              <a:buNone/>
            </a:pPr>
            <a:r>
              <a:t/>
            </a:r>
            <a:endParaRPr/>
          </a:p>
        </p:txBody>
      </p:sp>
      <p:pic>
        <p:nvPicPr>
          <p:cNvPr id="250" name="Google Shape;250;p36"/>
          <p:cNvPicPr preferRelativeResize="0"/>
          <p:nvPr/>
        </p:nvPicPr>
        <p:blipFill>
          <a:blip r:embed="rId3">
            <a:alphaModFix/>
          </a:blip>
          <a:stretch>
            <a:fillRect/>
          </a:stretch>
        </p:blipFill>
        <p:spPr>
          <a:xfrm>
            <a:off x="1579400" y="945700"/>
            <a:ext cx="6304949" cy="3749500"/>
          </a:xfrm>
          <a:prstGeom prst="rect">
            <a:avLst/>
          </a:prstGeom>
          <a:noFill/>
          <a:ln cap="flat" cmpd="sng" w="12700">
            <a:solidFill>
              <a:srgbClr val="000000"/>
            </a:solidFill>
            <a:prstDash val="solid"/>
            <a:miter lim="8000"/>
            <a:headEnd len="sm" w="sm" type="none"/>
            <a:tailEnd len="sm" w="sm" type="none"/>
          </a:ln>
        </p:spPr>
      </p:pic>
      <p:pic>
        <p:nvPicPr>
          <p:cNvPr id="251" name="Google Shape;251;p36"/>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0" y="917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Shiny App</a:t>
            </a:r>
            <a:endParaRPr/>
          </a:p>
        </p:txBody>
      </p:sp>
      <p:pic>
        <p:nvPicPr>
          <p:cNvPr id="257" name="Google Shape;257;p37"/>
          <p:cNvPicPr preferRelativeResize="0"/>
          <p:nvPr/>
        </p:nvPicPr>
        <p:blipFill>
          <a:blip r:embed="rId3">
            <a:alphaModFix/>
          </a:blip>
          <a:stretch>
            <a:fillRect/>
          </a:stretch>
        </p:blipFill>
        <p:spPr>
          <a:xfrm>
            <a:off x="769950" y="923075"/>
            <a:ext cx="7604100" cy="4078849"/>
          </a:xfrm>
          <a:prstGeom prst="rect">
            <a:avLst/>
          </a:prstGeom>
          <a:noFill/>
          <a:ln>
            <a:noFill/>
          </a:ln>
        </p:spPr>
      </p:pic>
      <p:pic>
        <p:nvPicPr>
          <p:cNvPr id="258" name="Google Shape;258;p37"/>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1153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Shiny App</a:t>
            </a:r>
            <a:endParaRPr/>
          </a:p>
        </p:txBody>
      </p:sp>
      <p:pic>
        <p:nvPicPr>
          <p:cNvPr id="264" name="Google Shape;264;p38"/>
          <p:cNvPicPr preferRelativeResize="0"/>
          <p:nvPr/>
        </p:nvPicPr>
        <p:blipFill>
          <a:blip r:embed="rId3">
            <a:alphaModFix/>
          </a:blip>
          <a:stretch>
            <a:fillRect/>
          </a:stretch>
        </p:blipFill>
        <p:spPr>
          <a:xfrm>
            <a:off x="473725" y="946675"/>
            <a:ext cx="8020124" cy="4196824"/>
          </a:xfrm>
          <a:prstGeom prst="rect">
            <a:avLst/>
          </a:prstGeom>
          <a:noFill/>
          <a:ln>
            <a:noFill/>
          </a:ln>
        </p:spPr>
      </p:pic>
      <p:pic>
        <p:nvPicPr>
          <p:cNvPr id="265" name="Google Shape;265;p38"/>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14655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Shiny App</a:t>
            </a:r>
            <a:endParaRPr/>
          </a:p>
        </p:txBody>
      </p:sp>
      <p:pic>
        <p:nvPicPr>
          <p:cNvPr id="271" name="Google Shape;271;p39"/>
          <p:cNvPicPr preferRelativeResize="0"/>
          <p:nvPr/>
        </p:nvPicPr>
        <p:blipFill>
          <a:blip r:embed="rId3">
            <a:alphaModFix/>
          </a:blip>
          <a:stretch>
            <a:fillRect/>
          </a:stretch>
        </p:blipFill>
        <p:spPr>
          <a:xfrm>
            <a:off x="146550" y="739275"/>
            <a:ext cx="8676252" cy="4404226"/>
          </a:xfrm>
          <a:prstGeom prst="rect">
            <a:avLst/>
          </a:prstGeom>
          <a:noFill/>
          <a:ln>
            <a:noFill/>
          </a:ln>
        </p:spPr>
      </p:pic>
      <p:pic>
        <p:nvPicPr>
          <p:cNvPr id="272" name="Google Shape;272;p39"/>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278" name="Google Shape;278;p4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People</a:t>
            </a:r>
            <a:r>
              <a:rPr lang="en" sz="1600"/>
              <a:t> that engage in particular behaviors are more likely to experience health issues, thus it is helpful to identify these customers using health survey questionnaires and suggest a low, medium, or high premium plan in accordance.</a:t>
            </a:r>
            <a:endParaRPr sz="1600"/>
          </a:p>
          <a:p>
            <a:pPr indent="-330200" lvl="0" marL="457200" marR="165100" rtl="0" algn="l">
              <a:spcBef>
                <a:spcPts val="0"/>
              </a:spcBef>
              <a:spcAft>
                <a:spcPts val="0"/>
              </a:spcAft>
              <a:buSzPts val="1600"/>
              <a:buChar char="●"/>
            </a:pPr>
            <a:r>
              <a:rPr lang="en" sz="1600"/>
              <a:t>To incentivize customers using the health program, offer discounts on premiums for active participation with personal trainers. </a:t>
            </a:r>
            <a:endParaRPr sz="1600"/>
          </a:p>
          <a:p>
            <a:pPr indent="-330200" lvl="0" marL="457200" marR="304800" rtl="0" algn="l">
              <a:lnSpc>
                <a:spcPct val="98000"/>
              </a:lnSpc>
              <a:spcBef>
                <a:spcPts val="0"/>
              </a:spcBef>
              <a:spcAft>
                <a:spcPts val="0"/>
              </a:spcAft>
              <a:buSzPts val="1600"/>
              <a:buChar char="●"/>
            </a:pPr>
            <a:r>
              <a:rPr lang="en" sz="1600"/>
              <a:t>Offer a health program that automatically enrolls customers in annual physicals and benefits such as a network of personal trainers.</a:t>
            </a:r>
            <a:endParaRPr sz="1600"/>
          </a:p>
          <a:p>
            <a:pPr indent="-330200" lvl="0" marL="457200" marR="101600" rtl="0" algn="l">
              <a:spcBef>
                <a:spcPts val="0"/>
              </a:spcBef>
              <a:spcAft>
                <a:spcPts val="0"/>
              </a:spcAft>
              <a:buSzPts val="1600"/>
              <a:buChar char="●"/>
            </a:pPr>
            <a:r>
              <a:rPr lang="en" sz="1600"/>
              <a:t>To retain older aged customers, offer family HMO plans at reduced premiums. It is unlikely that all family members will require health care all at once or within a short period of time. </a:t>
            </a:r>
            <a:r>
              <a:rPr lang="en" sz="700"/>
              <a:t> </a:t>
            </a:r>
            <a:endParaRPr sz="1600"/>
          </a:p>
          <a:p>
            <a:pPr indent="0" lvl="0" marL="457200" marR="165100" rtl="0" algn="l">
              <a:spcBef>
                <a:spcPts val="0"/>
              </a:spcBef>
              <a:spcAft>
                <a:spcPts val="0"/>
              </a:spcAft>
              <a:buNone/>
            </a:pPr>
            <a:r>
              <a:t/>
            </a:r>
            <a:endParaRPr sz="1600"/>
          </a:p>
        </p:txBody>
      </p:sp>
      <p:pic>
        <p:nvPicPr>
          <p:cNvPr id="279" name="Google Shape;279;p40"/>
          <p:cNvPicPr preferRelativeResize="0"/>
          <p:nvPr/>
        </p:nvPicPr>
        <p:blipFill>
          <a:blip r:embed="rId3">
            <a:alphaModFix/>
          </a:blip>
          <a:stretch>
            <a:fillRect/>
          </a:stretch>
        </p:blipFill>
        <p:spPr>
          <a:xfrm>
            <a:off x="6783275" y="0"/>
            <a:ext cx="2360727" cy="52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85" name="Google Shape;285;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5000"/>
          </a:p>
          <a:p>
            <a:pPr indent="0" lvl="0" marL="0" rtl="0" algn="ctr">
              <a:spcBef>
                <a:spcPts val="1200"/>
              </a:spcBef>
              <a:spcAft>
                <a:spcPts val="1200"/>
              </a:spcAft>
              <a:buNone/>
            </a:pPr>
            <a:r>
              <a:rPr lang="en" sz="5500"/>
              <a:t>THANK YOU</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Focus Areas</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Identify the individuals who will spend a lot on healthcare in the upcoming year (which people will have high healthcare costs).</a:t>
            </a:r>
            <a:endParaRPr sz="1800"/>
          </a:p>
          <a:p>
            <a:pPr indent="-342900" lvl="0" marL="457200" rtl="0" algn="l">
              <a:spcBef>
                <a:spcPts val="0"/>
              </a:spcBef>
              <a:spcAft>
                <a:spcPts val="0"/>
              </a:spcAft>
              <a:buSzPts val="1800"/>
              <a:buChar char="●"/>
            </a:pPr>
            <a:r>
              <a:rPr lang="en" sz="1800"/>
              <a:t>Provide the HMO specific advice on how to reduce health care expenditures in order to give them concrete information into how to reduce their overall health care costs.</a:t>
            </a:r>
            <a:endParaRPr sz="1800"/>
          </a:p>
        </p:txBody>
      </p:sp>
      <p:pic>
        <p:nvPicPr>
          <p:cNvPr id="78" name="Google Shape;78;p15"/>
          <p:cNvPicPr preferRelativeResize="0"/>
          <p:nvPr/>
        </p:nvPicPr>
        <p:blipFill>
          <a:blip r:embed="rId3">
            <a:alphaModFix/>
          </a:blip>
          <a:stretch>
            <a:fillRect/>
          </a:stretch>
        </p:blipFill>
        <p:spPr>
          <a:xfrm>
            <a:off x="6783275" y="0"/>
            <a:ext cx="2360727" cy="52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Stages</a:t>
            </a:r>
            <a:endParaRPr/>
          </a:p>
        </p:txBody>
      </p:sp>
      <p:sp>
        <p:nvSpPr>
          <p:cNvPr id="84" name="Google Shape;84;p16"/>
          <p:cNvSpPr txBox="1"/>
          <p:nvPr>
            <p:ph idx="1" type="body"/>
          </p:nvPr>
        </p:nvSpPr>
        <p:spPr>
          <a:xfrm>
            <a:off x="729450" y="1510025"/>
            <a:ext cx="7688700" cy="3397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Load the data with </a:t>
            </a:r>
            <a:r>
              <a:rPr lang="en" sz="1900"/>
              <a:t>appropriate</a:t>
            </a:r>
            <a:r>
              <a:rPr lang="en" sz="1900"/>
              <a:t> libraries</a:t>
            </a:r>
            <a:endParaRPr sz="1900"/>
          </a:p>
          <a:p>
            <a:pPr indent="-349250" lvl="0" marL="457200" rtl="0" algn="l">
              <a:spcBef>
                <a:spcPts val="0"/>
              </a:spcBef>
              <a:spcAft>
                <a:spcPts val="0"/>
              </a:spcAft>
              <a:buSzPts val="1900"/>
              <a:buAutoNum type="arabicPeriod"/>
            </a:pPr>
            <a:r>
              <a:rPr lang="en" sz="1900"/>
              <a:t>Explore the data</a:t>
            </a:r>
            <a:endParaRPr sz="1900"/>
          </a:p>
          <a:p>
            <a:pPr indent="-349250" lvl="0" marL="457200" rtl="0" algn="l">
              <a:spcBef>
                <a:spcPts val="0"/>
              </a:spcBef>
              <a:spcAft>
                <a:spcPts val="0"/>
              </a:spcAft>
              <a:buSzPts val="1900"/>
              <a:buAutoNum type="arabicPeriod"/>
            </a:pPr>
            <a:r>
              <a:rPr lang="en" sz="1900"/>
              <a:t>Data Cleaning</a:t>
            </a:r>
            <a:endParaRPr sz="1900"/>
          </a:p>
          <a:p>
            <a:pPr indent="-349250" lvl="0" marL="457200" rtl="0" algn="l">
              <a:spcBef>
                <a:spcPts val="0"/>
              </a:spcBef>
              <a:spcAft>
                <a:spcPts val="0"/>
              </a:spcAft>
              <a:buSzPts val="1900"/>
              <a:buAutoNum type="arabicPeriod"/>
            </a:pPr>
            <a:r>
              <a:rPr lang="en" sz="1900"/>
              <a:t>Overview of important variables</a:t>
            </a:r>
            <a:endParaRPr sz="1900"/>
          </a:p>
          <a:p>
            <a:pPr indent="-349250" lvl="0" marL="457200" rtl="0" algn="l">
              <a:spcBef>
                <a:spcPts val="0"/>
              </a:spcBef>
              <a:spcAft>
                <a:spcPts val="0"/>
              </a:spcAft>
              <a:buSzPts val="1900"/>
              <a:buAutoNum type="arabicPeriod"/>
            </a:pPr>
            <a:r>
              <a:rPr lang="en" sz="1900"/>
              <a:t>Data Visualization</a:t>
            </a:r>
            <a:endParaRPr sz="1900"/>
          </a:p>
          <a:p>
            <a:pPr indent="-349250" lvl="0" marL="457200" rtl="0" algn="l">
              <a:spcBef>
                <a:spcPts val="0"/>
              </a:spcBef>
              <a:spcAft>
                <a:spcPts val="0"/>
              </a:spcAft>
              <a:buSzPts val="1900"/>
              <a:buAutoNum type="arabicPeriod"/>
            </a:pPr>
            <a:r>
              <a:rPr lang="en" sz="1900"/>
              <a:t>Data Modeling and Trends</a:t>
            </a:r>
            <a:endParaRPr sz="1900"/>
          </a:p>
          <a:p>
            <a:pPr indent="-349250" lvl="0" marL="457200" rtl="0" algn="l">
              <a:spcBef>
                <a:spcPts val="0"/>
              </a:spcBef>
              <a:spcAft>
                <a:spcPts val="0"/>
              </a:spcAft>
              <a:buSzPts val="1900"/>
              <a:buAutoNum type="arabicPeriod"/>
            </a:pPr>
            <a:r>
              <a:rPr lang="en" sz="1900"/>
              <a:t>Shiny Apps</a:t>
            </a:r>
            <a:endParaRPr sz="1900"/>
          </a:p>
          <a:p>
            <a:pPr indent="-349250" lvl="0" marL="457200" rtl="0" algn="l">
              <a:spcBef>
                <a:spcPts val="0"/>
              </a:spcBef>
              <a:spcAft>
                <a:spcPts val="0"/>
              </a:spcAft>
              <a:buSzPts val="1900"/>
              <a:buAutoNum type="arabicPeriod"/>
            </a:pPr>
            <a:r>
              <a:rPr lang="en" sz="1900"/>
              <a:t>Recommendation with insights.</a:t>
            </a:r>
            <a:endParaRPr sz="1900"/>
          </a:p>
        </p:txBody>
      </p:sp>
      <p:pic>
        <p:nvPicPr>
          <p:cNvPr id="85" name="Google Shape;85;p16"/>
          <p:cNvPicPr preferRelativeResize="0"/>
          <p:nvPr/>
        </p:nvPicPr>
        <p:blipFill>
          <a:blip r:embed="rId3">
            <a:alphaModFix/>
          </a:blip>
          <a:stretch>
            <a:fillRect/>
          </a:stretch>
        </p:blipFill>
        <p:spPr>
          <a:xfrm>
            <a:off x="6783275" y="0"/>
            <a:ext cx="2360727" cy="52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91" name="Google Shape;91;p17"/>
          <p:cNvSpPr txBox="1"/>
          <p:nvPr>
            <p:ph idx="1" type="body"/>
          </p:nvPr>
        </p:nvSpPr>
        <p:spPr>
          <a:xfrm>
            <a:off x="51025" y="938900"/>
            <a:ext cx="9052200" cy="40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rgbClr val="252E47"/>
                </a:solidFill>
              </a:rPr>
              <a:t>Data Structure</a:t>
            </a:r>
            <a:endParaRPr b="1" sz="1500">
              <a:solidFill>
                <a:srgbClr val="252E47"/>
              </a:solidFill>
            </a:endParaRPr>
          </a:p>
          <a:p>
            <a:pPr indent="0" lvl="0" marL="0" rtl="0" algn="l">
              <a:spcBef>
                <a:spcPts val="0"/>
              </a:spcBef>
              <a:spcAft>
                <a:spcPts val="0"/>
              </a:spcAft>
              <a:buClr>
                <a:schemeClr val="dk1"/>
              </a:buClr>
              <a:buSzPts val="1100"/>
              <a:buFont typeface="Arial"/>
              <a:buNone/>
            </a:pPr>
            <a:r>
              <a:rPr lang="en" sz="1500">
                <a:solidFill>
                  <a:srgbClr val="252E47"/>
                </a:solidFill>
              </a:rPr>
              <a:t>●7582 observations and 14 variables</a:t>
            </a:r>
            <a:endParaRPr sz="1500">
              <a:solidFill>
                <a:srgbClr val="252E47"/>
              </a:solidFill>
            </a:endParaRPr>
          </a:p>
          <a:p>
            <a:pPr indent="0" lvl="0" marL="0" rtl="0" algn="l">
              <a:spcBef>
                <a:spcPts val="0"/>
              </a:spcBef>
              <a:spcAft>
                <a:spcPts val="0"/>
              </a:spcAft>
              <a:buClr>
                <a:schemeClr val="dk1"/>
              </a:buClr>
              <a:buSzPts val="1100"/>
              <a:buFont typeface="Arial"/>
              <a:buNone/>
            </a:pPr>
            <a:r>
              <a:rPr lang="en" sz="1500">
                <a:solidFill>
                  <a:srgbClr val="252E47"/>
                </a:solidFill>
              </a:rPr>
              <a:t>●Variable Category:</a:t>
            </a:r>
            <a:endParaRPr sz="1500">
              <a:solidFill>
                <a:srgbClr val="252E47"/>
              </a:solidFill>
            </a:endParaRPr>
          </a:p>
          <a:p>
            <a:pPr indent="0" lvl="0" marL="457200" rtl="0" algn="l">
              <a:spcBef>
                <a:spcPts val="0"/>
              </a:spcBef>
              <a:spcAft>
                <a:spcPts val="0"/>
              </a:spcAft>
              <a:buClr>
                <a:schemeClr val="dk1"/>
              </a:buClr>
              <a:buSzPts val="1100"/>
              <a:buFont typeface="Arial"/>
              <a:buNone/>
            </a:pPr>
            <a:r>
              <a:rPr lang="en" sz="1500">
                <a:solidFill>
                  <a:srgbClr val="252E47"/>
                </a:solidFill>
              </a:rPr>
              <a:t>* </a:t>
            </a:r>
            <a:r>
              <a:rPr lang="en" sz="1200">
                <a:solidFill>
                  <a:srgbClr val="252E47"/>
                </a:solidFill>
              </a:rPr>
              <a:t>Numeric Variable: Age, bmi, children, cost</a:t>
            </a:r>
            <a:endParaRPr sz="1200">
              <a:solidFill>
                <a:srgbClr val="252E47"/>
              </a:solidFill>
            </a:endParaRPr>
          </a:p>
          <a:p>
            <a:pPr indent="0" lvl="0" marL="457200" rtl="0" algn="l">
              <a:spcBef>
                <a:spcPts val="0"/>
              </a:spcBef>
              <a:spcAft>
                <a:spcPts val="0"/>
              </a:spcAft>
              <a:buClr>
                <a:schemeClr val="dk1"/>
              </a:buClr>
              <a:buSzPts val="1100"/>
              <a:buFont typeface="Arial"/>
              <a:buNone/>
            </a:pPr>
            <a:r>
              <a:rPr lang="en" sz="1500">
                <a:solidFill>
                  <a:srgbClr val="252E47"/>
                </a:solidFill>
              </a:rPr>
              <a:t>* </a:t>
            </a:r>
            <a:r>
              <a:rPr lang="en" sz="1200">
                <a:solidFill>
                  <a:srgbClr val="252E47"/>
                </a:solidFill>
              </a:rPr>
              <a:t>Categorical Variable: X(ID),smoker, location, location_type, education_level, yearly_physical, exercise, married, hypertension, gender</a:t>
            </a:r>
            <a:endParaRPr sz="1200">
              <a:solidFill>
                <a:srgbClr val="252E47"/>
              </a:solidFill>
            </a:endParaRPr>
          </a:p>
          <a:p>
            <a:pPr indent="0" lvl="0" marL="0" rtl="0" algn="l">
              <a:spcBef>
                <a:spcPts val="0"/>
              </a:spcBef>
              <a:spcAft>
                <a:spcPts val="0"/>
              </a:spcAft>
              <a:buClr>
                <a:schemeClr val="dk1"/>
              </a:buClr>
              <a:buSzPts val="1100"/>
              <a:buFont typeface="Arial"/>
              <a:buNone/>
            </a:pPr>
            <a:r>
              <a:rPr lang="en" sz="1500">
                <a:solidFill>
                  <a:srgbClr val="252E47"/>
                </a:solidFill>
              </a:rPr>
              <a:t>●Target Variable: Cost -&gt; Expensive</a:t>
            </a:r>
            <a:endParaRPr sz="1500">
              <a:solidFill>
                <a:srgbClr val="252E47"/>
              </a:solidFill>
            </a:endParaRPr>
          </a:p>
          <a:p>
            <a:pPr indent="0" lvl="0" marL="0" rtl="0" algn="l">
              <a:spcBef>
                <a:spcPts val="0"/>
              </a:spcBef>
              <a:spcAft>
                <a:spcPts val="0"/>
              </a:spcAft>
              <a:buNone/>
            </a:pPr>
            <a:r>
              <a:t/>
            </a:r>
            <a:endParaRPr b="1" sz="1500">
              <a:solidFill>
                <a:srgbClr val="252E47"/>
              </a:solidFill>
            </a:endParaRPr>
          </a:p>
          <a:p>
            <a:pPr indent="0" lvl="0" marL="0" rtl="0" algn="l">
              <a:lnSpc>
                <a:spcPct val="145000"/>
              </a:lnSpc>
              <a:spcBef>
                <a:spcPts val="0"/>
              </a:spcBef>
              <a:spcAft>
                <a:spcPts val="0"/>
              </a:spcAft>
              <a:buClr>
                <a:schemeClr val="dk1"/>
              </a:buClr>
              <a:buSzPts val="1100"/>
              <a:buFont typeface="Arial"/>
              <a:buNone/>
            </a:pPr>
            <a:r>
              <a:t/>
            </a:r>
            <a:endParaRPr sz="1400">
              <a:solidFill>
                <a:srgbClr val="252E47"/>
              </a:solidFill>
            </a:endParaRPr>
          </a:p>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775575" y="2959575"/>
            <a:ext cx="7344190" cy="2051225"/>
          </a:xfrm>
          <a:prstGeom prst="rect">
            <a:avLst/>
          </a:prstGeom>
          <a:noFill/>
          <a:ln>
            <a:noFill/>
          </a:ln>
        </p:spPr>
      </p:pic>
      <p:pic>
        <p:nvPicPr>
          <p:cNvPr id="93" name="Google Shape;93;p17"/>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 of Important Variables</a:t>
            </a:r>
            <a:endParaRPr/>
          </a:p>
        </p:txBody>
      </p:sp>
      <p:sp>
        <p:nvSpPr>
          <p:cNvPr id="99" name="Google Shape;99;p18"/>
          <p:cNvSpPr txBox="1"/>
          <p:nvPr>
            <p:ph idx="1" type="body"/>
          </p:nvPr>
        </p:nvSpPr>
        <p:spPr>
          <a:xfrm>
            <a:off x="729450" y="1510025"/>
            <a:ext cx="7688700" cy="4074300"/>
          </a:xfrm>
          <a:prstGeom prst="rect">
            <a:avLst/>
          </a:prstGeom>
        </p:spPr>
        <p:txBody>
          <a:bodyPr anchorCtr="0" anchor="t" bIns="91425" lIns="91425" spcFirstLastPara="1" rIns="91425" wrap="square" tIns="91425">
            <a:noAutofit/>
          </a:bodyPr>
          <a:lstStyle/>
          <a:p>
            <a:pPr indent="-334327" lvl="0" marL="457200" rtl="0" algn="l">
              <a:spcBef>
                <a:spcPts val="0"/>
              </a:spcBef>
              <a:spcAft>
                <a:spcPts val="0"/>
              </a:spcAft>
              <a:buSzPts val="1665"/>
              <a:buChar char="●"/>
            </a:pPr>
            <a:r>
              <a:rPr lang="en" sz="1665"/>
              <a:t>A</a:t>
            </a:r>
            <a:r>
              <a:rPr lang="en" sz="1665"/>
              <a:t>ge : The age of the person</a:t>
            </a:r>
            <a:endParaRPr sz="1665"/>
          </a:p>
          <a:p>
            <a:pPr indent="-334327" lvl="0" marL="457200" rtl="0" algn="l">
              <a:spcBef>
                <a:spcPts val="0"/>
              </a:spcBef>
              <a:spcAft>
                <a:spcPts val="0"/>
              </a:spcAft>
              <a:buSzPts val="1665"/>
              <a:buChar char="●"/>
            </a:pPr>
            <a:r>
              <a:rPr lang="en" sz="1665"/>
              <a:t>location: Specifically, the state (in the United States) where the individual is from</a:t>
            </a:r>
            <a:endParaRPr sz="1665"/>
          </a:p>
          <a:p>
            <a:pPr indent="-334327" lvl="0" marL="457200" rtl="0" algn="l">
              <a:spcBef>
                <a:spcPts val="0"/>
              </a:spcBef>
              <a:spcAft>
                <a:spcPts val="0"/>
              </a:spcAft>
              <a:buSzPts val="1665"/>
              <a:buChar char="●"/>
            </a:pPr>
            <a:r>
              <a:rPr lang="en" sz="1665"/>
              <a:t>smoker: A categorical response, "yes" if the respondent smoked in the year prior, "no" otherwise</a:t>
            </a:r>
            <a:endParaRPr sz="1665"/>
          </a:p>
          <a:p>
            <a:pPr indent="-334327" lvl="0" marL="457200" rtl="0" algn="l">
              <a:spcBef>
                <a:spcPts val="0"/>
              </a:spcBef>
              <a:spcAft>
                <a:spcPts val="0"/>
              </a:spcAft>
              <a:buSzPts val="1665"/>
              <a:buChar char="●"/>
            </a:pPr>
            <a:r>
              <a:rPr lang="en" sz="1665"/>
              <a:t>Hypertension: “0” if the person did not have hypertension</a:t>
            </a:r>
            <a:endParaRPr sz="1665"/>
          </a:p>
          <a:p>
            <a:pPr indent="-334327" lvl="0" marL="457200" rtl="0" algn="l">
              <a:spcBef>
                <a:spcPts val="0"/>
              </a:spcBef>
              <a:spcAft>
                <a:spcPts val="0"/>
              </a:spcAft>
              <a:buSzPts val="1665"/>
              <a:buChar char="●"/>
            </a:pPr>
            <a:r>
              <a:rPr lang="en" sz="1665"/>
              <a:t>bmi:	Integer, the body mass index of the person. The  body mass index (BMI) is a	 measure that uses  your height and weight to work out if	your weight is	healthy. </a:t>
            </a:r>
            <a:endParaRPr sz="1665"/>
          </a:p>
          <a:p>
            <a:pPr indent="-334327" lvl="0" marL="457200" rtl="0" algn="l">
              <a:spcBef>
                <a:spcPts val="0"/>
              </a:spcBef>
              <a:spcAft>
                <a:spcPts val="0"/>
              </a:spcAft>
              <a:buSzPts val="1665"/>
              <a:buChar char="●"/>
            </a:pPr>
            <a:r>
              <a:rPr lang="en" sz="1665"/>
              <a:t>cost: the entire cost of the person's medical care during the previous year.</a:t>
            </a:r>
            <a:endParaRPr sz="1765"/>
          </a:p>
        </p:txBody>
      </p:sp>
      <p:pic>
        <p:nvPicPr>
          <p:cNvPr id="100" name="Google Shape;100;p18"/>
          <p:cNvPicPr preferRelativeResize="0"/>
          <p:nvPr/>
        </p:nvPicPr>
        <p:blipFill>
          <a:blip r:embed="rId3">
            <a:alphaModFix/>
          </a:blip>
          <a:stretch>
            <a:fillRect/>
          </a:stretch>
        </p:blipFill>
        <p:spPr>
          <a:xfrm>
            <a:off x="6783275" y="0"/>
            <a:ext cx="2360727" cy="52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06" name="Google Shape;106;p19"/>
          <p:cNvSpPr txBox="1"/>
          <p:nvPr>
            <p:ph idx="1" type="body"/>
          </p:nvPr>
        </p:nvSpPr>
        <p:spPr>
          <a:xfrm>
            <a:off x="311700" y="1040950"/>
            <a:ext cx="8520600" cy="4041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Char char="●"/>
            </a:pPr>
            <a:r>
              <a:rPr lang="en" sz="1900">
                <a:solidFill>
                  <a:srgbClr val="000000"/>
                </a:solidFill>
                <a:highlight>
                  <a:srgbClr val="FFFFFF"/>
                </a:highlight>
              </a:rPr>
              <a:t>Verified any missing data consisting of 78 </a:t>
            </a:r>
            <a:r>
              <a:rPr lang="en" sz="1900">
                <a:solidFill>
                  <a:srgbClr val="000000"/>
                </a:solidFill>
                <a:highlight>
                  <a:srgbClr val="FFFFFF"/>
                </a:highlight>
              </a:rPr>
              <a:t>missing</a:t>
            </a:r>
            <a:r>
              <a:rPr lang="en" sz="1900">
                <a:solidFill>
                  <a:srgbClr val="000000"/>
                </a:solidFill>
                <a:highlight>
                  <a:srgbClr val="FFFFFF"/>
                </a:highlight>
              </a:rPr>
              <a:t> value in bmi and 80 missing value in hypertension using interpolation.</a:t>
            </a:r>
            <a:endParaRPr/>
          </a:p>
          <a:p>
            <a:pPr indent="-342900" lvl="0" marL="457200" rtl="0" algn="l">
              <a:spcBef>
                <a:spcPts val="0"/>
              </a:spcBef>
              <a:spcAft>
                <a:spcPts val="0"/>
              </a:spcAft>
              <a:buSzPts val="1800"/>
              <a:buChar char="●"/>
            </a:pPr>
            <a:r>
              <a:rPr lang="en"/>
              <a:t>Data impute needed</a:t>
            </a:r>
            <a:endParaRPr sz="1900">
              <a:solidFill>
                <a:srgbClr val="000000"/>
              </a:solidFill>
              <a:highlight>
                <a:srgbClr val="FFFFFF"/>
              </a:highlight>
            </a:endParaRPr>
          </a:p>
          <a:p>
            <a:pPr indent="-349250" lvl="0" marL="457200" rtl="0" algn="l">
              <a:spcBef>
                <a:spcPts val="0"/>
              </a:spcBef>
              <a:spcAft>
                <a:spcPts val="0"/>
              </a:spcAft>
              <a:buClr>
                <a:srgbClr val="000000"/>
              </a:buClr>
              <a:buSzPts val="1900"/>
              <a:buChar char="●"/>
            </a:pPr>
            <a:r>
              <a:rPr lang="en" sz="1900">
                <a:solidFill>
                  <a:srgbClr val="000000"/>
                </a:solidFill>
                <a:highlight>
                  <a:srgbClr val="FFFFFF"/>
                </a:highlight>
              </a:rPr>
              <a:t>Categorized the data into two parts expensive and inexpensive based on the attributes provided. (age, cost..)</a:t>
            </a:r>
            <a:endParaRPr sz="1900">
              <a:solidFill>
                <a:srgbClr val="000000"/>
              </a:solidFill>
              <a:highlight>
                <a:srgbClr val="FFFFFF"/>
              </a:highlight>
            </a:endParaRPr>
          </a:p>
          <a:p>
            <a:pPr indent="-349250" lvl="0" marL="457200" rtl="0" algn="l">
              <a:spcBef>
                <a:spcPts val="0"/>
              </a:spcBef>
              <a:spcAft>
                <a:spcPts val="0"/>
              </a:spcAft>
              <a:buClr>
                <a:srgbClr val="000000"/>
              </a:buClr>
              <a:buSzPts val="1900"/>
              <a:buChar char="●"/>
            </a:pPr>
            <a:r>
              <a:rPr lang="en" sz="1900">
                <a:solidFill>
                  <a:srgbClr val="000000"/>
                </a:solidFill>
                <a:highlight>
                  <a:srgbClr val="FFFFFF"/>
                </a:highlight>
              </a:rPr>
              <a:t>Created new parameters for identifying cost to be expensive (If BMI is above 30, Smoker is yes, age is above 40)</a:t>
            </a:r>
            <a:endParaRPr sz="1900">
              <a:solidFill>
                <a:srgbClr val="000000"/>
              </a:solidFill>
              <a:highlight>
                <a:srgbClr val="FFFFFF"/>
              </a:highlight>
            </a:endParaRPr>
          </a:p>
          <a:p>
            <a:pPr indent="0" lvl="0" marL="0" rtl="0" algn="l">
              <a:spcBef>
                <a:spcPts val="1200"/>
              </a:spcBef>
              <a:spcAft>
                <a:spcPts val="1200"/>
              </a:spcAft>
              <a:buNone/>
            </a:pPr>
            <a:r>
              <a:t/>
            </a:r>
            <a:endParaRPr sz="1900">
              <a:solidFill>
                <a:srgbClr val="000000"/>
              </a:solidFill>
              <a:highlight>
                <a:srgbClr val="FFFFFF"/>
              </a:highlight>
            </a:endParaRPr>
          </a:p>
        </p:txBody>
      </p:sp>
      <p:pic>
        <p:nvPicPr>
          <p:cNvPr id="107" name="Google Shape;107;p19"/>
          <p:cNvPicPr preferRelativeResize="0"/>
          <p:nvPr/>
        </p:nvPicPr>
        <p:blipFill>
          <a:blip r:embed="rId3">
            <a:alphaModFix/>
          </a:blip>
          <a:stretch>
            <a:fillRect/>
          </a:stretch>
        </p:blipFill>
        <p:spPr>
          <a:xfrm>
            <a:off x="420288" y="3753200"/>
            <a:ext cx="4086225" cy="1066800"/>
          </a:xfrm>
          <a:prstGeom prst="rect">
            <a:avLst/>
          </a:prstGeom>
          <a:noFill/>
          <a:ln>
            <a:noFill/>
          </a:ln>
        </p:spPr>
      </p:pic>
      <p:pic>
        <p:nvPicPr>
          <p:cNvPr id="108" name="Google Shape;108;p19"/>
          <p:cNvPicPr preferRelativeResize="0"/>
          <p:nvPr/>
        </p:nvPicPr>
        <p:blipFill rotWithShape="1">
          <a:blip r:embed="rId4">
            <a:alphaModFix/>
          </a:blip>
          <a:srcRect b="0" l="0" r="-3702" t="0"/>
          <a:stretch/>
        </p:blipFill>
        <p:spPr>
          <a:xfrm>
            <a:off x="4868525" y="3615355"/>
            <a:ext cx="3963775" cy="1342496"/>
          </a:xfrm>
          <a:prstGeom prst="rect">
            <a:avLst/>
          </a:prstGeom>
          <a:noFill/>
          <a:ln>
            <a:noFill/>
          </a:ln>
        </p:spPr>
      </p:pic>
      <p:pic>
        <p:nvPicPr>
          <p:cNvPr id="109" name="Google Shape;109;p19"/>
          <p:cNvPicPr preferRelativeResize="0"/>
          <p:nvPr/>
        </p:nvPicPr>
        <p:blipFill>
          <a:blip r:embed="rId5">
            <a:alphaModFix/>
          </a:blip>
          <a:stretch>
            <a:fillRect/>
          </a:stretch>
        </p:blipFill>
        <p:spPr>
          <a:xfrm>
            <a:off x="6783275" y="0"/>
            <a:ext cx="2360727" cy="52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635075" y="642275"/>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Exploratory Analysis (I)</a:t>
            </a:r>
            <a:endParaRPr/>
          </a:p>
        </p:txBody>
      </p:sp>
      <p:sp>
        <p:nvSpPr>
          <p:cNvPr id="115" name="Google Shape;115;p20"/>
          <p:cNvSpPr txBox="1"/>
          <p:nvPr>
            <p:ph idx="1" type="body"/>
          </p:nvPr>
        </p:nvSpPr>
        <p:spPr>
          <a:xfrm>
            <a:off x="477800" y="1177475"/>
            <a:ext cx="8267700" cy="381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Analysis done with respect to age and cos</a:t>
            </a:r>
            <a:r>
              <a:rPr lang="en"/>
              <a:t>t</a:t>
            </a:r>
            <a:endParaRPr/>
          </a:p>
        </p:txBody>
      </p:sp>
      <p:pic>
        <p:nvPicPr>
          <p:cNvPr id="116" name="Google Shape;116;p20"/>
          <p:cNvPicPr preferRelativeResize="0"/>
          <p:nvPr/>
        </p:nvPicPr>
        <p:blipFill>
          <a:blip r:embed="rId3">
            <a:alphaModFix/>
          </a:blip>
          <a:stretch>
            <a:fillRect/>
          </a:stretch>
        </p:blipFill>
        <p:spPr>
          <a:xfrm>
            <a:off x="477800" y="1669650"/>
            <a:ext cx="4515751" cy="3193051"/>
          </a:xfrm>
          <a:prstGeom prst="rect">
            <a:avLst/>
          </a:prstGeom>
          <a:noFill/>
          <a:ln>
            <a:noFill/>
          </a:ln>
        </p:spPr>
      </p:pic>
      <p:pic>
        <p:nvPicPr>
          <p:cNvPr id="117" name="Google Shape;117;p20"/>
          <p:cNvPicPr preferRelativeResize="0"/>
          <p:nvPr/>
        </p:nvPicPr>
        <p:blipFill>
          <a:blip r:embed="rId4">
            <a:alphaModFix/>
          </a:blip>
          <a:stretch>
            <a:fillRect/>
          </a:stretch>
        </p:blipFill>
        <p:spPr>
          <a:xfrm>
            <a:off x="4950025" y="1280825"/>
            <a:ext cx="3453125" cy="1903250"/>
          </a:xfrm>
          <a:prstGeom prst="rect">
            <a:avLst/>
          </a:prstGeom>
          <a:noFill/>
          <a:ln>
            <a:noFill/>
          </a:ln>
        </p:spPr>
      </p:pic>
      <p:pic>
        <p:nvPicPr>
          <p:cNvPr id="118" name="Google Shape;118;p20"/>
          <p:cNvPicPr preferRelativeResize="0"/>
          <p:nvPr/>
        </p:nvPicPr>
        <p:blipFill>
          <a:blip r:embed="rId5">
            <a:alphaModFix/>
          </a:blip>
          <a:stretch>
            <a:fillRect/>
          </a:stretch>
        </p:blipFill>
        <p:spPr>
          <a:xfrm>
            <a:off x="4993550" y="3287425"/>
            <a:ext cx="3366074" cy="1525749"/>
          </a:xfrm>
          <a:prstGeom prst="rect">
            <a:avLst/>
          </a:prstGeom>
          <a:noFill/>
          <a:ln>
            <a:noFill/>
          </a:ln>
        </p:spPr>
      </p:pic>
      <p:pic>
        <p:nvPicPr>
          <p:cNvPr id="119" name="Google Shape;119;p20"/>
          <p:cNvPicPr preferRelativeResize="0"/>
          <p:nvPr/>
        </p:nvPicPr>
        <p:blipFill>
          <a:blip r:embed="rId6">
            <a:alphaModFix/>
          </a:blip>
          <a:stretch>
            <a:fillRect/>
          </a:stretch>
        </p:blipFill>
        <p:spPr>
          <a:xfrm>
            <a:off x="6783275" y="0"/>
            <a:ext cx="2360727" cy="52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 (II)</a:t>
            </a:r>
            <a:endParaRPr/>
          </a:p>
        </p:txBody>
      </p:sp>
      <p:sp>
        <p:nvSpPr>
          <p:cNvPr id="125" name="Google Shape;125;p21"/>
          <p:cNvSpPr txBox="1"/>
          <p:nvPr>
            <p:ph idx="1" type="body"/>
          </p:nvPr>
        </p:nvSpPr>
        <p:spPr>
          <a:xfrm>
            <a:off x="311700" y="1225225"/>
            <a:ext cx="8520600" cy="3713700"/>
          </a:xfrm>
          <a:prstGeom prst="rect">
            <a:avLst/>
          </a:prstGeom>
        </p:spPr>
        <p:txBody>
          <a:bodyPr anchorCtr="0" anchor="t" bIns="91425" lIns="91425" spcFirstLastPara="1" rIns="91425" wrap="square" tIns="91425">
            <a:normAutofit/>
          </a:bodyPr>
          <a:lstStyle/>
          <a:p>
            <a:pPr indent="0" lvl="0" marL="63500" rtl="0" algn="l">
              <a:lnSpc>
                <a:spcPct val="142545"/>
              </a:lnSpc>
              <a:spcBef>
                <a:spcPts val="0"/>
              </a:spcBef>
              <a:spcAft>
                <a:spcPts val="0"/>
              </a:spcAft>
              <a:buClr>
                <a:schemeClr val="dk1"/>
              </a:buClr>
              <a:buSzPts val="1100"/>
              <a:buFont typeface="Arial"/>
              <a:buNone/>
            </a:pPr>
            <a:r>
              <a:rPr lang="en">
                <a:latin typeface="Arial"/>
                <a:ea typeface="Arial"/>
                <a:cs typeface="Arial"/>
                <a:sym typeface="Arial"/>
              </a:rPr>
              <a:t>The following scatter plot displays the distribution of members who are smokers with respect to their age and expenses</a:t>
            </a:r>
            <a:endParaRPr sz="2200"/>
          </a:p>
        </p:txBody>
      </p:sp>
      <p:pic>
        <p:nvPicPr>
          <p:cNvPr id="126" name="Google Shape;126;p21"/>
          <p:cNvPicPr preferRelativeResize="0"/>
          <p:nvPr/>
        </p:nvPicPr>
        <p:blipFill rotWithShape="1">
          <a:blip r:embed="rId3">
            <a:alphaModFix/>
          </a:blip>
          <a:srcRect b="0" l="0" r="0" t="10578"/>
          <a:stretch/>
        </p:blipFill>
        <p:spPr>
          <a:xfrm>
            <a:off x="597700" y="2233600"/>
            <a:ext cx="4891849" cy="2597175"/>
          </a:xfrm>
          <a:prstGeom prst="rect">
            <a:avLst/>
          </a:prstGeom>
          <a:noFill/>
          <a:ln cap="flat" cmpd="sng" w="12700">
            <a:solidFill>
              <a:srgbClr val="000000"/>
            </a:solidFill>
            <a:prstDash val="solid"/>
            <a:miter lim="8000"/>
            <a:headEnd len="sm" w="sm" type="none"/>
            <a:tailEnd len="sm" w="sm" type="none"/>
          </a:ln>
        </p:spPr>
      </p:pic>
      <p:pic>
        <p:nvPicPr>
          <p:cNvPr id="127" name="Google Shape;127;p21"/>
          <p:cNvPicPr preferRelativeResize="0"/>
          <p:nvPr/>
        </p:nvPicPr>
        <p:blipFill>
          <a:blip r:embed="rId4">
            <a:alphaModFix/>
          </a:blip>
          <a:stretch>
            <a:fillRect/>
          </a:stretch>
        </p:blipFill>
        <p:spPr>
          <a:xfrm>
            <a:off x="6783275" y="0"/>
            <a:ext cx="2360727" cy="52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