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56" r:id="rId5"/>
    <p:sldId id="269" r:id="rId6"/>
    <p:sldId id="292" r:id="rId7"/>
    <p:sldId id="293" r:id="rId8"/>
    <p:sldId id="297" r:id="rId9"/>
    <p:sldId id="283" r:id="rId10"/>
    <p:sldId id="275" r:id="rId11"/>
    <p:sldId id="281" r:id="rId12"/>
    <p:sldId id="282" r:id="rId13"/>
    <p:sldId id="285" r:id="rId14"/>
    <p:sldId id="284" r:id="rId15"/>
    <p:sldId id="288" r:id="rId16"/>
    <p:sldId id="295" r:id="rId17"/>
    <p:sldId id="291" r:id="rId18"/>
    <p:sldId id="296" r:id="rId19"/>
    <p:sldId id="290" r:id="rId20"/>
    <p:sldId id="294"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showGuides="1">
      <p:cViewPr varScale="1">
        <p:scale>
          <a:sx n="85" d="100"/>
          <a:sy n="85" d="100"/>
        </p:scale>
        <p:origin x="600"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5/27/2022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5/27/2022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183E4277-52B1-4833-AC6F-BB4B6A81D6CC}" type="datetime1">
              <a:rPr lang="en-US" smtClean="0"/>
              <a:pPr/>
              <a:t>5/27/2022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r>
              <a:rPr lang="en-US"/>
              <a:t>Title of the Course</a:t>
            </a:r>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5C890C03-C70A-476F-BE79-585F03F505CD}" type="datetime1">
              <a:rPr lang="en-US" smtClean="0"/>
              <a:pPr/>
              <a:t>5/27/2022</a:t>
            </a:fld>
            <a:endParaRPr/>
          </a:p>
        </p:txBody>
      </p:sp>
      <p:sp>
        <p:nvSpPr>
          <p:cNvPr id="6" name="Footer Placeholder 5"/>
          <p:cNvSpPr>
            <a:spLocks noGrp="1"/>
          </p:cNvSpPr>
          <p:nvPr>
            <p:ph type="ftr" sz="quarter" idx="11"/>
          </p:nvPr>
        </p:nvSpPr>
        <p:spPr/>
        <p:txBody>
          <a:bodyPr/>
          <a:lstStyle/>
          <a:p>
            <a:r>
              <a:rPr lang="en-IN"/>
              <a:t>Title of the Course</a:t>
            </a:r>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7D0A024-B9D2-407A-A933-5D6963607B69}" type="datetime1">
              <a:rPr lang="en-US" smtClean="0"/>
              <a:pPr/>
              <a:t>5/27/2022</a:t>
            </a:fld>
            <a:endParaRPr/>
          </a:p>
        </p:txBody>
      </p:sp>
      <p:sp>
        <p:nvSpPr>
          <p:cNvPr id="5" name="Footer Placeholder 4"/>
          <p:cNvSpPr>
            <a:spLocks noGrp="1"/>
          </p:cNvSpPr>
          <p:nvPr>
            <p:ph type="ftr" sz="quarter" idx="11"/>
          </p:nvPr>
        </p:nvSpPr>
        <p:spPr/>
        <p:txBody>
          <a:bodyPr/>
          <a:lstStyle/>
          <a:p>
            <a:r>
              <a:rPr lang="en-IN"/>
              <a:t>Title of the Course</a:t>
            </a:r>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6313726-BB44-4512-808B-B68E8613AC52}" type="datetime1">
              <a:rPr lang="en-US" smtClean="0"/>
              <a:pPr/>
              <a:t>5/27/2022</a:t>
            </a:fld>
            <a:endParaRPr/>
          </a:p>
        </p:txBody>
      </p:sp>
      <p:sp>
        <p:nvSpPr>
          <p:cNvPr id="5" name="Footer Placeholder 4"/>
          <p:cNvSpPr>
            <a:spLocks noGrp="1"/>
          </p:cNvSpPr>
          <p:nvPr>
            <p:ph type="ftr" sz="quarter" idx="11"/>
          </p:nvPr>
        </p:nvSpPr>
        <p:spPr/>
        <p:txBody>
          <a:bodyPr/>
          <a:lstStyle/>
          <a:p>
            <a:r>
              <a:rPr lang="en-IN"/>
              <a:t>Title of the Course</a:t>
            </a:r>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8F08668-515E-49FB-922C-5F234CBCB7AB}" type="datetime1">
              <a:rPr lang="en-US" smtClean="0"/>
              <a:pPr/>
              <a:t>5/27/2022</a:t>
            </a:fld>
            <a:endParaRPr/>
          </a:p>
        </p:txBody>
      </p:sp>
      <p:sp>
        <p:nvSpPr>
          <p:cNvPr id="5" name="Footer Placeholder 4"/>
          <p:cNvSpPr>
            <a:spLocks noGrp="1"/>
          </p:cNvSpPr>
          <p:nvPr>
            <p:ph type="ftr" sz="quarter" idx="11"/>
          </p:nvPr>
        </p:nvSpPr>
        <p:spPr/>
        <p:txBody>
          <a:bodyPr/>
          <a:lstStyle/>
          <a:p>
            <a:r>
              <a:rPr lang="en-IN" dirty="0"/>
              <a:t>Crime based Clustering and Zoning</a:t>
            </a: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09471B-790C-4B66-821E-4A767AEDEC76}" type="datetime1">
              <a:rPr lang="en-US" smtClean="0"/>
              <a:pPr/>
              <a:t>5/27/2022</a:t>
            </a:fld>
            <a:endParaRPr/>
          </a:p>
        </p:txBody>
      </p:sp>
      <p:sp>
        <p:nvSpPr>
          <p:cNvPr id="5" name="Footer Placeholder 4"/>
          <p:cNvSpPr>
            <a:spLocks noGrp="1"/>
          </p:cNvSpPr>
          <p:nvPr>
            <p:ph type="ftr" sz="quarter" idx="11"/>
          </p:nvPr>
        </p:nvSpPr>
        <p:spPr/>
        <p:txBody>
          <a:bodyPr/>
          <a:lstStyle/>
          <a:p>
            <a:r>
              <a:rPr lang="en-IN"/>
              <a:t>Title of the Course</a:t>
            </a:r>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8CB8318-D5D0-44B7-B1EA-676E0E2BD6CC}" type="datetime1">
              <a:rPr lang="en-US" smtClean="0"/>
              <a:pPr/>
              <a:t>5/27/2022</a:t>
            </a:fld>
            <a:endParaRPr/>
          </a:p>
        </p:txBody>
      </p:sp>
      <p:sp>
        <p:nvSpPr>
          <p:cNvPr id="6" name="Footer Placeholder 5"/>
          <p:cNvSpPr>
            <a:spLocks noGrp="1"/>
          </p:cNvSpPr>
          <p:nvPr>
            <p:ph type="ftr" sz="quarter" idx="11"/>
          </p:nvPr>
        </p:nvSpPr>
        <p:spPr/>
        <p:txBody>
          <a:bodyPr/>
          <a:lstStyle/>
          <a:p>
            <a:r>
              <a:rPr lang="en-IN"/>
              <a:t>Title of the Course</a:t>
            </a:r>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C09CE64-E006-40B0-A252-8B956A8588A1}" type="datetime1">
              <a:rPr lang="en-US" smtClean="0"/>
              <a:pPr/>
              <a:t>5/27/2022</a:t>
            </a:fld>
            <a:endParaRPr/>
          </a:p>
        </p:txBody>
      </p:sp>
      <p:sp>
        <p:nvSpPr>
          <p:cNvPr id="8" name="Footer Placeholder 7"/>
          <p:cNvSpPr>
            <a:spLocks noGrp="1"/>
          </p:cNvSpPr>
          <p:nvPr>
            <p:ph type="ftr" sz="quarter" idx="11"/>
          </p:nvPr>
        </p:nvSpPr>
        <p:spPr/>
        <p:txBody>
          <a:bodyPr/>
          <a:lstStyle/>
          <a:p>
            <a:r>
              <a:rPr lang="en-IN"/>
              <a:t>Title of the Course</a:t>
            </a:r>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801D14B-6E16-4983-8AE7-1E9FD4ED446E}" type="datetime1">
              <a:rPr lang="en-US" smtClean="0"/>
              <a:pPr/>
              <a:t>5/27/2022</a:t>
            </a:fld>
            <a:endParaRPr/>
          </a:p>
        </p:txBody>
      </p:sp>
      <p:sp>
        <p:nvSpPr>
          <p:cNvPr id="4" name="Footer Placeholder 3"/>
          <p:cNvSpPr>
            <a:spLocks noGrp="1"/>
          </p:cNvSpPr>
          <p:nvPr>
            <p:ph type="ftr" sz="quarter" idx="11"/>
          </p:nvPr>
        </p:nvSpPr>
        <p:spPr/>
        <p:txBody>
          <a:bodyPr/>
          <a:lstStyle/>
          <a:p>
            <a:r>
              <a:rPr lang="en-IN" dirty="0"/>
              <a:t>Crime based Clustering and Zoning</a:t>
            </a: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0E21E-CD8B-48CA-B5C0-8B76D73C89AB}" type="datetime1">
              <a:rPr lang="en-US" smtClean="0"/>
              <a:pPr/>
              <a:t>5/27/2022</a:t>
            </a:fld>
            <a:endParaRPr/>
          </a:p>
        </p:txBody>
      </p:sp>
      <p:sp>
        <p:nvSpPr>
          <p:cNvPr id="3" name="Footer Placeholder 2"/>
          <p:cNvSpPr>
            <a:spLocks noGrp="1"/>
          </p:cNvSpPr>
          <p:nvPr>
            <p:ph type="ftr" sz="quarter" idx="11"/>
          </p:nvPr>
        </p:nvSpPr>
        <p:spPr/>
        <p:txBody>
          <a:bodyPr/>
          <a:lstStyle/>
          <a:p>
            <a:r>
              <a:rPr lang="en-IN"/>
              <a:t>Title of the Course</a:t>
            </a:r>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BDB5B88-5499-4082-B3EB-38DEDE282E1E}" type="datetime1">
              <a:rPr lang="en-US" smtClean="0"/>
              <a:pPr/>
              <a:t>5/27/2022</a:t>
            </a:fld>
            <a:endParaRPr/>
          </a:p>
        </p:txBody>
      </p:sp>
      <p:sp>
        <p:nvSpPr>
          <p:cNvPr id="6" name="Footer Placeholder 5"/>
          <p:cNvSpPr>
            <a:spLocks noGrp="1"/>
          </p:cNvSpPr>
          <p:nvPr>
            <p:ph type="ftr" sz="quarter" idx="11"/>
          </p:nvPr>
        </p:nvSpPr>
        <p:spPr/>
        <p:txBody>
          <a:bodyPr/>
          <a:lstStyle/>
          <a:p>
            <a:r>
              <a:rPr lang="en-IN"/>
              <a:t>Title of the Course</a:t>
            </a:r>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20CEE9E0-1356-49C3-9AF4-E01992A7F1A8}" type="datetime1">
              <a:rPr lang="en-US" smtClean="0"/>
              <a:pPr/>
              <a:t>5/27/2022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r>
              <a:rPr lang="en-US" dirty="0"/>
              <a:t>Crime Based Clustering and Zoning</a:t>
            </a: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84557" y="2319155"/>
            <a:ext cx="6777944" cy="1860960"/>
          </a:xfrm>
        </p:spPr>
        <p:txBody>
          <a:bodyPr anchor="ctr">
            <a:normAutofit fontScale="90000"/>
          </a:bodyPr>
          <a:lstStyle/>
          <a:p>
            <a:r>
              <a:rPr lang="en-US" sz="1600" dirty="0"/>
              <a:t>K. K. </a:t>
            </a:r>
            <a:r>
              <a:rPr lang="en-US" sz="1600" dirty="0" err="1"/>
              <a:t>Wagh</a:t>
            </a:r>
            <a:r>
              <a:rPr lang="en-US" sz="1600" dirty="0"/>
              <a:t> Institute of Engineering Education &amp; Research</a:t>
            </a:r>
            <a:br>
              <a:rPr lang="en-US" sz="1600" dirty="0"/>
            </a:br>
            <a:r>
              <a:rPr lang="en-US" sz="1600" dirty="0"/>
              <a:t>           </a:t>
            </a:r>
            <a:br>
              <a:rPr lang="en-US" sz="1600" dirty="0"/>
            </a:br>
            <a:r>
              <a:rPr lang="en-US" sz="1600" dirty="0"/>
              <a:t>                                           </a:t>
            </a:r>
            <a:br>
              <a:rPr lang="en-US" sz="1600" dirty="0"/>
            </a:br>
            <a:br>
              <a:rPr lang="en-US" sz="1600" dirty="0"/>
            </a:br>
            <a:r>
              <a:rPr lang="en-US" dirty="0"/>
              <a:t>Crime based clustering and zoning</a:t>
            </a:r>
          </a:p>
        </p:txBody>
      </p:sp>
      <p:sp>
        <p:nvSpPr>
          <p:cNvPr id="7" name="Subtitle 6"/>
          <p:cNvSpPr>
            <a:spLocks noGrp="1"/>
          </p:cNvSpPr>
          <p:nvPr>
            <p:ph type="subTitle" idx="1"/>
          </p:nvPr>
        </p:nvSpPr>
        <p:spPr>
          <a:xfrm>
            <a:off x="569316" y="4180114"/>
            <a:ext cx="5909861" cy="1407886"/>
          </a:xfrm>
        </p:spPr>
        <p:txBody>
          <a:bodyPr>
            <a:normAutofit/>
          </a:bodyPr>
          <a:lstStyle/>
          <a:p>
            <a:pPr algn="l"/>
            <a:endParaRPr lang="en-US" dirty="0">
              <a:solidFill>
                <a:schemeClr val="tx1"/>
              </a:solidFill>
            </a:endParaRPr>
          </a:p>
          <a:p>
            <a:pPr algn="l"/>
            <a:r>
              <a:rPr lang="en-US" dirty="0">
                <a:solidFill>
                  <a:schemeClr val="tx1"/>
                </a:solidFill>
              </a:rPr>
              <a:t>Group Id : 24</a:t>
            </a:r>
          </a:p>
          <a:p>
            <a:pPr algn="l"/>
            <a:r>
              <a:rPr lang="en-US" dirty="0">
                <a:solidFill>
                  <a:schemeClr val="tx1"/>
                </a:solidFill>
              </a:rPr>
              <a:t>Guide : Prof. </a:t>
            </a:r>
            <a:r>
              <a:rPr lang="en-US" dirty="0" err="1">
                <a:solidFill>
                  <a:schemeClr val="tx1"/>
                </a:solidFill>
              </a:rPr>
              <a:t>Megha</a:t>
            </a:r>
            <a:r>
              <a:rPr lang="en-US" dirty="0">
                <a:solidFill>
                  <a:schemeClr val="tx1"/>
                </a:solidFill>
              </a:rPr>
              <a:t> </a:t>
            </a:r>
            <a:r>
              <a:rPr lang="en-US" dirty="0" err="1">
                <a:solidFill>
                  <a:schemeClr val="tx1"/>
                </a:solidFill>
              </a:rPr>
              <a:t>Patil</a:t>
            </a:r>
            <a:endParaRPr lang="en-US" dirty="0">
              <a:solidFill>
                <a:schemeClr val="tx1"/>
              </a:solidFill>
            </a:endParaRPr>
          </a:p>
        </p:txBody>
      </p:sp>
      <p:sp>
        <p:nvSpPr>
          <p:cNvPr id="17" name="Picture Placeholder 16"/>
          <p:cNvSpPr>
            <a:spLocks noGrp="1"/>
          </p:cNvSpPr>
          <p:nvPr>
            <p:ph type="pic" sz="quarter" idx="13"/>
          </p:nvPr>
        </p:nvSpPr>
        <p:spPr/>
      </p:sp>
      <p:pic>
        <p:nvPicPr>
          <p:cNvPr id="18" name="Picture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399415" y="3344239"/>
            <a:ext cx="2677887" cy="2155222"/>
          </a:xfrm>
          <a:prstGeom prst="rect">
            <a:avLst/>
          </a:prstGeom>
          <a:noFill/>
          <a:ln w="9525">
            <a:noFill/>
            <a:miter lim="800000"/>
            <a:headEnd/>
            <a:tailEnd/>
          </a:ln>
        </p:spPr>
      </p:pic>
      <p:pic>
        <p:nvPicPr>
          <p:cNvPr id="19" name="Picture 18" descr="C:\Users\itdept\Desktop\Revision2_NAAC_Criteria\KKW Building photo. 27-4-17.jpg"/>
          <p:cNvPicPr/>
          <p:nvPr/>
        </p:nvPicPr>
        <p:blipFill>
          <a:blip r:embed="rId4"/>
          <a:srcRect/>
          <a:stretch>
            <a:fillRect/>
          </a:stretch>
        </p:blipFill>
        <p:spPr bwMode="auto">
          <a:xfrm>
            <a:off x="6962502" y="1310866"/>
            <a:ext cx="5229497" cy="1989455"/>
          </a:xfrm>
          <a:prstGeom prst="rect">
            <a:avLst/>
          </a:prstGeom>
          <a:noFill/>
          <a:ln w="9525">
            <a:noFill/>
            <a:miter lim="800000"/>
            <a:headEnd/>
            <a:tailEnd/>
          </a:ln>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BD25-70A0-4373-98B3-D54E92A8E114}"/>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8D1BE7B6-5F88-4269-AB86-80ABFE6329FE}"/>
              </a:ext>
            </a:extLst>
          </p:cNvPr>
          <p:cNvSpPr>
            <a:spLocks noGrp="1"/>
          </p:cNvSpPr>
          <p:nvPr>
            <p:ph idx="1"/>
          </p:nvPr>
        </p:nvSpPr>
        <p:spPr/>
        <p:txBody>
          <a:bodyPr/>
          <a:lstStyle/>
          <a:p>
            <a:pPr marL="0" marR="0">
              <a:lnSpc>
                <a:spcPct val="115000"/>
              </a:lnSpc>
              <a:spcBef>
                <a:spcPts val="0"/>
              </a:spcBef>
              <a:spcAft>
                <a:spcPts val="1000"/>
              </a:spcAft>
            </a:pPr>
            <a:r>
              <a:rPr lang="en-US" dirty="0"/>
              <a:t>Operating System: Windows 7 or more</a:t>
            </a:r>
          </a:p>
          <a:p>
            <a:pPr marL="0" marR="0">
              <a:lnSpc>
                <a:spcPct val="115000"/>
              </a:lnSpc>
              <a:spcBef>
                <a:spcPts val="0"/>
              </a:spcBef>
              <a:spcAft>
                <a:spcPts val="1000"/>
              </a:spcAft>
            </a:pPr>
            <a:r>
              <a:rPr lang="en-US" dirty="0"/>
              <a:t>IDE: Visual Studio </a:t>
            </a:r>
          </a:p>
          <a:p>
            <a:pPr marL="0" marR="0">
              <a:lnSpc>
                <a:spcPct val="115000"/>
              </a:lnSpc>
              <a:spcBef>
                <a:spcPts val="0"/>
              </a:spcBef>
              <a:spcAft>
                <a:spcPts val="1000"/>
              </a:spcAft>
            </a:pPr>
            <a:r>
              <a:rPr lang="en-US" dirty="0"/>
              <a:t>Language: C sharp programming </a:t>
            </a:r>
          </a:p>
          <a:p>
            <a:pPr marL="0" marR="0">
              <a:lnSpc>
                <a:spcPct val="115000"/>
              </a:lnSpc>
              <a:spcBef>
                <a:spcPts val="0"/>
              </a:spcBef>
              <a:spcAft>
                <a:spcPts val="1000"/>
              </a:spcAft>
            </a:pPr>
            <a:r>
              <a:rPr lang="en-US" dirty="0"/>
              <a:t>Framework: .NET </a:t>
            </a:r>
          </a:p>
          <a:p>
            <a:pPr marL="0" marR="0">
              <a:lnSpc>
                <a:spcPct val="115000"/>
              </a:lnSpc>
              <a:spcBef>
                <a:spcPts val="0"/>
              </a:spcBef>
              <a:spcAft>
                <a:spcPts val="1000"/>
              </a:spcAft>
            </a:pPr>
            <a:r>
              <a:rPr lang="en-US" dirty="0"/>
              <a:t>Libraries: OpenCV, Emgu CV, AForge</a:t>
            </a:r>
          </a:p>
        </p:txBody>
      </p:sp>
      <p:sp>
        <p:nvSpPr>
          <p:cNvPr id="4" name="Footer Placeholder 4">
            <a:extLst>
              <a:ext uri="{FF2B5EF4-FFF2-40B4-BE49-F238E27FC236}">
                <a16:creationId xmlns:a16="http://schemas.microsoft.com/office/drawing/2014/main" id="{FD2A34DD-722C-03FD-FF6C-2DDE85293956}"/>
              </a:ext>
            </a:extLst>
          </p:cNvPr>
          <p:cNvSpPr>
            <a:spLocks noGrp="1"/>
          </p:cNvSpPr>
          <p:nvPr>
            <p:ph type="ftr" sz="quarter" idx="11"/>
          </p:nvPr>
        </p:nvSpPr>
        <p:spPr>
          <a:xfrm>
            <a:off x="2934459" y="6356350"/>
            <a:ext cx="6323082" cy="365126"/>
          </a:xfrm>
        </p:spPr>
        <p:txBody>
          <a:bodyPr/>
          <a:lstStyle/>
          <a:p>
            <a:r>
              <a:rPr lang="en-IN" dirty="0"/>
              <a:t>Crime based Clustering and Zoning</a:t>
            </a:r>
          </a:p>
        </p:txBody>
      </p:sp>
      <p:sp>
        <p:nvSpPr>
          <p:cNvPr id="5" name="Slide Number Placeholder 5">
            <a:extLst>
              <a:ext uri="{FF2B5EF4-FFF2-40B4-BE49-F238E27FC236}">
                <a16:creationId xmlns:a16="http://schemas.microsoft.com/office/drawing/2014/main" id="{543F22F6-A4C0-7482-16D3-6AF911F03A68}"/>
              </a:ext>
            </a:extLst>
          </p:cNvPr>
          <p:cNvSpPr>
            <a:spLocks noGrp="1"/>
          </p:cNvSpPr>
          <p:nvPr>
            <p:ph type="sldNum" sz="quarter" idx="12"/>
          </p:nvPr>
        </p:nvSpPr>
        <p:spPr>
          <a:xfrm>
            <a:off x="9256782" y="6356351"/>
            <a:ext cx="1828800" cy="365125"/>
          </a:xfrm>
        </p:spPr>
        <p:txBody>
          <a:bodyPr/>
          <a:lstStyle/>
          <a:p>
            <a:fld id="{0FF54DE5-C571-48E8-A5BC-B369434E2F44}" type="slidenum">
              <a:rPr lang="en-US" smtClean="0"/>
              <a:pPr/>
              <a:t>10</a:t>
            </a:fld>
            <a:endParaRPr lang="en-US"/>
          </a:p>
        </p:txBody>
      </p:sp>
    </p:spTree>
    <p:extLst>
      <p:ext uri="{BB962C8B-B14F-4D97-AF65-F5344CB8AC3E}">
        <p14:creationId xmlns:p14="http://schemas.microsoft.com/office/powerpoint/2010/main" val="416539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C819-E931-4432-B3AD-5F2EEDC39FE8}"/>
              </a:ext>
            </a:extLst>
          </p:cNvPr>
          <p:cNvSpPr>
            <a:spLocks noGrp="1"/>
          </p:cNvSpPr>
          <p:nvPr>
            <p:ph type="title"/>
          </p:nvPr>
        </p:nvSpPr>
        <p:spPr/>
        <p:txBody>
          <a:bodyPr/>
          <a:lstStyle/>
          <a:p>
            <a:r>
              <a:rPr lang="en-US" dirty="0"/>
              <a:t>Techniques</a:t>
            </a:r>
          </a:p>
        </p:txBody>
      </p:sp>
      <p:sp>
        <p:nvSpPr>
          <p:cNvPr id="3" name="Content Placeholder 2">
            <a:extLst>
              <a:ext uri="{FF2B5EF4-FFF2-40B4-BE49-F238E27FC236}">
                <a16:creationId xmlns:a16="http://schemas.microsoft.com/office/drawing/2014/main" id="{2738682D-416A-49F0-AC77-E573999AC5DA}"/>
              </a:ext>
            </a:extLst>
          </p:cNvPr>
          <p:cNvSpPr>
            <a:spLocks noGrp="1"/>
          </p:cNvSpPr>
          <p:nvPr>
            <p:ph idx="1"/>
          </p:nvPr>
        </p:nvSpPr>
        <p:spPr/>
        <p:txBody>
          <a:bodyPr/>
          <a:lstStyle/>
          <a:p>
            <a:pPr>
              <a:lnSpc>
                <a:spcPct val="115000"/>
              </a:lnSpc>
              <a:spcBef>
                <a:spcPts val="0"/>
              </a:spcBef>
            </a:pPr>
            <a:r>
              <a:rPr lang="en-US" dirty="0">
                <a:effectLst/>
                <a:ea typeface="Calibri" panose="020F0502020204030204" pitchFamily="34" charset="0"/>
                <a:cs typeface="Calibri" panose="020F0502020204030204" pitchFamily="34" charset="0"/>
              </a:rPr>
              <a:t>K-means </a:t>
            </a:r>
            <a:r>
              <a:rPr lang="en-US" dirty="0">
                <a:ea typeface="Calibri" panose="020F0502020204030204" pitchFamily="34" charset="0"/>
                <a:cs typeface="Calibri" panose="020F0502020204030204" pitchFamily="34" charset="0"/>
              </a:rPr>
              <a:t>C</a:t>
            </a:r>
            <a:r>
              <a:rPr lang="en-US" dirty="0">
                <a:effectLst/>
                <a:ea typeface="Calibri" panose="020F0502020204030204" pitchFamily="34" charset="0"/>
                <a:cs typeface="Calibri" panose="020F0502020204030204" pitchFamily="34" charset="0"/>
              </a:rPr>
              <a:t>luster Algorithm</a:t>
            </a:r>
            <a:endParaRPr lang="en-US" dirty="0">
              <a:effectLst/>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dirty="0">
                <a:effectLst/>
                <a:ea typeface="Calibri" panose="020F0502020204030204" pitchFamily="34" charset="0"/>
                <a:cs typeface="Calibri" panose="020F0502020204030204" pitchFamily="34" charset="0"/>
              </a:rPr>
              <a:t>Graphical Representation of Crime Data</a:t>
            </a:r>
            <a:endParaRPr lang="en-US" dirty="0">
              <a:effectLst/>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dirty="0">
                <a:effectLst/>
                <a:ea typeface="Calibri" panose="020F0502020204030204" pitchFamily="34" charset="0"/>
                <a:cs typeface="Calibri" panose="020F0502020204030204" pitchFamily="34" charset="0"/>
              </a:rPr>
              <a:t>HAAR Cascade algorithm</a:t>
            </a:r>
            <a:endParaRPr lang="en-US" dirty="0">
              <a:effectLst/>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dirty="0">
                <a:effectLst/>
                <a:ea typeface="Calibri" panose="020F0502020204030204" pitchFamily="34" charset="0"/>
                <a:cs typeface="Calibri" panose="020F0502020204030204" pitchFamily="34" charset="0"/>
              </a:rPr>
              <a:t>Segmentation algorithm</a:t>
            </a:r>
            <a:endParaRPr lang="en-US" dirty="0">
              <a:effectLst/>
              <a:ea typeface="Calibri" panose="020F0502020204030204" pitchFamily="34" charset="0"/>
              <a:cs typeface="Times New Roman" panose="02020603050405020304" pitchFamily="18" charset="0"/>
            </a:endParaRPr>
          </a:p>
          <a:p>
            <a:pPr marR="0" lvl="0">
              <a:lnSpc>
                <a:spcPct val="115000"/>
              </a:lnSpc>
              <a:spcBef>
                <a:spcPts val="0"/>
              </a:spcBef>
              <a:spcAft>
                <a:spcPts val="1000"/>
              </a:spcAft>
            </a:pPr>
            <a:r>
              <a:rPr lang="en-US" dirty="0">
                <a:effectLst/>
                <a:ea typeface="Calibri" panose="020F0502020204030204" pitchFamily="34" charset="0"/>
                <a:cs typeface="Calibri" panose="020F0502020204030204" pitchFamily="34" charset="0"/>
              </a:rPr>
              <a:t>Sketch based Image matching</a:t>
            </a:r>
            <a:endParaRPr lang="en-US" dirty="0">
              <a:effectLst/>
              <a:ea typeface="Calibri" panose="020F0502020204030204" pitchFamily="34" charset="0"/>
              <a:cs typeface="Times New Roman" panose="02020603050405020304" pitchFamily="18" charset="0"/>
            </a:endParaRPr>
          </a:p>
          <a:p>
            <a:pPr marL="0" indent="0">
              <a:buNone/>
            </a:pPr>
            <a:endParaRPr lang="en-US" dirty="0"/>
          </a:p>
        </p:txBody>
      </p:sp>
      <p:sp>
        <p:nvSpPr>
          <p:cNvPr id="4" name="Footer Placeholder 4">
            <a:extLst>
              <a:ext uri="{FF2B5EF4-FFF2-40B4-BE49-F238E27FC236}">
                <a16:creationId xmlns:a16="http://schemas.microsoft.com/office/drawing/2014/main" id="{B7147AC8-E42D-458B-73B7-C5DBAE09F0E0}"/>
              </a:ext>
            </a:extLst>
          </p:cNvPr>
          <p:cNvSpPr>
            <a:spLocks noGrp="1"/>
          </p:cNvSpPr>
          <p:nvPr>
            <p:ph type="ftr" sz="quarter" idx="11"/>
          </p:nvPr>
        </p:nvSpPr>
        <p:spPr>
          <a:xfrm>
            <a:off x="2934459" y="6356350"/>
            <a:ext cx="6323082" cy="365126"/>
          </a:xfrm>
        </p:spPr>
        <p:txBody>
          <a:bodyPr/>
          <a:lstStyle/>
          <a:p>
            <a:r>
              <a:rPr lang="en-IN" dirty="0"/>
              <a:t>Crime based Clustering and Zoning</a:t>
            </a:r>
          </a:p>
        </p:txBody>
      </p:sp>
      <p:sp>
        <p:nvSpPr>
          <p:cNvPr id="5" name="Slide Number Placeholder 5">
            <a:extLst>
              <a:ext uri="{FF2B5EF4-FFF2-40B4-BE49-F238E27FC236}">
                <a16:creationId xmlns:a16="http://schemas.microsoft.com/office/drawing/2014/main" id="{7B709BE8-DB57-DCA9-DD2E-DA47DFC00875}"/>
              </a:ext>
            </a:extLst>
          </p:cNvPr>
          <p:cNvSpPr>
            <a:spLocks noGrp="1"/>
          </p:cNvSpPr>
          <p:nvPr>
            <p:ph type="sldNum" sz="quarter" idx="12"/>
          </p:nvPr>
        </p:nvSpPr>
        <p:spPr>
          <a:xfrm>
            <a:off x="9256782" y="6356351"/>
            <a:ext cx="1828800" cy="365125"/>
          </a:xfrm>
        </p:spPr>
        <p:txBody>
          <a:bodyPr/>
          <a:lstStyle/>
          <a:p>
            <a:fld id="{0FF54DE5-C571-48E8-A5BC-B369434E2F44}" type="slidenum">
              <a:rPr lang="en-US" smtClean="0"/>
              <a:pPr/>
              <a:t>11</a:t>
            </a:fld>
            <a:endParaRPr lang="en-US"/>
          </a:p>
        </p:txBody>
      </p:sp>
    </p:spTree>
    <p:extLst>
      <p:ext uri="{BB962C8B-B14F-4D97-AF65-F5344CB8AC3E}">
        <p14:creationId xmlns:p14="http://schemas.microsoft.com/office/powerpoint/2010/main" val="361715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4E19-0416-4FFC-862B-8D51168C4C91}"/>
              </a:ext>
            </a:extLst>
          </p:cNvPr>
          <p:cNvSpPr>
            <a:spLocks noGrp="1"/>
          </p:cNvSpPr>
          <p:nvPr>
            <p:ph type="title"/>
          </p:nvPr>
        </p:nvSpPr>
        <p:spPr/>
        <p:txBody>
          <a:bodyPr/>
          <a:lstStyle/>
          <a:p>
            <a:r>
              <a:rPr lang="en-US" dirty="0"/>
              <a:t>Cost Analysis</a:t>
            </a:r>
          </a:p>
        </p:txBody>
      </p:sp>
      <p:sp>
        <p:nvSpPr>
          <p:cNvPr id="3" name="Content Placeholder 2">
            <a:extLst>
              <a:ext uri="{FF2B5EF4-FFF2-40B4-BE49-F238E27FC236}">
                <a16:creationId xmlns:a16="http://schemas.microsoft.com/office/drawing/2014/main" id="{82C4A0CD-7CB8-4CD6-8729-173C2CD06F7A}"/>
              </a:ext>
            </a:extLst>
          </p:cNvPr>
          <p:cNvSpPr>
            <a:spLocks noGrp="1"/>
          </p:cNvSpPr>
          <p:nvPr>
            <p:ph idx="1"/>
          </p:nvPr>
        </p:nvSpPr>
        <p:spPr/>
        <p:txBody>
          <a:bodyPr>
            <a:normAutofit fontScale="92500" lnSpcReduction="20000"/>
          </a:bodyPr>
          <a:lstStyle/>
          <a:p>
            <a:pPr marL="914400" marR="0">
              <a:lnSpc>
                <a:spcPct val="115000"/>
              </a:lnSpc>
              <a:spcBef>
                <a:spcPts val="0"/>
              </a:spcBef>
              <a:spcAft>
                <a:spcPts val="1000"/>
              </a:spcAft>
            </a:pPr>
            <a:r>
              <a:rPr lang="en-US" sz="1800" dirty="0">
                <a:effectLst/>
                <a:ea typeface="Calibri" panose="020F0502020204030204" pitchFamily="34" charset="0"/>
                <a:cs typeface="Times New Roman" panose="02020603050405020304" pitchFamily="18" charset="0"/>
              </a:rPr>
              <a:t>Duration of project</a:t>
            </a:r>
          </a:p>
          <a:p>
            <a:pPr marL="914400" marR="0">
              <a:lnSpc>
                <a:spcPct val="115000"/>
              </a:lnSpc>
              <a:spcBef>
                <a:spcPts val="0"/>
              </a:spcBef>
              <a:spcAft>
                <a:spcPts val="1000"/>
              </a:spcAft>
            </a:pPr>
            <a:r>
              <a:rPr lang="en-US" sz="1800" dirty="0">
                <a:effectLst/>
                <a:ea typeface="Calibri" panose="020F0502020204030204" pitchFamily="34" charset="0"/>
                <a:cs typeface="Times New Roman" panose="02020603050405020304" pitchFamily="18" charset="0"/>
              </a:rPr>
              <a:t>D=2.0 * (E) ^ 0.32</a:t>
            </a:r>
          </a:p>
          <a:p>
            <a:pPr marL="914400" marR="0">
              <a:lnSpc>
                <a:spcPct val="115000"/>
              </a:lnSpc>
              <a:spcBef>
                <a:spcPts val="0"/>
              </a:spcBef>
              <a:spcAft>
                <a:spcPts val="1000"/>
              </a:spcAft>
            </a:pPr>
            <a:r>
              <a:rPr lang="en-US" sz="1800" dirty="0">
                <a:effectLst/>
                <a:ea typeface="Calibri" panose="020F0502020204030204" pitchFamily="34" charset="0"/>
                <a:cs typeface="Times New Roman" panose="02020603050405020304" pitchFamily="18" charset="0"/>
              </a:rPr>
              <a:t>D=6.75 months</a:t>
            </a:r>
          </a:p>
          <a:p>
            <a:pPr marL="914400" marR="0">
              <a:lnSpc>
                <a:spcPct val="115000"/>
              </a:lnSpc>
              <a:spcBef>
                <a:spcPts val="0"/>
              </a:spcBef>
              <a:spcAft>
                <a:spcPts val="1000"/>
              </a:spcAft>
            </a:pPr>
            <a:r>
              <a:rPr lang="en-US" sz="1800" dirty="0">
                <a:effectLst/>
                <a:ea typeface="Calibri" panose="020F0502020204030204" pitchFamily="34" charset="0"/>
                <a:cs typeface="Times New Roman" panose="02020603050405020304" pitchFamily="18" charset="0"/>
              </a:rPr>
              <a:t>The approximate duration of project is 7 months.</a:t>
            </a:r>
          </a:p>
          <a:p>
            <a:pPr marL="914400" marR="0">
              <a:lnSpc>
                <a:spcPct val="115000"/>
              </a:lnSpc>
              <a:spcBef>
                <a:spcPts val="0"/>
              </a:spcBef>
              <a:spcAft>
                <a:spcPts val="1000"/>
              </a:spcAft>
            </a:pPr>
            <a:r>
              <a:rPr lang="en-US" sz="1800" dirty="0">
                <a:effectLst/>
                <a:ea typeface="Calibri" panose="020F0502020204030204" pitchFamily="34" charset="0"/>
                <a:cs typeface="Times New Roman" panose="02020603050405020304" pitchFamily="18" charset="0"/>
              </a:rPr>
              <a:t>Number of people required for the project</a:t>
            </a:r>
          </a:p>
          <a:p>
            <a:pPr marL="914400" marR="0">
              <a:lnSpc>
                <a:spcPct val="115000"/>
              </a:lnSpc>
              <a:spcBef>
                <a:spcPts val="0"/>
              </a:spcBef>
              <a:spcAft>
                <a:spcPts val="1000"/>
              </a:spcAft>
            </a:pPr>
            <a:r>
              <a:rPr lang="en-US" sz="1800" dirty="0">
                <a:effectLst/>
                <a:ea typeface="Calibri" panose="020F0502020204030204" pitchFamily="34" charset="0"/>
                <a:cs typeface="Times New Roman" panose="02020603050405020304" pitchFamily="18" charset="0"/>
              </a:rPr>
              <a:t>N=22.31/7</a:t>
            </a:r>
          </a:p>
          <a:p>
            <a:pPr marL="914400" marR="0">
              <a:lnSpc>
                <a:spcPct val="115000"/>
              </a:lnSpc>
              <a:spcBef>
                <a:spcPts val="0"/>
              </a:spcBef>
              <a:spcAft>
                <a:spcPts val="1000"/>
              </a:spcAft>
            </a:pPr>
            <a:r>
              <a:rPr lang="en-US" sz="1800" dirty="0">
                <a:effectLst/>
                <a:ea typeface="Calibri" panose="020F0502020204030204" pitchFamily="34" charset="0"/>
                <a:cs typeface="Times New Roman" panose="02020603050405020304" pitchFamily="18" charset="0"/>
              </a:rPr>
              <a:t>N=3.83</a:t>
            </a:r>
          </a:p>
          <a:p>
            <a:pPr marL="914400" marR="0">
              <a:lnSpc>
                <a:spcPct val="115000"/>
              </a:lnSpc>
              <a:spcBef>
                <a:spcPts val="0"/>
              </a:spcBef>
              <a:spcAft>
                <a:spcPts val="1000"/>
              </a:spcAft>
            </a:pPr>
            <a:r>
              <a:rPr lang="en-US" sz="1800" dirty="0">
                <a:effectLst/>
                <a:ea typeface="Calibri" panose="020F0502020204030204" pitchFamily="34" charset="0"/>
                <a:cs typeface="Times New Roman" panose="02020603050405020304" pitchFamily="18" charset="0"/>
              </a:rPr>
              <a:t>N=4 people</a:t>
            </a:r>
          </a:p>
          <a:p>
            <a:pPr marL="914400" marR="0">
              <a:lnSpc>
                <a:spcPct val="115000"/>
              </a:lnSpc>
              <a:spcBef>
                <a:spcPts val="0"/>
              </a:spcBef>
              <a:spcAft>
                <a:spcPts val="1000"/>
              </a:spcAft>
            </a:pPr>
            <a:r>
              <a:rPr lang="en-US" sz="1800" dirty="0">
                <a:effectLst/>
                <a:ea typeface="Calibri" panose="020F0502020204030204" pitchFamily="34" charset="0"/>
                <a:cs typeface="Times New Roman" panose="02020603050405020304" pitchFamily="18" charset="0"/>
              </a:rPr>
              <a:t>Therefore 4 people are required to successfully complete the project on schedule.</a:t>
            </a:r>
          </a:p>
          <a:p>
            <a:pPr marL="914400" marR="0">
              <a:lnSpc>
                <a:spcPct val="115000"/>
              </a:lnSpc>
              <a:spcBef>
                <a:spcPts val="0"/>
              </a:spcBef>
              <a:spcAft>
                <a:spcPts val="1000"/>
              </a:spcAft>
            </a:pPr>
            <a:r>
              <a:rPr lang="en-US" sz="1800" dirty="0">
                <a:effectLst/>
                <a:ea typeface="Calibri" panose="020F0502020204030204" pitchFamily="34" charset="0"/>
                <a:cs typeface="Times New Roman" panose="02020603050405020304" pitchFamily="18" charset="0"/>
              </a:rPr>
              <a:t>Cost of project</a:t>
            </a:r>
          </a:p>
          <a:p>
            <a:pPr marL="914400" marR="0">
              <a:lnSpc>
                <a:spcPct val="115000"/>
              </a:lnSpc>
              <a:spcBef>
                <a:spcPts val="0"/>
              </a:spcBef>
              <a:spcAft>
                <a:spcPts val="1000"/>
              </a:spcAft>
            </a:pPr>
            <a:r>
              <a:rPr lang="en-US" sz="1800" dirty="0">
                <a:effectLst/>
                <a:ea typeface="Calibri" panose="020F0502020204030204" pitchFamily="34" charset="0"/>
                <a:cs typeface="Times New Roman" panose="02020603050405020304" pitchFamily="18" charset="0"/>
              </a:rPr>
              <a:t>C=4*30*210=25200/-</a:t>
            </a:r>
          </a:p>
          <a:p>
            <a:pPr marL="914400" marR="0">
              <a:lnSpc>
                <a:spcPct val="115000"/>
              </a:lnSpc>
              <a:spcBef>
                <a:spcPts val="0"/>
              </a:spcBef>
              <a:spcAft>
                <a:spcPts val="1000"/>
              </a:spcAft>
            </a:pPr>
            <a:r>
              <a:rPr lang="en-US" sz="1800" dirty="0">
                <a:effectLst/>
                <a:ea typeface="Calibri" panose="020F0502020204030204" pitchFamily="34" charset="0"/>
                <a:cs typeface="Times New Roman" panose="02020603050405020304" pitchFamily="18" charset="0"/>
              </a:rPr>
              <a:t>Therefore, the cost of project is 25200/-(approx.)</a:t>
            </a:r>
          </a:p>
          <a:p>
            <a:endParaRPr lang="en-US" dirty="0"/>
          </a:p>
        </p:txBody>
      </p:sp>
      <p:sp>
        <p:nvSpPr>
          <p:cNvPr id="4" name="Footer Placeholder 4">
            <a:extLst>
              <a:ext uri="{FF2B5EF4-FFF2-40B4-BE49-F238E27FC236}">
                <a16:creationId xmlns:a16="http://schemas.microsoft.com/office/drawing/2014/main" id="{70B4092C-FE8E-8D48-59C2-EDBD217A412F}"/>
              </a:ext>
            </a:extLst>
          </p:cNvPr>
          <p:cNvSpPr>
            <a:spLocks noGrp="1"/>
          </p:cNvSpPr>
          <p:nvPr>
            <p:ph type="ftr" sz="quarter" idx="11"/>
          </p:nvPr>
        </p:nvSpPr>
        <p:spPr>
          <a:xfrm>
            <a:off x="2934459" y="6356350"/>
            <a:ext cx="6323082" cy="365126"/>
          </a:xfrm>
        </p:spPr>
        <p:txBody>
          <a:bodyPr/>
          <a:lstStyle/>
          <a:p>
            <a:r>
              <a:rPr lang="en-IN" dirty="0"/>
              <a:t>Crime based Clustering and Zoning</a:t>
            </a:r>
          </a:p>
        </p:txBody>
      </p:sp>
      <p:sp>
        <p:nvSpPr>
          <p:cNvPr id="5" name="Slide Number Placeholder 5">
            <a:extLst>
              <a:ext uri="{FF2B5EF4-FFF2-40B4-BE49-F238E27FC236}">
                <a16:creationId xmlns:a16="http://schemas.microsoft.com/office/drawing/2014/main" id="{445DC5CE-70DC-3494-45F0-6C5AEB8EE618}"/>
              </a:ext>
            </a:extLst>
          </p:cNvPr>
          <p:cNvSpPr>
            <a:spLocks noGrp="1"/>
          </p:cNvSpPr>
          <p:nvPr>
            <p:ph type="sldNum" sz="quarter" idx="12"/>
          </p:nvPr>
        </p:nvSpPr>
        <p:spPr>
          <a:xfrm>
            <a:off x="9256782" y="6356351"/>
            <a:ext cx="1828800" cy="365125"/>
          </a:xfrm>
        </p:spPr>
        <p:txBody>
          <a:bodyPr/>
          <a:lstStyle/>
          <a:p>
            <a:fld id="{0FF54DE5-C571-48E8-A5BC-B369434E2F44}" type="slidenum">
              <a:rPr lang="en-US" smtClean="0"/>
              <a:pPr/>
              <a:t>12</a:t>
            </a:fld>
            <a:endParaRPr lang="en-US"/>
          </a:p>
        </p:txBody>
      </p:sp>
    </p:spTree>
    <p:extLst>
      <p:ext uri="{BB962C8B-B14F-4D97-AF65-F5344CB8AC3E}">
        <p14:creationId xmlns:p14="http://schemas.microsoft.com/office/powerpoint/2010/main" val="4669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816A-048A-D463-1C05-F264BB706987}"/>
              </a:ext>
            </a:extLst>
          </p:cNvPr>
          <p:cNvSpPr>
            <a:spLocks noGrp="1"/>
          </p:cNvSpPr>
          <p:nvPr>
            <p:ph type="title"/>
          </p:nvPr>
        </p:nvSpPr>
        <p:spPr/>
        <p:txBody>
          <a:bodyPr/>
          <a:lstStyle/>
          <a:p>
            <a:r>
              <a:rPr lang="en-US" dirty="0"/>
              <a:t>Results of  Clustering</a:t>
            </a:r>
          </a:p>
        </p:txBody>
      </p:sp>
      <p:sp>
        <p:nvSpPr>
          <p:cNvPr id="3" name="Footer Placeholder 2">
            <a:extLst>
              <a:ext uri="{FF2B5EF4-FFF2-40B4-BE49-F238E27FC236}">
                <a16:creationId xmlns:a16="http://schemas.microsoft.com/office/drawing/2014/main" id="{762BD756-D8AC-0367-7710-A74798AFFABF}"/>
              </a:ext>
            </a:extLst>
          </p:cNvPr>
          <p:cNvSpPr>
            <a:spLocks noGrp="1"/>
          </p:cNvSpPr>
          <p:nvPr>
            <p:ph type="ftr" sz="quarter" idx="11"/>
          </p:nvPr>
        </p:nvSpPr>
        <p:spPr/>
        <p:txBody>
          <a:bodyPr/>
          <a:lstStyle/>
          <a:p>
            <a:r>
              <a:rPr lang="en-IN"/>
              <a:t>Crime based Clustering and Zoning</a:t>
            </a:r>
            <a:endParaRPr lang="en-IN" dirty="0"/>
          </a:p>
        </p:txBody>
      </p:sp>
      <p:pic>
        <p:nvPicPr>
          <p:cNvPr id="5" name="Picture 4">
            <a:extLst>
              <a:ext uri="{FF2B5EF4-FFF2-40B4-BE49-F238E27FC236}">
                <a16:creationId xmlns:a16="http://schemas.microsoft.com/office/drawing/2014/main" id="{40C3BC5D-539D-A5D9-C902-834DF9484A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924" y="1259728"/>
            <a:ext cx="4303723" cy="2420844"/>
          </a:xfrm>
          <a:prstGeom prst="rect">
            <a:avLst/>
          </a:prstGeom>
        </p:spPr>
      </p:pic>
      <p:pic>
        <p:nvPicPr>
          <p:cNvPr id="7" name="Picture 6">
            <a:extLst>
              <a:ext uri="{FF2B5EF4-FFF2-40B4-BE49-F238E27FC236}">
                <a16:creationId xmlns:a16="http://schemas.microsoft.com/office/drawing/2014/main" id="{1F16B176-29F2-B60A-3408-536AFC094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5241" y="3935506"/>
            <a:ext cx="4462430" cy="2510117"/>
          </a:xfrm>
          <a:prstGeom prst="rect">
            <a:avLst/>
          </a:prstGeom>
        </p:spPr>
      </p:pic>
      <p:pic>
        <p:nvPicPr>
          <p:cNvPr id="9" name="Picture 8">
            <a:extLst>
              <a:ext uri="{FF2B5EF4-FFF2-40B4-BE49-F238E27FC236}">
                <a16:creationId xmlns:a16="http://schemas.microsoft.com/office/drawing/2014/main" id="{71672C0A-6423-989B-6B97-4388E75E91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5241" y="1259728"/>
            <a:ext cx="4462430" cy="2510117"/>
          </a:xfrm>
          <a:prstGeom prst="rect">
            <a:avLst/>
          </a:prstGeom>
        </p:spPr>
      </p:pic>
      <p:pic>
        <p:nvPicPr>
          <p:cNvPr id="11" name="Picture 10">
            <a:extLst>
              <a:ext uri="{FF2B5EF4-FFF2-40B4-BE49-F238E27FC236}">
                <a16:creationId xmlns:a16="http://schemas.microsoft.com/office/drawing/2014/main" id="{F77521D7-3851-B89E-03FA-F743BF3B44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6924" y="3935506"/>
            <a:ext cx="4303723" cy="2420844"/>
          </a:xfrm>
          <a:prstGeom prst="rect">
            <a:avLst/>
          </a:prstGeom>
        </p:spPr>
      </p:pic>
    </p:spTree>
    <p:extLst>
      <p:ext uri="{BB962C8B-B14F-4D97-AF65-F5344CB8AC3E}">
        <p14:creationId xmlns:p14="http://schemas.microsoft.com/office/powerpoint/2010/main" val="176951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090A-E2E9-5F65-4BD7-BCE8B07D6E75}"/>
              </a:ext>
            </a:extLst>
          </p:cNvPr>
          <p:cNvSpPr>
            <a:spLocks noGrp="1"/>
          </p:cNvSpPr>
          <p:nvPr>
            <p:ph type="title"/>
          </p:nvPr>
        </p:nvSpPr>
        <p:spPr/>
        <p:txBody>
          <a:bodyPr/>
          <a:lstStyle/>
          <a:p>
            <a:r>
              <a:rPr lang="en-US" dirty="0"/>
              <a:t>Results of  Image Based Search</a:t>
            </a:r>
          </a:p>
        </p:txBody>
      </p:sp>
      <p:pic>
        <p:nvPicPr>
          <p:cNvPr id="13" name="Content Placeholder 12">
            <a:extLst>
              <a:ext uri="{FF2B5EF4-FFF2-40B4-BE49-F238E27FC236}">
                <a16:creationId xmlns:a16="http://schemas.microsoft.com/office/drawing/2014/main" id="{D4DC26A0-898B-D193-5003-FA035965674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08372" y="1208226"/>
            <a:ext cx="4539792" cy="2553633"/>
          </a:xfrm>
        </p:spPr>
      </p:pic>
      <p:sp>
        <p:nvSpPr>
          <p:cNvPr id="7" name="Footer Placeholder 4">
            <a:extLst>
              <a:ext uri="{FF2B5EF4-FFF2-40B4-BE49-F238E27FC236}">
                <a16:creationId xmlns:a16="http://schemas.microsoft.com/office/drawing/2014/main" id="{E1047E50-84C8-CAD3-CED3-95AF78E1D0F2}"/>
              </a:ext>
            </a:extLst>
          </p:cNvPr>
          <p:cNvSpPr>
            <a:spLocks noGrp="1"/>
          </p:cNvSpPr>
          <p:nvPr>
            <p:ph type="ftr" sz="quarter" idx="11"/>
          </p:nvPr>
        </p:nvSpPr>
        <p:spPr>
          <a:xfrm>
            <a:off x="2934459" y="6356350"/>
            <a:ext cx="6323082" cy="365126"/>
          </a:xfrm>
        </p:spPr>
        <p:txBody>
          <a:bodyPr/>
          <a:lstStyle/>
          <a:p>
            <a:r>
              <a:rPr lang="en-IN" dirty="0"/>
              <a:t>Crime based Clustering and Zoning</a:t>
            </a:r>
          </a:p>
        </p:txBody>
      </p:sp>
      <p:sp>
        <p:nvSpPr>
          <p:cNvPr id="8" name="Slide Number Placeholder 5">
            <a:extLst>
              <a:ext uri="{FF2B5EF4-FFF2-40B4-BE49-F238E27FC236}">
                <a16:creationId xmlns:a16="http://schemas.microsoft.com/office/drawing/2014/main" id="{A8B52918-C9A9-9DBD-58F7-A736ECA71478}"/>
              </a:ext>
            </a:extLst>
          </p:cNvPr>
          <p:cNvSpPr>
            <a:spLocks noGrp="1"/>
          </p:cNvSpPr>
          <p:nvPr>
            <p:ph type="sldNum" sz="quarter" idx="12"/>
          </p:nvPr>
        </p:nvSpPr>
        <p:spPr>
          <a:xfrm>
            <a:off x="9256782" y="6356351"/>
            <a:ext cx="1828800" cy="365125"/>
          </a:xfrm>
        </p:spPr>
        <p:txBody>
          <a:bodyPr/>
          <a:lstStyle/>
          <a:p>
            <a:fld id="{0FF54DE5-C571-48E8-A5BC-B369434E2F44}" type="slidenum">
              <a:rPr lang="en-US" smtClean="0"/>
              <a:pPr/>
              <a:t>14</a:t>
            </a:fld>
            <a:endParaRPr lang="en-US"/>
          </a:p>
        </p:txBody>
      </p:sp>
      <p:pic>
        <p:nvPicPr>
          <p:cNvPr id="15" name="Picture 14">
            <a:extLst>
              <a:ext uri="{FF2B5EF4-FFF2-40B4-BE49-F238E27FC236}">
                <a16:creationId xmlns:a16="http://schemas.microsoft.com/office/drawing/2014/main" id="{DDD81954-3997-FD0B-D3AB-A1EDEACDA5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224" y="3799890"/>
            <a:ext cx="4477210" cy="2518430"/>
          </a:xfrm>
          <a:prstGeom prst="rect">
            <a:avLst/>
          </a:prstGeom>
        </p:spPr>
      </p:pic>
      <p:pic>
        <p:nvPicPr>
          <p:cNvPr id="17" name="Picture 16">
            <a:extLst>
              <a:ext uri="{FF2B5EF4-FFF2-40B4-BE49-F238E27FC236}">
                <a16:creationId xmlns:a16="http://schemas.microsoft.com/office/drawing/2014/main" id="{8D1E070E-15A8-66D8-2D0A-827F1D9B3B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8372" y="3802856"/>
            <a:ext cx="4539792" cy="2553633"/>
          </a:xfrm>
          <a:prstGeom prst="rect">
            <a:avLst/>
          </a:prstGeom>
        </p:spPr>
      </p:pic>
      <p:pic>
        <p:nvPicPr>
          <p:cNvPr id="19" name="Picture 18">
            <a:extLst>
              <a:ext uri="{FF2B5EF4-FFF2-40B4-BE49-F238E27FC236}">
                <a16:creationId xmlns:a16="http://schemas.microsoft.com/office/drawing/2014/main" id="{A1BEB2EE-127E-4C59-9179-3A6CC2A981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8224" y="1283444"/>
            <a:ext cx="4406071" cy="2478415"/>
          </a:xfrm>
          <a:prstGeom prst="rect">
            <a:avLst/>
          </a:prstGeom>
        </p:spPr>
      </p:pic>
    </p:spTree>
    <p:extLst>
      <p:ext uri="{BB962C8B-B14F-4D97-AF65-F5344CB8AC3E}">
        <p14:creationId xmlns:p14="http://schemas.microsoft.com/office/powerpoint/2010/main" val="50518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7594-F500-0FD5-9737-81D19ADE256A}"/>
              </a:ext>
            </a:extLst>
          </p:cNvPr>
          <p:cNvSpPr>
            <a:spLocks noGrp="1"/>
          </p:cNvSpPr>
          <p:nvPr>
            <p:ph type="title"/>
          </p:nvPr>
        </p:nvSpPr>
        <p:spPr/>
        <p:txBody>
          <a:bodyPr/>
          <a:lstStyle/>
          <a:p>
            <a:r>
              <a:rPr lang="en-US" dirty="0"/>
              <a:t>Results of Sketch Based Search</a:t>
            </a:r>
          </a:p>
        </p:txBody>
      </p:sp>
      <p:sp>
        <p:nvSpPr>
          <p:cNvPr id="3" name="Footer Placeholder 2">
            <a:extLst>
              <a:ext uri="{FF2B5EF4-FFF2-40B4-BE49-F238E27FC236}">
                <a16:creationId xmlns:a16="http://schemas.microsoft.com/office/drawing/2014/main" id="{6D7B7EE3-2CBC-C359-285B-CE6E3C68AF9B}"/>
              </a:ext>
            </a:extLst>
          </p:cNvPr>
          <p:cNvSpPr>
            <a:spLocks noGrp="1"/>
          </p:cNvSpPr>
          <p:nvPr>
            <p:ph type="ftr" sz="quarter" idx="11"/>
          </p:nvPr>
        </p:nvSpPr>
        <p:spPr/>
        <p:txBody>
          <a:bodyPr/>
          <a:lstStyle/>
          <a:p>
            <a:r>
              <a:rPr lang="en-IN"/>
              <a:t>Crime based Clustering and Zoning</a:t>
            </a:r>
            <a:endParaRPr lang="en-IN" dirty="0"/>
          </a:p>
        </p:txBody>
      </p:sp>
      <p:sp>
        <p:nvSpPr>
          <p:cNvPr id="4" name="Slide Number Placeholder 5">
            <a:extLst>
              <a:ext uri="{FF2B5EF4-FFF2-40B4-BE49-F238E27FC236}">
                <a16:creationId xmlns:a16="http://schemas.microsoft.com/office/drawing/2014/main" id="{C368BC7D-28E4-39C9-E91C-17035A476DE2}"/>
              </a:ext>
            </a:extLst>
          </p:cNvPr>
          <p:cNvSpPr>
            <a:spLocks noGrp="1"/>
          </p:cNvSpPr>
          <p:nvPr>
            <p:ph type="sldNum" sz="quarter" idx="12"/>
          </p:nvPr>
        </p:nvSpPr>
        <p:spPr>
          <a:xfrm>
            <a:off x="9256782" y="6356351"/>
            <a:ext cx="1828800" cy="365125"/>
          </a:xfrm>
        </p:spPr>
        <p:txBody>
          <a:bodyPr/>
          <a:lstStyle/>
          <a:p>
            <a:fld id="{0FF54DE5-C571-48E8-A5BC-B369434E2F44}" type="slidenum">
              <a:rPr lang="en-US" smtClean="0"/>
              <a:pPr/>
              <a:t>15</a:t>
            </a:fld>
            <a:endParaRPr lang="en-US" dirty="0"/>
          </a:p>
        </p:txBody>
      </p:sp>
      <p:pic>
        <p:nvPicPr>
          <p:cNvPr id="6" name="Picture 5">
            <a:extLst>
              <a:ext uri="{FF2B5EF4-FFF2-40B4-BE49-F238E27FC236}">
                <a16:creationId xmlns:a16="http://schemas.microsoft.com/office/drawing/2014/main" id="{73F693FB-18ED-53B0-C55C-7183E9CC65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4237" y="3873124"/>
            <a:ext cx="4414620" cy="2483224"/>
          </a:xfrm>
          <a:prstGeom prst="rect">
            <a:avLst/>
          </a:prstGeom>
        </p:spPr>
      </p:pic>
      <p:pic>
        <p:nvPicPr>
          <p:cNvPr id="8" name="Picture 7">
            <a:extLst>
              <a:ext uri="{FF2B5EF4-FFF2-40B4-BE49-F238E27FC236}">
                <a16:creationId xmlns:a16="http://schemas.microsoft.com/office/drawing/2014/main" id="{BDBC215A-BB33-11DC-7ABF-1C77AE5041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4235" y="1255058"/>
            <a:ext cx="4414620" cy="2483224"/>
          </a:xfrm>
          <a:prstGeom prst="rect">
            <a:avLst/>
          </a:prstGeom>
        </p:spPr>
      </p:pic>
      <p:pic>
        <p:nvPicPr>
          <p:cNvPr id="10" name="Picture 9">
            <a:extLst>
              <a:ext uri="{FF2B5EF4-FFF2-40B4-BE49-F238E27FC236}">
                <a16:creationId xmlns:a16="http://schemas.microsoft.com/office/drawing/2014/main" id="{A3110DAE-102A-55FE-BAA1-17310BF5C1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3145" y="1308004"/>
            <a:ext cx="4414620" cy="2430278"/>
          </a:xfrm>
          <a:prstGeom prst="rect">
            <a:avLst/>
          </a:prstGeom>
        </p:spPr>
      </p:pic>
      <p:pic>
        <p:nvPicPr>
          <p:cNvPr id="14" name="Picture 13">
            <a:extLst>
              <a:ext uri="{FF2B5EF4-FFF2-40B4-BE49-F238E27FC236}">
                <a16:creationId xmlns:a16="http://schemas.microsoft.com/office/drawing/2014/main" id="{789AD1C8-9110-7647-B6C4-318995334A8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3144" y="3853141"/>
            <a:ext cx="4414621" cy="2483224"/>
          </a:xfrm>
          <a:prstGeom prst="rect">
            <a:avLst/>
          </a:prstGeom>
        </p:spPr>
      </p:pic>
    </p:spTree>
    <p:extLst>
      <p:ext uri="{BB962C8B-B14F-4D97-AF65-F5344CB8AC3E}">
        <p14:creationId xmlns:p14="http://schemas.microsoft.com/office/powerpoint/2010/main" val="110707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3FC1-47C2-4F0E-9D2C-7F9067D06B53}"/>
              </a:ext>
            </a:extLst>
          </p:cNvPr>
          <p:cNvSpPr>
            <a:spLocks noGrp="1"/>
          </p:cNvSpPr>
          <p:nvPr>
            <p:ph type="title"/>
          </p:nvPr>
        </p:nvSpPr>
        <p:spPr/>
        <p:txBody>
          <a:bodyPr/>
          <a:lstStyle/>
          <a:p>
            <a:r>
              <a:rPr lang="en-US" dirty="0">
                <a:solidFill>
                  <a:srgbClr val="222222"/>
                </a:solidFill>
                <a:effectLst/>
                <a:ea typeface="Times New Roman" panose="02020603050405020304" pitchFamily="18" charset="0"/>
              </a:rPr>
              <a:t>Conclusion </a:t>
            </a:r>
            <a:endParaRPr lang="en-US" dirty="0"/>
          </a:p>
        </p:txBody>
      </p:sp>
      <p:sp>
        <p:nvSpPr>
          <p:cNvPr id="3" name="Content Placeholder 2">
            <a:extLst>
              <a:ext uri="{FF2B5EF4-FFF2-40B4-BE49-F238E27FC236}">
                <a16:creationId xmlns:a16="http://schemas.microsoft.com/office/drawing/2014/main" id="{966ADA8E-38FD-48ED-A05E-0690E18F4E74}"/>
              </a:ext>
            </a:extLst>
          </p:cNvPr>
          <p:cNvSpPr>
            <a:spLocks noGrp="1"/>
          </p:cNvSpPr>
          <p:nvPr>
            <p:ph idx="1"/>
          </p:nvPr>
        </p:nvSpPr>
        <p:spPr/>
        <p:txBody>
          <a:bodyPr>
            <a:normAutofit/>
          </a:bodyPr>
          <a:lstStyle/>
          <a:p>
            <a:r>
              <a:rPr lang="en-US" dirty="0"/>
              <a:t>Crimes in India are rising at an alarming rate. So, to contribute toward combating crimes and to identify criminals, we proposed an integrated technology of CDCI (Crime Detection and Crime Identification) using DMT (Data Mining Techniques) for Indian Districts.</a:t>
            </a:r>
          </a:p>
          <a:p>
            <a:r>
              <a:rPr lang="en-US" dirty="0"/>
              <a:t>This system is designed specially for the general public to be up-to-date about their surrounding’s crime situations and take corresponding measures.</a:t>
            </a:r>
          </a:p>
          <a:p>
            <a:r>
              <a:rPr lang="en-US" dirty="0"/>
              <a:t>The system is able to identify and display crime clusters in a easy to understand and comprehending way for better implementation of law enforcement and will also help in detection of a specific individual at the crime scene.</a:t>
            </a:r>
          </a:p>
        </p:txBody>
      </p:sp>
      <p:sp>
        <p:nvSpPr>
          <p:cNvPr id="4" name="Footer Placeholder 4">
            <a:extLst>
              <a:ext uri="{FF2B5EF4-FFF2-40B4-BE49-F238E27FC236}">
                <a16:creationId xmlns:a16="http://schemas.microsoft.com/office/drawing/2014/main" id="{31BACAB3-5044-0526-7D4E-735DFECA90B0}"/>
              </a:ext>
            </a:extLst>
          </p:cNvPr>
          <p:cNvSpPr>
            <a:spLocks noGrp="1"/>
          </p:cNvSpPr>
          <p:nvPr>
            <p:ph type="ftr" sz="quarter" idx="11"/>
          </p:nvPr>
        </p:nvSpPr>
        <p:spPr>
          <a:xfrm>
            <a:off x="2934459" y="6356350"/>
            <a:ext cx="6323082" cy="365126"/>
          </a:xfrm>
        </p:spPr>
        <p:txBody>
          <a:bodyPr/>
          <a:lstStyle/>
          <a:p>
            <a:r>
              <a:rPr lang="en-IN" dirty="0"/>
              <a:t>Crime based Clustering and Zoning</a:t>
            </a:r>
          </a:p>
        </p:txBody>
      </p:sp>
      <p:sp>
        <p:nvSpPr>
          <p:cNvPr id="5" name="Slide Number Placeholder 5">
            <a:extLst>
              <a:ext uri="{FF2B5EF4-FFF2-40B4-BE49-F238E27FC236}">
                <a16:creationId xmlns:a16="http://schemas.microsoft.com/office/drawing/2014/main" id="{78ED9428-16F3-EED9-D8E1-F38D67781CF4}"/>
              </a:ext>
            </a:extLst>
          </p:cNvPr>
          <p:cNvSpPr>
            <a:spLocks noGrp="1"/>
          </p:cNvSpPr>
          <p:nvPr>
            <p:ph type="sldNum" sz="quarter" idx="12"/>
          </p:nvPr>
        </p:nvSpPr>
        <p:spPr>
          <a:xfrm>
            <a:off x="9256782" y="6356351"/>
            <a:ext cx="1828800" cy="365125"/>
          </a:xfrm>
        </p:spPr>
        <p:txBody>
          <a:bodyPr/>
          <a:lstStyle/>
          <a:p>
            <a:fld id="{0FF54DE5-C571-48E8-A5BC-B369434E2F44}" type="slidenum">
              <a:rPr lang="en-US" smtClean="0"/>
              <a:pPr/>
              <a:t>16</a:t>
            </a:fld>
            <a:endParaRPr lang="en-US" dirty="0"/>
          </a:p>
        </p:txBody>
      </p:sp>
    </p:spTree>
    <p:extLst>
      <p:ext uri="{BB962C8B-B14F-4D97-AF65-F5344CB8AC3E}">
        <p14:creationId xmlns:p14="http://schemas.microsoft.com/office/powerpoint/2010/main" val="240903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3FC1-47C2-4F0E-9D2C-7F9067D06B53}"/>
              </a:ext>
            </a:extLst>
          </p:cNvPr>
          <p:cNvSpPr>
            <a:spLocks noGrp="1"/>
          </p:cNvSpPr>
          <p:nvPr>
            <p:ph type="title"/>
          </p:nvPr>
        </p:nvSpPr>
        <p:spPr/>
        <p:txBody>
          <a:bodyPr/>
          <a:lstStyle/>
          <a:p>
            <a:r>
              <a:rPr lang="en-US" dirty="0">
                <a:solidFill>
                  <a:srgbClr val="222222"/>
                </a:solidFill>
                <a:effectLst/>
                <a:ea typeface="Times New Roman" panose="02020603050405020304" pitchFamily="18" charset="0"/>
              </a:rPr>
              <a:t>Future </a:t>
            </a:r>
            <a:r>
              <a:rPr lang="en-US" dirty="0">
                <a:solidFill>
                  <a:srgbClr val="222222"/>
                </a:solidFill>
                <a:ea typeface="Times New Roman" panose="02020603050405020304" pitchFamily="18" charset="0"/>
              </a:rPr>
              <a:t>Work</a:t>
            </a:r>
            <a:endParaRPr lang="en-US" dirty="0"/>
          </a:p>
        </p:txBody>
      </p:sp>
      <p:sp>
        <p:nvSpPr>
          <p:cNvPr id="3" name="Content Placeholder 2">
            <a:extLst>
              <a:ext uri="{FF2B5EF4-FFF2-40B4-BE49-F238E27FC236}">
                <a16:creationId xmlns:a16="http://schemas.microsoft.com/office/drawing/2014/main" id="{966ADA8E-38FD-48ED-A05E-0690E18F4E74}"/>
              </a:ext>
            </a:extLst>
          </p:cNvPr>
          <p:cNvSpPr>
            <a:spLocks noGrp="1"/>
          </p:cNvSpPr>
          <p:nvPr>
            <p:ph idx="1"/>
          </p:nvPr>
        </p:nvSpPr>
        <p:spPr/>
        <p:txBody>
          <a:bodyPr>
            <a:normAutofit/>
          </a:bodyPr>
          <a:lstStyle/>
          <a:p>
            <a:r>
              <a:rPr lang="en-US" dirty="0"/>
              <a:t>This system can be further developed into a mobile application for more ease of use. People can easily access data and also be aware of the areas. </a:t>
            </a:r>
          </a:p>
          <a:p>
            <a:r>
              <a:rPr lang="en-US" dirty="0"/>
              <a:t>People can upload images of suspicious people to get a check of criminal/non criminal person. </a:t>
            </a:r>
          </a:p>
          <a:p>
            <a:r>
              <a:rPr lang="en-US" dirty="0"/>
              <a:t>This system can also be used in law enforcement agencies like the police force.</a:t>
            </a:r>
          </a:p>
        </p:txBody>
      </p:sp>
      <p:sp>
        <p:nvSpPr>
          <p:cNvPr id="4" name="Footer Placeholder 4">
            <a:extLst>
              <a:ext uri="{FF2B5EF4-FFF2-40B4-BE49-F238E27FC236}">
                <a16:creationId xmlns:a16="http://schemas.microsoft.com/office/drawing/2014/main" id="{31BACAB3-5044-0526-7D4E-735DFECA90B0}"/>
              </a:ext>
            </a:extLst>
          </p:cNvPr>
          <p:cNvSpPr>
            <a:spLocks noGrp="1"/>
          </p:cNvSpPr>
          <p:nvPr>
            <p:ph type="ftr" sz="quarter" idx="11"/>
          </p:nvPr>
        </p:nvSpPr>
        <p:spPr>
          <a:xfrm>
            <a:off x="2934459" y="6356350"/>
            <a:ext cx="6323082" cy="365126"/>
          </a:xfrm>
        </p:spPr>
        <p:txBody>
          <a:bodyPr/>
          <a:lstStyle/>
          <a:p>
            <a:r>
              <a:rPr lang="en-IN" dirty="0"/>
              <a:t>Crime based Clustering and Zoning</a:t>
            </a:r>
          </a:p>
        </p:txBody>
      </p:sp>
      <p:sp>
        <p:nvSpPr>
          <p:cNvPr id="5" name="Slide Number Placeholder 5">
            <a:extLst>
              <a:ext uri="{FF2B5EF4-FFF2-40B4-BE49-F238E27FC236}">
                <a16:creationId xmlns:a16="http://schemas.microsoft.com/office/drawing/2014/main" id="{78ED9428-16F3-EED9-D8E1-F38D67781CF4}"/>
              </a:ext>
            </a:extLst>
          </p:cNvPr>
          <p:cNvSpPr>
            <a:spLocks noGrp="1"/>
          </p:cNvSpPr>
          <p:nvPr>
            <p:ph type="sldNum" sz="quarter" idx="12"/>
          </p:nvPr>
        </p:nvSpPr>
        <p:spPr>
          <a:xfrm>
            <a:off x="9256782" y="6356351"/>
            <a:ext cx="1828800" cy="365125"/>
          </a:xfrm>
        </p:spPr>
        <p:txBody>
          <a:bodyPr/>
          <a:lstStyle/>
          <a:p>
            <a:fld id="{0FF54DE5-C571-48E8-A5BC-B369434E2F44}" type="slidenum">
              <a:rPr lang="en-US" smtClean="0"/>
              <a:pPr/>
              <a:t>17</a:t>
            </a:fld>
            <a:endParaRPr lang="en-US"/>
          </a:p>
        </p:txBody>
      </p:sp>
    </p:spTree>
    <p:extLst>
      <p:ext uri="{BB962C8B-B14F-4D97-AF65-F5344CB8AC3E}">
        <p14:creationId xmlns:p14="http://schemas.microsoft.com/office/powerpoint/2010/main" val="1097965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 You !!</a:t>
            </a:r>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691631" y="1352533"/>
            <a:ext cx="2228612" cy="186093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492A-EEF5-4FCE-B210-2618CF16079F}"/>
              </a:ext>
            </a:extLst>
          </p:cNvPr>
          <p:cNvSpPr>
            <a:spLocks noGrp="1"/>
          </p:cNvSpPr>
          <p:nvPr>
            <p:ph type="ctrTitle"/>
          </p:nvPr>
        </p:nvSpPr>
        <p:spPr>
          <a:xfrm>
            <a:off x="3228975" y="1419638"/>
            <a:ext cx="5734050" cy="576941"/>
          </a:xfrm>
        </p:spPr>
        <p:txBody>
          <a:bodyPr>
            <a:normAutofit fontScale="90000"/>
          </a:bodyPr>
          <a:lstStyle/>
          <a:p>
            <a:r>
              <a:rPr lang="en-US" dirty="0"/>
              <a:t>Team members</a:t>
            </a:r>
            <a:endParaRPr lang="en-IN" dirty="0"/>
          </a:p>
        </p:txBody>
      </p:sp>
      <p:graphicFrame>
        <p:nvGraphicFramePr>
          <p:cNvPr id="7" name="Table 6">
            <a:extLst>
              <a:ext uri="{FF2B5EF4-FFF2-40B4-BE49-F238E27FC236}">
                <a16:creationId xmlns:a16="http://schemas.microsoft.com/office/drawing/2014/main" id="{A7FEBEE4-935B-49A4-B841-A28C3FD9E1AC}"/>
              </a:ext>
            </a:extLst>
          </p:cNvPr>
          <p:cNvGraphicFramePr/>
          <p:nvPr>
            <p:extLst>
              <p:ext uri="{D42A27DB-BD31-4B8C-83A1-F6EECF244321}">
                <p14:modId xmlns:p14="http://schemas.microsoft.com/office/powerpoint/2010/main" val="3967131981"/>
              </p:ext>
            </p:extLst>
          </p:nvPr>
        </p:nvGraphicFramePr>
        <p:xfrm>
          <a:off x="1637359" y="2547400"/>
          <a:ext cx="8685150" cy="2571369"/>
        </p:xfrm>
        <a:graphic>
          <a:graphicData uri="http://schemas.openxmlformats.org/drawingml/2006/table">
            <a:tbl>
              <a:tblPr firstRow="1" firstCol="1" bandRow="1">
                <a:tableStyleId>{5C22544A-7EE6-4342-B048-85BDC9FD1C3A}</a:tableStyleId>
              </a:tblPr>
              <a:tblGrid>
                <a:gridCol w="1443355">
                  <a:extLst>
                    <a:ext uri="{9D8B030D-6E8A-4147-A177-3AD203B41FA5}">
                      <a16:colId xmlns:a16="http://schemas.microsoft.com/office/drawing/2014/main" val="3977356348"/>
                    </a:ext>
                  </a:extLst>
                </a:gridCol>
                <a:gridCol w="2220119">
                  <a:extLst>
                    <a:ext uri="{9D8B030D-6E8A-4147-A177-3AD203B41FA5}">
                      <a16:colId xmlns:a16="http://schemas.microsoft.com/office/drawing/2014/main" val="663822442"/>
                    </a:ext>
                  </a:extLst>
                </a:gridCol>
                <a:gridCol w="2586772">
                  <a:extLst>
                    <a:ext uri="{9D8B030D-6E8A-4147-A177-3AD203B41FA5}">
                      <a16:colId xmlns:a16="http://schemas.microsoft.com/office/drawing/2014/main" val="1580487103"/>
                    </a:ext>
                  </a:extLst>
                </a:gridCol>
                <a:gridCol w="2434904">
                  <a:extLst>
                    <a:ext uri="{9D8B030D-6E8A-4147-A177-3AD203B41FA5}">
                      <a16:colId xmlns:a16="http://schemas.microsoft.com/office/drawing/2014/main" val="20003"/>
                    </a:ext>
                  </a:extLst>
                </a:gridCol>
              </a:tblGrid>
              <a:tr h="456418">
                <a:tc>
                  <a:txBody>
                    <a:bodyPr/>
                    <a:lstStyle/>
                    <a:p>
                      <a:pPr marL="457200" algn="ctr" fontAlgn="t">
                        <a:lnSpc>
                          <a:spcPct val="115000"/>
                        </a:lnSpc>
                        <a:spcBef>
                          <a:spcPts val="0"/>
                        </a:spcBef>
                        <a:spcAft>
                          <a:spcPts val="0"/>
                        </a:spcAft>
                      </a:pPr>
                      <a:r>
                        <a:rPr lang="en-US" sz="1800" b="0" i="0" u="none" strike="noStrike" kern="1200" dirty="0">
                          <a:solidFill>
                            <a:schemeClr val="lt1"/>
                          </a:solidFill>
                          <a:effectLst/>
                          <a:latin typeface="Arial" panose="020B0604020202020204" pitchFamily="34" charset="0"/>
                          <a:ea typeface="+mn-ea"/>
                          <a:cs typeface="+mn-cs"/>
                        </a:rPr>
                        <a:t>Division./           Roll No.</a:t>
                      </a:r>
                    </a:p>
                  </a:txBody>
                  <a:tcPr marL="68580" marR="68580" marT="9525" marB="0"/>
                </a:tc>
                <a:tc>
                  <a:txBody>
                    <a:bodyPr/>
                    <a:lstStyle/>
                    <a:p>
                      <a:pPr marL="457200" algn="ctr" fontAlgn="t">
                        <a:lnSpc>
                          <a:spcPct val="115000"/>
                        </a:lnSpc>
                        <a:spcBef>
                          <a:spcPts val="0"/>
                        </a:spcBef>
                        <a:spcAft>
                          <a:spcPts val="1000"/>
                        </a:spcAft>
                      </a:pPr>
                      <a:r>
                        <a:rPr lang="en-US" sz="1800" b="0" i="0" u="none" strike="noStrike" kern="1200" dirty="0">
                          <a:solidFill>
                            <a:schemeClr val="lt1"/>
                          </a:solidFill>
                          <a:effectLst/>
                          <a:latin typeface="Arial" panose="020B0604020202020204" pitchFamily="34" charset="0"/>
                          <a:ea typeface="+mn-ea"/>
                          <a:cs typeface="+mn-cs"/>
                        </a:rPr>
                        <a:t>Name of the student</a:t>
                      </a:r>
                    </a:p>
                  </a:txBody>
                  <a:tcPr marL="68580" marR="68580" marT="9525" marB="0"/>
                </a:tc>
                <a:tc>
                  <a:txBody>
                    <a:bodyPr/>
                    <a:lstStyle/>
                    <a:p>
                      <a:pPr marL="457200" algn="ctr" fontAlgn="t">
                        <a:lnSpc>
                          <a:spcPct val="115000"/>
                        </a:lnSpc>
                        <a:spcBef>
                          <a:spcPts val="0"/>
                        </a:spcBef>
                        <a:spcAft>
                          <a:spcPts val="1000"/>
                        </a:spcAft>
                      </a:pPr>
                      <a:r>
                        <a:rPr lang="en-US" sz="1800" b="0" i="0" u="none" strike="noStrike" kern="1200" dirty="0">
                          <a:solidFill>
                            <a:schemeClr val="lt1"/>
                          </a:solidFill>
                          <a:effectLst/>
                          <a:latin typeface="Arial" panose="020B0604020202020204" pitchFamily="34" charset="0"/>
                          <a:ea typeface="+mn-ea"/>
                          <a:cs typeface="+mn-cs"/>
                        </a:rPr>
                        <a:t>Email ID</a:t>
                      </a:r>
                    </a:p>
                  </a:txBody>
                  <a:tcPr marL="68580" marR="68580" marT="9525" marB="0"/>
                </a:tc>
                <a:tc>
                  <a:txBody>
                    <a:bodyPr/>
                    <a:lstStyle/>
                    <a:p>
                      <a:pPr marL="457200" algn="ctr" fontAlgn="t">
                        <a:lnSpc>
                          <a:spcPct val="115000"/>
                        </a:lnSpc>
                        <a:spcBef>
                          <a:spcPts val="0"/>
                        </a:spcBef>
                        <a:spcAft>
                          <a:spcPts val="1000"/>
                        </a:spcAft>
                      </a:pPr>
                      <a:r>
                        <a:rPr lang="en-US" sz="1800" b="0" i="0" u="none" strike="noStrike" dirty="0">
                          <a:effectLst/>
                          <a:latin typeface="Arial" panose="020B0604020202020204" pitchFamily="34" charset="0"/>
                        </a:rPr>
                        <a:t>Contact Number</a:t>
                      </a:r>
                    </a:p>
                  </a:txBody>
                  <a:tcPr marL="68580" marR="68580" marT="9525" marB="0"/>
                </a:tc>
                <a:extLst>
                  <a:ext uri="{0D108BD9-81ED-4DB2-BD59-A6C34878D82A}">
                    <a16:rowId xmlns:a16="http://schemas.microsoft.com/office/drawing/2014/main" val="1814255278"/>
                  </a:ext>
                </a:extLst>
              </a:tr>
              <a:tr h="306541">
                <a:tc>
                  <a:txBody>
                    <a:bodyPr/>
                    <a:lstStyle/>
                    <a:p>
                      <a:pPr marL="457200" algn="just" fontAlgn="t">
                        <a:lnSpc>
                          <a:spcPct val="115000"/>
                        </a:lnSpc>
                        <a:spcBef>
                          <a:spcPts val="0"/>
                        </a:spcBef>
                        <a:spcAft>
                          <a:spcPts val="0"/>
                        </a:spcAft>
                      </a:pPr>
                      <a:r>
                        <a:rPr lang="en-US" sz="1200" u="none" strike="noStrike" dirty="0">
                          <a:effectLst/>
                        </a:rPr>
                        <a:t> BE_B_17</a:t>
                      </a:r>
                      <a:endParaRPr lang="en-US" sz="1800" b="0" i="0" u="none" strike="noStrike" dirty="0">
                        <a:effectLst/>
                        <a:latin typeface="Arial" panose="020B0604020202020204" pitchFamily="34" charset="0"/>
                      </a:endParaRPr>
                    </a:p>
                  </a:txBody>
                  <a:tcPr marL="68580" marR="68580" marT="9525" marB="0"/>
                </a:tc>
                <a:tc>
                  <a:txBody>
                    <a:bodyPr/>
                    <a:lstStyle/>
                    <a:p>
                      <a:pPr marL="457200" algn="l" fontAlgn="t">
                        <a:lnSpc>
                          <a:spcPct val="115000"/>
                        </a:lnSpc>
                        <a:spcBef>
                          <a:spcPts val="0"/>
                        </a:spcBef>
                        <a:spcAft>
                          <a:spcPts val="0"/>
                        </a:spcAft>
                      </a:pPr>
                      <a:r>
                        <a:rPr lang="en-US" sz="1200" u="none" strike="noStrike" dirty="0" err="1">
                          <a:effectLst/>
                        </a:rPr>
                        <a:t>Aniket</a:t>
                      </a:r>
                      <a:r>
                        <a:rPr lang="en-US" sz="1200" u="none" strike="noStrike" dirty="0">
                          <a:effectLst/>
                        </a:rPr>
                        <a:t> </a:t>
                      </a:r>
                      <a:r>
                        <a:rPr lang="en-US" sz="1200" u="none" strike="noStrike" dirty="0" err="1">
                          <a:effectLst/>
                        </a:rPr>
                        <a:t>Desale</a:t>
                      </a:r>
                      <a:endParaRPr lang="en-US" sz="1800" b="0" i="0" u="none" strike="noStrike" dirty="0">
                        <a:effectLst/>
                        <a:latin typeface="Arial" panose="020B0604020202020204" pitchFamily="34" charset="0"/>
                      </a:endParaRPr>
                    </a:p>
                  </a:txBody>
                  <a:tcPr marL="68580" marR="68580" marT="9525" marB="0"/>
                </a:tc>
                <a:tc>
                  <a:txBody>
                    <a:bodyPr/>
                    <a:lstStyle/>
                    <a:p>
                      <a:pPr marL="457200" algn="l" fontAlgn="t">
                        <a:lnSpc>
                          <a:spcPct val="115000"/>
                        </a:lnSpc>
                        <a:spcBef>
                          <a:spcPts val="0"/>
                        </a:spcBef>
                        <a:spcAft>
                          <a:spcPts val="0"/>
                        </a:spcAft>
                      </a:pPr>
                      <a:r>
                        <a:rPr lang="en-US" sz="1200" u="none" strike="noStrike" dirty="0">
                          <a:effectLst/>
                        </a:rPr>
                        <a:t>aniket.desale24@gmail.com</a:t>
                      </a:r>
                      <a:endParaRPr lang="en-US" sz="1800" u="none" strike="noStrike" dirty="0">
                        <a:effectLst/>
                      </a:endParaRPr>
                    </a:p>
                    <a:p>
                      <a:pPr marL="457200" algn="l" fontAlgn="t">
                        <a:lnSpc>
                          <a:spcPct val="115000"/>
                        </a:lnSpc>
                        <a:spcBef>
                          <a:spcPts val="0"/>
                        </a:spcBef>
                        <a:spcAft>
                          <a:spcPts val="1000"/>
                        </a:spcAf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9525" marB="0"/>
                </a:tc>
                <a:tc>
                  <a:txBody>
                    <a:bodyPr/>
                    <a:lstStyle/>
                    <a:p>
                      <a:pPr marL="457200" algn="l" fontAlgn="t">
                        <a:lnSpc>
                          <a:spcPct val="115000"/>
                        </a:lnSpc>
                        <a:spcBef>
                          <a:spcPts val="0"/>
                        </a:spcBef>
                        <a:spcAft>
                          <a:spcPts val="1000"/>
                        </a:spcAft>
                      </a:pPr>
                      <a:r>
                        <a:rPr lang="en-US" sz="1800" b="0" i="0" u="none" strike="noStrike" dirty="0">
                          <a:effectLst/>
                          <a:latin typeface="Arial" panose="020B0604020202020204" pitchFamily="34" charset="0"/>
                        </a:rPr>
                        <a:t>9922940240</a:t>
                      </a:r>
                    </a:p>
                  </a:txBody>
                  <a:tcPr marL="68580" marR="68580" marT="9525" marB="0"/>
                </a:tc>
                <a:extLst>
                  <a:ext uri="{0D108BD9-81ED-4DB2-BD59-A6C34878D82A}">
                    <a16:rowId xmlns:a16="http://schemas.microsoft.com/office/drawing/2014/main" val="632288605"/>
                  </a:ext>
                </a:extLst>
              </a:tr>
              <a:tr h="306541">
                <a:tc>
                  <a:txBody>
                    <a:bodyPr/>
                    <a:lstStyle/>
                    <a:p>
                      <a:pPr marL="457200" algn="just" fontAlgn="t">
                        <a:lnSpc>
                          <a:spcPct val="115000"/>
                        </a:lnSpc>
                        <a:spcBef>
                          <a:spcPts val="0"/>
                        </a:spcBef>
                        <a:spcAft>
                          <a:spcPts val="0"/>
                        </a:spcAft>
                      </a:pPr>
                      <a:r>
                        <a:rPr lang="en-US" sz="1200" u="none" strike="noStrike" dirty="0">
                          <a:effectLst/>
                        </a:rPr>
                        <a:t> BE_B_18</a:t>
                      </a:r>
                      <a:endParaRPr lang="en-US" sz="1800" b="0" i="0" u="none" strike="noStrike" dirty="0">
                        <a:effectLst/>
                        <a:latin typeface="Arial" panose="020B0604020202020204" pitchFamily="34" charset="0"/>
                      </a:endParaRPr>
                    </a:p>
                  </a:txBody>
                  <a:tcPr marL="68580" marR="68580" marT="9525" marB="0"/>
                </a:tc>
                <a:tc>
                  <a:txBody>
                    <a:bodyPr/>
                    <a:lstStyle/>
                    <a:p>
                      <a:pPr marL="457200" algn="l" fontAlgn="t">
                        <a:lnSpc>
                          <a:spcPct val="115000"/>
                        </a:lnSpc>
                        <a:spcBef>
                          <a:spcPts val="0"/>
                        </a:spcBef>
                        <a:spcAft>
                          <a:spcPts val="0"/>
                        </a:spcAft>
                      </a:pPr>
                      <a:r>
                        <a:rPr lang="en-US" sz="1200" u="none" strike="noStrike" dirty="0">
                          <a:effectLst/>
                        </a:rPr>
                        <a:t> </a:t>
                      </a:r>
                      <a:r>
                        <a:rPr lang="en-US" sz="1200" u="none" strike="noStrike" dirty="0" err="1">
                          <a:effectLst/>
                        </a:rPr>
                        <a:t>Vedant</a:t>
                      </a:r>
                      <a:r>
                        <a:rPr lang="en-US" sz="1200" u="none" strike="noStrike" dirty="0">
                          <a:effectLst/>
                        </a:rPr>
                        <a:t> </a:t>
                      </a:r>
                      <a:r>
                        <a:rPr lang="en-US" sz="1200" u="none" strike="noStrike" dirty="0" err="1">
                          <a:effectLst/>
                        </a:rPr>
                        <a:t>Patil</a:t>
                      </a:r>
                      <a:endParaRPr lang="en-US" sz="1800" b="0" i="0" u="none" strike="noStrike" dirty="0">
                        <a:effectLst/>
                        <a:latin typeface="Arial" panose="020B0604020202020204" pitchFamily="34" charset="0"/>
                      </a:endParaRPr>
                    </a:p>
                  </a:txBody>
                  <a:tcPr marL="68580" marR="68580" marT="9525" marB="0"/>
                </a:tc>
                <a:tc>
                  <a:txBody>
                    <a:bodyPr/>
                    <a:lstStyle/>
                    <a:p>
                      <a:pPr marL="457200" algn="l" fontAlgn="t">
                        <a:lnSpc>
                          <a:spcPct val="115000"/>
                        </a:lnSpc>
                        <a:spcBef>
                          <a:spcPts val="0"/>
                        </a:spcBef>
                        <a:spcAft>
                          <a:spcPts val="0"/>
                        </a:spcAft>
                      </a:pPr>
                      <a:r>
                        <a:rPr lang="en-US" sz="1200" u="none" strike="noStrike" dirty="0">
                          <a:effectLst/>
                        </a:rPr>
                        <a:t> vedantpatil65@gmail.com</a:t>
                      </a:r>
                      <a:endParaRPr lang="en-US" sz="1800" u="none" strike="noStrike" dirty="0">
                        <a:effectLst/>
                      </a:endParaRPr>
                    </a:p>
                    <a:p>
                      <a:pPr marL="457200" algn="l" fontAlgn="t">
                        <a:lnSpc>
                          <a:spcPct val="115000"/>
                        </a:lnSpc>
                        <a:spcBef>
                          <a:spcPts val="0"/>
                        </a:spcBef>
                        <a:spcAft>
                          <a:spcPts val="1000"/>
                        </a:spcAf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9525" marB="0"/>
                </a:tc>
                <a:tc>
                  <a:txBody>
                    <a:bodyPr/>
                    <a:lstStyle/>
                    <a:p>
                      <a:pPr marL="457200" algn="l" fontAlgn="t">
                        <a:lnSpc>
                          <a:spcPct val="115000"/>
                        </a:lnSpc>
                        <a:spcBef>
                          <a:spcPts val="0"/>
                        </a:spcBef>
                        <a:spcAft>
                          <a:spcPts val="1000"/>
                        </a:spcAft>
                      </a:pPr>
                      <a:r>
                        <a:rPr lang="en-US" sz="1800" b="0" i="0" u="none" strike="noStrike" dirty="0">
                          <a:effectLst/>
                          <a:latin typeface="Arial" panose="020B0604020202020204" pitchFamily="34" charset="0"/>
                        </a:rPr>
                        <a:t>9049916706</a:t>
                      </a:r>
                    </a:p>
                  </a:txBody>
                  <a:tcPr marL="68580" marR="68580" marT="9525" marB="0"/>
                </a:tc>
                <a:extLst>
                  <a:ext uri="{0D108BD9-81ED-4DB2-BD59-A6C34878D82A}">
                    <a16:rowId xmlns:a16="http://schemas.microsoft.com/office/drawing/2014/main" val="1476119932"/>
                  </a:ext>
                </a:extLst>
              </a:tr>
              <a:tr h="306541">
                <a:tc>
                  <a:txBody>
                    <a:bodyPr/>
                    <a:lstStyle/>
                    <a:p>
                      <a:pPr marL="457200" algn="just" fontAlgn="t">
                        <a:lnSpc>
                          <a:spcPct val="115000"/>
                        </a:lnSpc>
                        <a:spcBef>
                          <a:spcPts val="0"/>
                        </a:spcBef>
                        <a:spcAft>
                          <a:spcPts val="0"/>
                        </a:spcAft>
                      </a:pPr>
                      <a:r>
                        <a:rPr lang="en-US" sz="1200" u="none" strike="noStrike" dirty="0">
                          <a:effectLst/>
                        </a:rPr>
                        <a:t> BE_B_19 </a:t>
                      </a:r>
                      <a:endParaRPr lang="en-US" sz="1800" b="0" i="0" u="none" strike="noStrike" dirty="0">
                        <a:effectLst/>
                        <a:latin typeface="Arial" panose="020B0604020202020204" pitchFamily="34" charset="0"/>
                      </a:endParaRPr>
                    </a:p>
                  </a:txBody>
                  <a:tcPr marL="68580" marR="68580" marT="9525" marB="0"/>
                </a:tc>
                <a:tc>
                  <a:txBody>
                    <a:bodyPr/>
                    <a:lstStyle/>
                    <a:p>
                      <a:pPr marL="457200" algn="l" fontAlgn="t">
                        <a:lnSpc>
                          <a:spcPct val="115000"/>
                        </a:lnSpc>
                        <a:spcBef>
                          <a:spcPts val="0"/>
                        </a:spcBef>
                        <a:spcAft>
                          <a:spcPts val="0"/>
                        </a:spcAft>
                      </a:pPr>
                      <a:r>
                        <a:rPr lang="en-US" sz="1200" u="none" strike="noStrike" dirty="0">
                          <a:effectLst/>
                        </a:rPr>
                        <a:t> </a:t>
                      </a:r>
                      <a:r>
                        <a:rPr lang="en-US" sz="1200" u="none" strike="noStrike" dirty="0" err="1">
                          <a:effectLst/>
                        </a:rPr>
                        <a:t>Yash</a:t>
                      </a:r>
                      <a:r>
                        <a:rPr lang="en-US" sz="1200" u="none" strike="noStrike" dirty="0">
                          <a:effectLst/>
                        </a:rPr>
                        <a:t> </a:t>
                      </a:r>
                      <a:r>
                        <a:rPr lang="en-US" sz="1200" u="none" strike="noStrike" dirty="0" err="1">
                          <a:effectLst/>
                        </a:rPr>
                        <a:t>Palekar</a:t>
                      </a:r>
                      <a:endParaRPr lang="en-US" sz="1800" b="0" i="0" u="none" strike="noStrike" dirty="0">
                        <a:effectLst/>
                        <a:latin typeface="Arial" panose="020B0604020202020204" pitchFamily="34" charset="0"/>
                      </a:endParaRPr>
                    </a:p>
                  </a:txBody>
                  <a:tcPr marL="68580" marR="68580" marT="9525" marB="0"/>
                </a:tc>
                <a:tc>
                  <a:txBody>
                    <a:bodyPr/>
                    <a:lstStyle/>
                    <a:p>
                      <a:pPr marL="457200" algn="l" fontAlgn="t">
                        <a:lnSpc>
                          <a:spcPct val="115000"/>
                        </a:lnSpc>
                        <a:spcBef>
                          <a:spcPts val="0"/>
                        </a:spcBef>
                        <a:spcAft>
                          <a:spcPts val="0"/>
                        </a:spcAft>
                      </a:pPr>
                      <a:r>
                        <a:rPr lang="en-US" sz="1200" u="none" strike="noStrike" dirty="0">
                          <a:effectLst/>
                        </a:rPr>
                        <a:t> yash361113@gmail.com</a:t>
                      </a:r>
                      <a:endParaRPr lang="en-US" sz="1800" u="none" strike="noStrike" dirty="0">
                        <a:effectLst/>
                      </a:endParaRPr>
                    </a:p>
                    <a:p>
                      <a:pPr marL="457200" algn="l" fontAlgn="t">
                        <a:lnSpc>
                          <a:spcPct val="115000"/>
                        </a:lnSpc>
                        <a:spcBef>
                          <a:spcPts val="0"/>
                        </a:spcBef>
                        <a:spcAft>
                          <a:spcPts val="1000"/>
                        </a:spcAf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9525" marB="0"/>
                </a:tc>
                <a:tc>
                  <a:txBody>
                    <a:bodyPr/>
                    <a:lstStyle/>
                    <a:p>
                      <a:pPr marL="457200" algn="l" fontAlgn="t">
                        <a:lnSpc>
                          <a:spcPct val="115000"/>
                        </a:lnSpc>
                        <a:spcBef>
                          <a:spcPts val="0"/>
                        </a:spcBef>
                        <a:spcAft>
                          <a:spcPts val="1000"/>
                        </a:spcAft>
                      </a:pPr>
                      <a:r>
                        <a:rPr lang="en-US" sz="1800" b="0" i="0" u="none" strike="noStrike" dirty="0">
                          <a:effectLst/>
                          <a:latin typeface="Arial" panose="020B0604020202020204" pitchFamily="34" charset="0"/>
                        </a:rPr>
                        <a:t>7758816113</a:t>
                      </a:r>
                    </a:p>
                  </a:txBody>
                  <a:tcPr marL="68580" marR="68580" marT="9525" marB="0"/>
                </a:tc>
                <a:extLst>
                  <a:ext uri="{0D108BD9-81ED-4DB2-BD59-A6C34878D82A}">
                    <a16:rowId xmlns:a16="http://schemas.microsoft.com/office/drawing/2014/main" val="1035022668"/>
                  </a:ext>
                </a:extLst>
              </a:tr>
              <a:tr h="306541">
                <a:tc>
                  <a:txBody>
                    <a:bodyPr/>
                    <a:lstStyle/>
                    <a:p>
                      <a:pPr marL="457200" algn="just" fontAlgn="t">
                        <a:lnSpc>
                          <a:spcPct val="115000"/>
                        </a:lnSpc>
                        <a:spcBef>
                          <a:spcPts val="0"/>
                        </a:spcBef>
                        <a:spcAft>
                          <a:spcPts val="0"/>
                        </a:spcAft>
                      </a:pPr>
                      <a:r>
                        <a:rPr lang="en-US" sz="1200" u="none" strike="noStrike" dirty="0">
                          <a:effectLst/>
                        </a:rPr>
                        <a:t>BE_B_20</a:t>
                      </a:r>
                      <a:endParaRPr lang="en-US" sz="1800" b="0" i="0" u="none" strike="noStrike" dirty="0">
                        <a:effectLst/>
                        <a:latin typeface="Arial" panose="020B0604020202020204" pitchFamily="34" charset="0"/>
                      </a:endParaRPr>
                    </a:p>
                  </a:txBody>
                  <a:tcPr marL="68580" marR="68580" marT="9525" marB="0"/>
                </a:tc>
                <a:tc>
                  <a:txBody>
                    <a:bodyPr/>
                    <a:lstStyle/>
                    <a:p>
                      <a:pPr marL="457200" algn="l" fontAlgn="t">
                        <a:lnSpc>
                          <a:spcPct val="115000"/>
                        </a:lnSpc>
                        <a:spcBef>
                          <a:spcPts val="0"/>
                        </a:spcBef>
                        <a:spcAft>
                          <a:spcPts val="0"/>
                        </a:spcAft>
                      </a:pPr>
                      <a:r>
                        <a:rPr lang="en-US" sz="1200" u="none" strike="noStrike" dirty="0" err="1">
                          <a:effectLst/>
                        </a:rPr>
                        <a:t>Tanishka</a:t>
                      </a:r>
                      <a:r>
                        <a:rPr lang="en-US" sz="1200" u="none" strike="noStrike" baseline="0" dirty="0">
                          <a:effectLst/>
                        </a:rPr>
                        <a:t> </a:t>
                      </a:r>
                      <a:r>
                        <a:rPr lang="en-US" sz="1200" u="none" strike="noStrike" baseline="0" dirty="0" err="1">
                          <a:effectLst/>
                        </a:rPr>
                        <a:t>Patil</a:t>
                      </a:r>
                      <a:r>
                        <a:rPr lang="en-US" sz="1200" u="none" strike="noStrike" dirty="0">
                          <a:effectLst/>
                        </a:rPr>
                        <a:t> </a:t>
                      </a:r>
                      <a:endParaRPr lang="en-US" sz="1800" b="0" i="0" u="none" strike="noStrike" dirty="0">
                        <a:effectLst/>
                        <a:latin typeface="Arial" panose="020B0604020202020204" pitchFamily="34" charset="0"/>
                      </a:endParaRPr>
                    </a:p>
                  </a:txBody>
                  <a:tcPr marL="68580" marR="68580" marT="9525" marB="0"/>
                </a:tc>
                <a:tc>
                  <a:txBody>
                    <a:bodyPr/>
                    <a:lstStyle/>
                    <a:p>
                      <a:pPr marL="457200" algn="l" fontAlgn="t">
                        <a:lnSpc>
                          <a:spcPct val="115000"/>
                        </a:lnSpc>
                        <a:spcBef>
                          <a:spcPts val="0"/>
                        </a:spcBef>
                        <a:spcAft>
                          <a:spcPts val="0"/>
                        </a:spcAft>
                      </a:pPr>
                      <a:r>
                        <a:rPr lang="en-US" sz="1200" u="none" strike="noStrike" dirty="0">
                          <a:effectLst/>
                        </a:rPr>
                        <a:t>trp18102000@gmail.com</a:t>
                      </a:r>
                      <a:endParaRPr lang="en-US" sz="1800" b="0" i="0" u="none" strike="noStrike" dirty="0">
                        <a:effectLst/>
                        <a:latin typeface="Arial" panose="020B0604020202020204" pitchFamily="34" charset="0"/>
                      </a:endParaRPr>
                    </a:p>
                  </a:txBody>
                  <a:tcPr marL="68580" marR="68580" marT="9525" marB="0"/>
                </a:tc>
                <a:tc>
                  <a:txBody>
                    <a:bodyPr/>
                    <a:lstStyle/>
                    <a:p>
                      <a:pPr marL="457200" algn="l" fontAlgn="t">
                        <a:lnSpc>
                          <a:spcPct val="115000"/>
                        </a:lnSpc>
                        <a:spcBef>
                          <a:spcPts val="0"/>
                        </a:spcBef>
                        <a:spcAft>
                          <a:spcPts val="1000"/>
                        </a:spcAft>
                      </a:pPr>
                      <a:r>
                        <a:rPr lang="en-US" sz="1800" b="0" i="0" u="none" strike="noStrike" dirty="0">
                          <a:effectLst/>
                          <a:latin typeface="Arial" panose="020B0604020202020204" pitchFamily="34" charset="0"/>
                        </a:rPr>
                        <a:t>8888866039</a:t>
                      </a:r>
                    </a:p>
                  </a:txBody>
                  <a:tcPr marL="68580" marR="68580" marT="9525" marB="0"/>
                </a:tc>
                <a:extLst>
                  <a:ext uri="{0D108BD9-81ED-4DB2-BD59-A6C34878D82A}">
                    <a16:rowId xmlns:a16="http://schemas.microsoft.com/office/drawing/2014/main" val="921401071"/>
                  </a:ext>
                </a:extLst>
              </a:tr>
            </a:tbl>
          </a:graphicData>
        </a:graphic>
      </p:graphicFrame>
    </p:spTree>
    <p:extLst>
      <p:ext uri="{BB962C8B-B14F-4D97-AF65-F5344CB8AC3E}">
        <p14:creationId xmlns:p14="http://schemas.microsoft.com/office/powerpoint/2010/main" val="86900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normAutofit/>
          </a:bodyPr>
          <a:lstStyle/>
          <a:p>
            <a:pPr marL="228600" indent="-228600">
              <a:lnSpc>
                <a:spcPct val="90000"/>
              </a:lnSpc>
              <a:spcBef>
                <a:spcPts val="1800"/>
              </a:spcBef>
              <a:buFont typeface="Wingdings" panose="05000000000000000000" pitchFamily="2" charset="2"/>
              <a:buChar char="§"/>
            </a:pPr>
            <a:r>
              <a:rPr lang="en-US" sz="2000" dirty="0"/>
              <a:t>Problem Definition</a:t>
            </a:r>
          </a:p>
          <a:p>
            <a:pPr marL="228600" indent="-228600">
              <a:lnSpc>
                <a:spcPct val="90000"/>
              </a:lnSpc>
              <a:spcBef>
                <a:spcPts val="1800"/>
              </a:spcBef>
              <a:buFont typeface="Wingdings" panose="05000000000000000000" pitchFamily="2" charset="2"/>
              <a:buChar char="§"/>
            </a:pPr>
            <a:r>
              <a:rPr lang="en-US" dirty="0"/>
              <a:t>Scope and Objectives</a:t>
            </a:r>
          </a:p>
          <a:p>
            <a:pPr marL="228600" indent="-228600">
              <a:lnSpc>
                <a:spcPct val="90000"/>
              </a:lnSpc>
              <a:spcBef>
                <a:spcPts val="1800"/>
              </a:spcBef>
              <a:buFont typeface="Wingdings" panose="05000000000000000000" pitchFamily="2" charset="2"/>
              <a:buChar char="§"/>
            </a:pPr>
            <a:r>
              <a:rPr lang="en-US" dirty="0"/>
              <a:t>Block Diagram</a:t>
            </a:r>
          </a:p>
          <a:p>
            <a:pPr marL="228600" indent="-228600">
              <a:lnSpc>
                <a:spcPct val="90000"/>
              </a:lnSpc>
              <a:spcBef>
                <a:spcPts val="1800"/>
              </a:spcBef>
              <a:buFont typeface="Wingdings" panose="05000000000000000000" pitchFamily="2" charset="2"/>
              <a:buChar char="§"/>
            </a:pPr>
            <a:r>
              <a:rPr lang="en-US" dirty="0"/>
              <a:t>Performance Parameters</a:t>
            </a:r>
            <a:endParaRPr lang="en-US" sz="2000" dirty="0"/>
          </a:p>
          <a:p>
            <a:pPr marL="228600" indent="-228600">
              <a:lnSpc>
                <a:spcPct val="90000"/>
              </a:lnSpc>
              <a:spcBef>
                <a:spcPts val="1800"/>
              </a:spcBef>
              <a:buFont typeface="Wingdings" panose="05000000000000000000" pitchFamily="2" charset="2"/>
              <a:buChar char="§"/>
            </a:pPr>
            <a:r>
              <a:rPr lang="en-US" sz="2000" dirty="0"/>
              <a:t>Efficiency Issues</a:t>
            </a:r>
          </a:p>
          <a:p>
            <a:pPr marL="228600" indent="-228600">
              <a:lnSpc>
                <a:spcPct val="90000"/>
              </a:lnSpc>
              <a:spcBef>
                <a:spcPts val="1800"/>
              </a:spcBef>
              <a:buFont typeface="Wingdings" panose="05000000000000000000" pitchFamily="2" charset="2"/>
              <a:buChar char="§"/>
            </a:pPr>
            <a:r>
              <a:rPr lang="en-US" dirty="0"/>
              <a:t>Tools and Techniques used</a:t>
            </a:r>
          </a:p>
          <a:p>
            <a:pPr marL="228600" indent="-228600">
              <a:lnSpc>
                <a:spcPct val="90000"/>
              </a:lnSpc>
              <a:spcBef>
                <a:spcPts val="1800"/>
              </a:spcBef>
              <a:buFont typeface="Wingdings" panose="05000000000000000000" pitchFamily="2" charset="2"/>
              <a:buChar char="§"/>
            </a:pPr>
            <a:r>
              <a:rPr lang="en-US" sz="2000" dirty="0"/>
              <a:t>Cost Analysis</a:t>
            </a:r>
          </a:p>
          <a:p>
            <a:pPr marL="228600" indent="-228600">
              <a:lnSpc>
                <a:spcPct val="90000"/>
              </a:lnSpc>
              <a:spcBef>
                <a:spcPts val="1800"/>
              </a:spcBef>
              <a:buFont typeface="Wingdings" panose="05000000000000000000" pitchFamily="2" charset="2"/>
              <a:buChar char="§"/>
            </a:pPr>
            <a:r>
              <a:rPr lang="en-US" dirty="0"/>
              <a:t>Results</a:t>
            </a:r>
          </a:p>
          <a:p>
            <a:pPr marL="228600" indent="-228600">
              <a:lnSpc>
                <a:spcPct val="90000"/>
              </a:lnSpc>
              <a:spcBef>
                <a:spcPts val="1800"/>
              </a:spcBef>
              <a:buFont typeface="Wingdings" panose="05000000000000000000" pitchFamily="2" charset="2"/>
              <a:buChar char="§"/>
            </a:pPr>
            <a:r>
              <a:rPr lang="en-US" sz="2000" dirty="0"/>
              <a:t>Conclusion and Future Work</a:t>
            </a:r>
          </a:p>
          <a:p>
            <a:pPr marL="228600" indent="-228600">
              <a:lnSpc>
                <a:spcPct val="90000"/>
              </a:lnSpc>
              <a:spcBef>
                <a:spcPts val="1800"/>
              </a:spcBef>
              <a:buFont typeface="Wingdings" panose="05000000000000000000" pitchFamily="2" charset="2"/>
              <a:buChar char="§"/>
            </a:pPr>
            <a:endParaRPr lang="en-US" sz="2000"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919540" y="150750"/>
            <a:ext cx="1233271" cy="1029803"/>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dirty="0"/>
              <a:t>Crime based Clustering and Zoning</a:t>
            </a:r>
          </a:p>
        </p:txBody>
      </p:sp>
      <p:sp>
        <p:nvSpPr>
          <p:cNvPr id="6" name="Slide Number Placeholder 5"/>
          <p:cNvSpPr>
            <a:spLocks noGrp="1"/>
          </p:cNvSpPr>
          <p:nvPr>
            <p:ph type="sldNum" sz="quarter" idx="12"/>
          </p:nvPr>
        </p:nvSpPr>
        <p:spPr/>
        <p:txBody>
          <a:bodyPr/>
          <a:lstStyle/>
          <a:p>
            <a:fld id="{0FF54DE5-C571-48E8-A5BC-B369434E2F44}" type="slidenum">
              <a:rPr lang="en-US" smtClean="0"/>
              <a:pPr/>
              <a:t>3</a:t>
            </a:fld>
            <a:endParaRPr lang="en-US"/>
          </a:p>
        </p:txBody>
      </p:sp>
    </p:spTree>
    <p:extLst>
      <p:ext uri="{BB962C8B-B14F-4D97-AF65-F5344CB8AC3E}">
        <p14:creationId xmlns:p14="http://schemas.microsoft.com/office/powerpoint/2010/main" val="20996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Definition</a:t>
            </a:r>
          </a:p>
        </p:txBody>
      </p:sp>
      <p:sp>
        <p:nvSpPr>
          <p:cNvPr id="14" name="Content Placeholder 13"/>
          <p:cNvSpPr>
            <a:spLocks noGrp="1"/>
          </p:cNvSpPr>
          <p:nvPr>
            <p:ph idx="1"/>
          </p:nvPr>
        </p:nvSpPr>
        <p:spPr/>
        <p:txBody>
          <a:bodyPr>
            <a:normAutofit/>
          </a:bodyPr>
          <a:lstStyle/>
          <a:p>
            <a:r>
              <a:rPr lang="en-US" dirty="0"/>
              <a:t>To study reasons, factors and relations between occurrence of different crimes.</a:t>
            </a:r>
          </a:p>
          <a:p>
            <a:r>
              <a:rPr lang="en-US" dirty="0"/>
              <a:t>To identify criminal pattern to pace up the mechanism of crime solutions. </a:t>
            </a:r>
          </a:p>
          <a:p>
            <a:r>
              <a:rPr lang="en-US" dirty="0"/>
              <a:t>To learn and identify a person using his facial images</a:t>
            </a:r>
            <a:endParaRPr lang="en-US" sz="2000"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919540" y="150750"/>
            <a:ext cx="1233271" cy="1029803"/>
          </a:xfrm>
          <a:prstGeom prst="rect">
            <a:avLst/>
          </a:prstGeom>
          <a:noFill/>
          <a:ln w="9525">
            <a:noFill/>
            <a:miter lim="800000"/>
            <a:headEnd/>
            <a:tailEnd/>
          </a:ln>
        </p:spPr>
      </p:pic>
      <p:sp>
        <p:nvSpPr>
          <p:cNvPr id="6" name="Footer Placeholder 4">
            <a:extLst>
              <a:ext uri="{FF2B5EF4-FFF2-40B4-BE49-F238E27FC236}">
                <a16:creationId xmlns:a16="http://schemas.microsoft.com/office/drawing/2014/main" id="{8691EC4D-48A0-C844-7AC0-4C6C29571548}"/>
              </a:ext>
            </a:extLst>
          </p:cNvPr>
          <p:cNvSpPr>
            <a:spLocks noGrp="1"/>
          </p:cNvSpPr>
          <p:nvPr>
            <p:ph type="ftr" sz="quarter" idx="11"/>
          </p:nvPr>
        </p:nvSpPr>
        <p:spPr>
          <a:xfrm>
            <a:off x="2934459" y="6365315"/>
            <a:ext cx="6323082" cy="365126"/>
          </a:xfrm>
        </p:spPr>
        <p:txBody>
          <a:bodyPr/>
          <a:lstStyle/>
          <a:p>
            <a:r>
              <a:rPr lang="en-IN" dirty="0"/>
              <a:t>Crime based Clustering and Zoning</a:t>
            </a:r>
          </a:p>
        </p:txBody>
      </p:sp>
      <p:sp>
        <p:nvSpPr>
          <p:cNvPr id="7" name="Slide Number Placeholder 5">
            <a:extLst>
              <a:ext uri="{FF2B5EF4-FFF2-40B4-BE49-F238E27FC236}">
                <a16:creationId xmlns:a16="http://schemas.microsoft.com/office/drawing/2014/main" id="{6EC7857A-0BF7-87EF-93CE-8AEB26EDFF8C}"/>
              </a:ext>
            </a:extLst>
          </p:cNvPr>
          <p:cNvSpPr>
            <a:spLocks noGrp="1"/>
          </p:cNvSpPr>
          <p:nvPr>
            <p:ph type="sldNum" sz="quarter" idx="12"/>
          </p:nvPr>
        </p:nvSpPr>
        <p:spPr>
          <a:xfrm>
            <a:off x="9256782" y="6356351"/>
            <a:ext cx="1828800" cy="365125"/>
          </a:xfrm>
        </p:spPr>
        <p:txBody>
          <a:bodyPr/>
          <a:lstStyle/>
          <a:p>
            <a:fld id="{0FF54DE5-C571-48E8-A5BC-B369434E2F44}" type="slidenum">
              <a:rPr lang="en-US" smtClean="0"/>
              <a:pPr/>
              <a:t>4</a:t>
            </a:fld>
            <a:endParaRPr lang="en-US"/>
          </a:p>
        </p:txBody>
      </p:sp>
    </p:spTree>
    <p:extLst>
      <p:ext uri="{BB962C8B-B14F-4D97-AF65-F5344CB8AC3E}">
        <p14:creationId xmlns:p14="http://schemas.microsoft.com/office/powerpoint/2010/main" val="1356570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&amp; Objectives</a:t>
            </a:r>
            <a:br>
              <a:rPr lang="en-US" dirty="0"/>
            </a:br>
            <a:endParaRPr lang="en-US" dirty="0"/>
          </a:p>
        </p:txBody>
      </p:sp>
      <p:sp>
        <p:nvSpPr>
          <p:cNvPr id="4" name="Content Placeholder 3"/>
          <p:cNvSpPr>
            <a:spLocks noGrp="1"/>
          </p:cNvSpPr>
          <p:nvPr>
            <p:ph idx="1"/>
          </p:nvPr>
        </p:nvSpPr>
        <p:spPr/>
        <p:txBody>
          <a:bodyPr/>
          <a:lstStyle/>
          <a:p>
            <a:r>
              <a:rPr lang="en-US" dirty="0"/>
              <a:t>To classify clustered crimes based on occurrence frequency during different years.</a:t>
            </a:r>
          </a:p>
          <a:p>
            <a:r>
              <a:rPr lang="en-US" dirty="0"/>
              <a:t>To find the difference between the facial characteristic of criminal and non-criminal faces. </a:t>
            </a:r>
          </a:p>
          <a:p>
            <a:r>
              <a:rPr lang="en-US" dirty="0"/>
              <a:t>To execute crime analysis from huge criminal data, an appropriate scientific field needs to choose.</a:t>
            </a:r>
          </a:p>
        </p:txBody>
      </p:sp>
      <p:pic>
        <p:nvPicPr>
          <p:cNvPr id="5" name="Picture 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919540" y="150750"/>
            <a:ext cx="1233271" cy="1029803"/>
          </a:xfrm>
          <a:prstGeom prst="rect">
            <a:avLst/>
          </a:prstGeom>
          <a:noFill/>
          <a:ln w="9525">
            <a:noFill/>
            <a:miter lim="800000"/>
            <a:headEnd/>
            <a:tailEnd/>
          </a:ln>
        </p:spPr>
      </p:pic>
      <p:sp>
        <p:nvSpPr>
          <p:cNvPr id="6" name="Footer Placeholder 4">
            <a:extLst>
              <a:ext uri="{FF2B5EF4-FFF2-40B4-BE49-F238E27FC236}">
                <a16:creationId xmlns:a16="http://schemas.microsoft.com/office/drawing/2014/main" id="{30887FC9-0DF6-EBE5-CA13-6A8907B80685}"/>
              </a:ext>
            </a:extLst>
          </p:cNvPr>
          <p:cNvSpPr>
            <a:spLocks noGrp="1"/>
          </p:cNvSpPr>
          <p:nvPr>
            <p:ph type="ftr" sz="quarter" idx="11"/>
          </p:nvPr>
        </p:nvSpPr>
        <p:spPr>
          <a:xfrm>
            <a:off x="2934459" y="6365315"/>
            <a:ext cx="6323082" cy="365126"/>
          </a:xfrm>
        </p:spPr>
        <p:txBody>
          <a:bodyPr/>
          <a:lstStyle/>
          <a:p>
            <a:r>
              <a:rPr lang="en-IN" dirty="0"/>
              <a:t>Crime based Clustering and Zoning</a:t>
            </a:r>
          </a:p>
        </p:txBody>
      </p:sp>
      <p:sp>
        <p:nvSpPr>
          <p:cNvPr id="7" name="Slide Number Placeholder 5">
            <a:extLst>
              <a:ext uri="{FF2B5EF4-FFF2-40B4-BE49-F238E27FC236}">
                <a16:creationId xmlns:a16="http://schemas.microsoft.com/office/drawing/2014/main" id="{1467AD27-B2F3-EE49-3AED-DC49F6659B1D}"/>
              </a:ext>
            </a:extLst>
          </p:cNvPr>
          <p:cNvSpPr>
            <a:spLocks noGrp="1"/>
          </p:cNvSpPr>
          <p:nvPr>
            <p:ph type="sldNum" sz="quarter" idx="12"/>
          </p:nvPr>
        </p:nvSpPr>
        <p:spPr>
          <a:xfrm>
            <a:off x="9256782" y="6356351"/>
            <a:ext cx="1828800" cy="365125"/>
          </a:xfrm>
        </p:spPr>
        <p:txBody>
          <a:bodyPr/>
          <a:lstStyle/>
          <a:p>
            <a:fld id="{0FF54DE5-C571-48E8-A5BC-B369434E2F44}" type="slidenum">
              <a:rPr lang="en-US" smtClean="0"/>
              <a:pPr/>
              <a:t>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34255"/>
            <a:ext cx="9980682" cy="1096962"/>
          </a:xfrm>
        </p:spPr>
        <p:txBody>
          <a:bodyPr/>
          <a:lstStyle/>
          <a:p>
            <a:r>
              <a:rPr lang="en-US" dirty="0"/>
              <a:t>Block Diagram/Architectural Diagram</a:t>
            </a:r>
          </a:p>
        </p:txBody>
      </p:sp>
      <p:sp>
        <p:nvSpPr>
          <p:cNvPr id="15" name="Rectangle 14"/>
          <p:cNvSpPr/>
          <p:nvPr/>
        </p:nvSpPr>
        <p:spPr>
          <a:xfrm>
            <a:off x="3184634" y="5502194"/>
            <a:ext cx="6096000" cy="369332"/>
          </a:xfrm>
          <a:prstGeom prst="rect">
            <a:avLst/>
          </a:prstGeom>
        </p:spPr>
        <p:txBody>
          <a:bodyPr>
            <a:spAutoFit/>
          </a:bodyPr>
          <a:lstStyle/>
          <a:p>
            <a:pPr algn="ctr"/>
            <a:r>
              <a:rPr lang="en-US" b="1" dirty="0">
                <a:latin typeface="Times New Roman" pitchFamily="18" charset="0"/>
                <a:cs typeface="Times New Roman" pitchFamily="18" charset="0"/>
              </a:rPr>
              <a:t>Fig. Block Diagram for Clustering</a:t>
            </a:r>
          </a:p>
        </p:txBody>
      </p:sp>
      <p:pic>
        <p:nvPicPr>
          <p:cNvPr id="4" name="Picture 3">
            <a:extLst>
              <a:ext uri="{FF2B5EF4-FFF2-40B4-BE49-F238E27FC236}">
                <a16:creationId xmlns:a16="http://schemas.microsoft.com/office/drawing/2014/main" id="{BD09B4A6-7DEC-F595-A630-219AB4C1BD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1159" y="1450147"/>
            <a:ext cx="8848164" cy="4052047"/>
          </a:xfrm>
          <a:prstGeom prst="rect">
            <a:avLst/>
          </a:prstGeom>
        </p:spPr>
      </p:pic>
      <p:sp>
        <p:nvSpPr>
          <p:cNvPr id="8" name="Footer Placeholder 4">
            <a:extLst>
              <a:ext uri="{FF2B5EF4-FFF2-40B4-BE49-F238E27FC236}">
                <a16:creationId xmlns:a16="http://schemas.microsoft.com/office/drawing/2014/main" id="{151DD34D-FB84-156C-8E92-94F030251227}"/>
              </a:ext>
            </a:extLst>
          </p:cNvPr>
          <p:cNvSpPr>
            <a:spLocks noGrp="1"/>
          </p:cNvSpPr>
          <p:nvPr>
            <p:ph type="ftr" sz="quarter" idx="11"/>
          </p:nvPr>
        </p:nvSpPr>
        <p:spPr>
          <a:xfrm>
            <a:off x="2934459" y="6356350"/>
            <a:ext cx="6323082" cy="365126"/>
          </a:xfrm>
        </p:spPr>
        <p:txBody>
          <a:bodyPr/>
          <a:lstStyle/>
          <a:p>
            <a:r>
              <a:rPr lang="en-IN" dirty="0"/>
              <a:t>Crime based Clustering and Zoning</a:t>
            </a:r>
          </a:p>
        </p:txBody>
      </p:sp>
      <p:sp>
        <p:nvSpPr>
          <p:cNvPr id="9" name="Slide Number Placeholder 5">
            <a:extLst>
              <a:ext uri="{FF2B5EF4-FFF2-40B4-BE49-F238E27FC236}">
                <a16:creationId xmlns:a16="http://schemas.microsoft.com/office/drawing/2014/main" id="{6EBFDDBB-4DCE-75B1-5307-22F396502CCC}"/>
              </a:ext>
            </a:extLst>
          </p:cNvPr>
          <p:cNvSpPr>
            <a:spLocks noGrp="1"/>
          </p:cNvSpPr>
          <p:nvPr>
            <p:ph type="sldNum" sz="quarter" idx="12"/>
          </p:nvPr>
        </p:nvSpPr>
        <p:spPr>
          <a:xfrm>
            <a:off x="9256782" y="6356351"/>
            <a:ext cx="1828800" cy="365125"/>
          </a:xfrm>
        </p:spPr>
        <p:txBody>
          <a:bodyPr/>
          <a:lstStyle/>
          <a:p>
            <a:fld id="{0FF54DE5-C571-48E8-A5BC-B369434E2F44}" type="slidenum">
              <a:rPr lang="en-US" smtClean="0"/>
              <a:pPr/>
              <a:t>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84634" y="5502194"/>
            <a:ext cx="6096000" cy="369332"/>
          </a:xfrm>
          <a:prstGeom prst="rect">
            <a:avLst/>
          </a:prstGeom>
        </p:spPr>
        <p:txBody>
          <a:bodyPr>
            <a:spAutoFit/>
          </a:bodyPr>
          <a:lstStyle/>
          <a:p>
            <a:pPr algn="ctr"/>
            <a:r>
              <a:rPr lang="en-US" b="1" dirty="0">
                <a:latin typeface="Times New Roman" pitchFamily="18" charset="0"/>
                <a:cs typeface="Times New Roman" pitchFamily="18" charset="0"/>
              </a:rPr>
              <a:t>Fig. Training and Testing Model</a:t>
            </a:r>
          </a:p>
        </p:txBody>
      </p:sp>
      <p:pic>
        <p:nvPicPr>
          <p:cNvPr id="8" name="Content Placeholder 7">
            <a:extLst>
              <a:ext uri="{FF2B5EF4-FFF2-40B4-BE49-F238E27FC236}">
                <a16:creationId xmlns:a16="http://schemas.microsoft.com/office/drawing/2014/main" id="{DCA6A810-6904-4F8B-A04D-67BA3CC829F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62356" y="1600200"/>
            <a:ext cx="8397379" cy="3726809"/>
          </a:xfrm>
        </p:spPr>
      </p:pic>
      <p:sp>
        <p:nvSpPr>
          <p:cNvPr id="4" name="Footer Placeholder 4">
            <a:extLst>
              <a:ext uri="{FF2B5EF4-FFF2-40B4-BE49-F238E27FC236}">
                <a16:creationId xmlns:a16="http://schemas.microsoft.com/office/drawing/2014/main" id="{43DA883D-E911-545C-E28A-C6B67032EE6E}"/>
              </a:ext>
            </a:extLst>
          </p:cNvPr>
          <p:cNvSpPr>
            <a:spLocks noGrp="1"/>
          </p:cNvSpPr>
          <p:nvPr>
            <p:ph type="ftr" sz="quarter" idx="11"/>
          </p:nvPr>
        </p:nvSpPr>
        <p:spPr>
          <a:xfrm>
            <a:off x="2934459" y="6356350"/>
            <a:ext cx="6323082" cy="365126"/>
          </a:xfrm>
        </p:spPr>
        <p:txBody>
          <a:bodyPr/>
          <a:lstStyle/>
          <a:p>
            <a:r>
              <a:rPr lang="en-IN" dirty="0"/>
              <a:t>Crime based Clustering and Zoning</a:t>
            </a:r>
          </a:p>
        </p:txBody>
      </p:sp>
      <p:sp>
        <p:nvSpPr>
          <p:cNvPr id="5" name="Slide Number Placeholder 5">
            <a:extLst>
              <a:ext uri="{FF2B5EF4-FFF2-40B4-BE49-F238E27FC236}">
                <a16:creationId xmlns:a16="http://schemas.microsoft.com/office/drawing/2014/main" id="{96255991-ED99-8E2D-7FDC-7D30ED166858}"/>
              </a:ext>
            </a:extLst>
          </p:cNvPr>
          <p:cNvSpPr>
            <a:spLocks noGrp="1"/>
          </p:cNvSpPr>
          <p:nvPr>
            <p:ph type="sldNum" sz="quarter" idx="12"/>
          </p:nvPr>
        </p:nvSpPr>
        <p:spPr>
          <a:xfrm>
            <a:off x="9256782" y="6356351"/>
            <a:ext cx="1828800" cy="365125"/>
          </a:xfrm>
        </p:spPr>
        <p:txBody>
          <a:bodyPr/>
          <a:lstStyle/>
          <a:p>
            <a:fld id="{0FF54DE5-C571-48E8-A5BC-B369434E2F44}" type="slidenum">
              <a:rPr lang="en-US" smtClean="0"/>
              <a:pPr/>
              <a:t>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9D4B-6B17-45E6-8DD6-3C995C150F39}"/>
              </a:ext>
            </a:extLst>
          </p:cNvPr>
          <p:cNvSpPr>
            <a:spLocks noGrp="1"/>
          </p:cNvSpPr>
          <p:nvPr>
            <p:ph type="title"/>
          </p:nvPr>
        </p:nvSpPr>
        <p:spPr/>
        <p:txBody>
          <a:bodyPr/>
          <a:lstStyle/>
          <a:p>
            <a:r>
              <a:rPr lang="en-US" sz="2800" dirty="0"/>
              <a:t>Performance Parameter</a:t>
            </a:r>
            <a:endParaRPr lang="en-IN" dirty="0"/>
          </a:p>
        </p:txBody>
      </p:sp>
      <p:sp>
        <p:nvSpPr>
          <p:cNvPr id="3" name="Content Placeholder 2">
            <a:extLst>
              <a:ext uri="{FF2B5EF4-FFF2-40B4-BE49-F238E27FC236}">
                <a16:creationId xmlns:a16="http://schemas.microsoft.com/office/drawing/2014/main" id="{02B171DF-1C45-458B-9E74-D0A9F41A3BE4}"/>
              </a:ext>
            </a:extLst>
          </p:cNvPr>
          <p:cNvSpPr>
            <a:spLocks noGrp="1"/>
          </p:cNvSpPr>
          <p:nvPr>
            <p:ph idx="1"/>
          </p:nvPr>
        </p:nvSpPr>
        <p:spPr/>
        <p:txBody>
          <a:bodyPr/>
          <a:lstStyle/>
          <a:p>
            <a:r>
              <a:rPr lang="en-US" dirty="0"/>
              <a:t>Experiments were conducted in an form of Precision ,Recall, Accuracy.</a:t>
            </a:r>
            <a:endParaRPr lang="en-IN" dirty="0"/>
          </a:p>
          <a:p>
            <a:pPr>
              <a:buNone/>
            </a:pPr>
            <a:endParaRPr lang="en-IN" dirty="0"/>
          </a:p>
          <a:p>
            <a:pPr>
              <a:buNone/>
            </a:pPr>
            <a:endParaRPr lang="en-IN" dirty="0"/>
          </a:p>
          <a:p>
            <a:pPr>
              <a:buNone/>
            </a:pPr>
            <a:endParaRPr lang="en-IN" dirty="0"/>
          </a:p>
          <a:p>
            <a:pPr>
              <a:buNone/>
            </a:pPr>
            <a:endParaRPr lang="en-IN" dirty="0"/>
          </a:p>
          <a:p>
            <a:r>
              <a:rPr lang="en-US" dirty="0"/>
              <a:t>The precision of our project is 93%</a:t>
            </a:r>
          </a:p>
          <a:p>
            <a:r>
              <a:rPr lang="en-US" dirty="0"/>
              <a:t>The recall is 95%</a:t>
            </a:r>
          </a:p>
          <a:p>
            <a:r>
              <a:rPr lang="en-US" dirty="0"/>
              <a:t>The accuracy is 94%</a:t>
            </a:r>
            <a:endParaRPr lang="en-IN" dirty="0"/>
          </a:p>
        </p:txBody>
      </p:sp>
      <p:pic>
        <p:nvPicPr>
          <p:cNvPr id="1026" name="Picture 2" descr="Accuracy, Precision, Recall or F1? | by Koo Ping Shung | Towards Data  Science">
            <a:extLst>
              <a:ext uri="{FF2B5EF4-FFF2-40B4-BE49-F238E27FC236}">
                <a16:creationId xmlns:a16="http://schemas.microsoft.com/office/drawing/2014/main" id="{603C81A9-9392-46CB-8694-7CE4E167C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7092" y="2098651"/>
            <a:ext cx="4208864" cy="168445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E1D35F08-BC7F-2595-276B-4BE586494A7A}"/>
              </a:ext>
            </a:extLst>
          </p:cNvPr>
          <p:cNvSpPr>
            <a:spLocks noGrp="1"/>
          </p:cNvSpPr>
          <p:nvPr>
            <p:ph type="ftr" sz="quarter" idx="11"/>
          </p:nvPr>
        </p:nvSpPr>
        <p:spPr>
          <a:xfrm>
            <a:off x="2934459" y="6356350"/>
            <a:ext cx="6323082" cy="365126"/>
          </a:xfrm>
        </p:spPr>
        <p:txBody>
          <a:bodyPr/>
          <a:lstStyle/>
          <a:p>
            <a:r>
              <a:rPr lang="en-IN" dirty="0"/>
              <a:t>Crime based Clustering and Zoning</a:t>
            </a:r>
          </a:p>
        </p:txBody>
      </p:sp>
      <p:sp>
        <p:nvSpPr>
          <p:cNvPr id="6" name="Slide Number Placeholder 5">
            <a:extLst>
              <a:ext uri="{FF2B5EF4-FFF2-40B4-BE49-F238E27FC236}">
                <a16:creationId xmlns:a16="http://schemas.microsoft.com/office/drawing/2014/main" id="{64B1B8A0-5C73-96D9-BCEC-43330F8D10FD}"/>
              </a:ext>
            </a:extLst>
          </p:cNvPr>
          <p:cNvSpPr>
            <a:spLocks noGrp="1"/>
          </p:cNvSpPr>
          <p:nvPr>
            <p:ph type="sldNum" sz="quarter" idx="12"/>
          </p:nvPr>
        </p:nvSpPr>
        <p:spPr>
          <a:xfrm>
            <a:off x="9256782" y="6356351"/>
            <a:ext cx="1828800" cy="365125"/>
          </a:xfrm>
        </p:spPr>
        <p:txBody>
          <a:bodyPr/>
          <a:lstStyle/>
          <a:p>
            <a:fld id="{0FF54DE5-C571-48E8-A5BC-B369434E2F44}" type="slidenum">
              <a:rPr lang="en-US" smtClean="0"/>
              <a:pPr/>
              <a:t>8</a:t>
            </a:fld>
            <a:endParaRPr lang="en-US"/>
          </a:p>
        </p:txBody>
      </p:sp>
    </p:spTree>
    <p:extLst>
      <p:ext uri="{BB962C8B-B14F-4D97-AF65-F5344CB8AC3E}">
        <p14:creationId xmlns:p14="http://schemas.microsoft.com/office/powerpoint/2010/main" val="282580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A108-D55F-499A-BC80-846B59887BD4}"/>
              </a:ext>
            </a:extLst>
          </p:cNvPr>
          <p:cNvSpPr>
            <a:spLocks noGrp="1"/>
          </p:cNvSpPr>
          <p:nvPr>
            <p:ph type="title"/>
          </p:nvPr>
        </p:nvSpPr>
        <p:spPr/>
        <p:txBody>
          <a:bodyPr/>
          <a:lstStyle/>
          <a:p>
            <a:r>
              <a:rPr lang="en-US" dirty="0"/>
              <a:t>Efficiency Issues</a:t>
            </a:r>
            <a:endParaRPr lang="en-IN" dirty="0"/>
          </a:p>
        </p:txBody>
      </p:sp>
      <p:sp>
        <p:nvSpPr>
          <p:cNvPr id="3" name="Content Placeholder 2">
            <a:extLst>
              <a:ext uri="{FF2B5EF4-FFF2-40B4-BE49-F238E27FC236}">
                <a16:creationId xmlns:a16="http://schemas.microsoft.com/office/drawing/2014/main" id="{4E20A960-DA25-4ECD-A76C-041743DDD69F}"/>
              </a:ext>
            </a:extLst>
          </p:cNvPr>
          <p:cNvSpPr>
            <a:spLocks noGrp="1"/>
          </p:cNvSpPr>
          <p:nvPr>
            <p:ph idx="1"/>
          </p:nvPr>
        </p:nvSpPr>
        <p:spPr/>
        <p:txBody>
          <a:bodyPr/>
          <a:lstStyle/>
          <a:p>
            <a:r>
              <a:rPr lang="en-US" dirty="0"/>
              <a:t>Time required to acquire dataset containing proper data regarding crime sections.</a:t>
            </a:r>
          </a:p>
          <a:p>
            <a:r>
              <a:rPr lang="en-US" dirty="0"/>
              <a:t>Proper dataset would determine and affect efficiency of the model.</a:t>
            </a:r>
          </a:p>
          <a:p>
            <a:r>
              <a:rPr lang="en-US" dirty="0"/>
              <a:t>Time taken to organize the cluster zones on based on crime category on the map graphically.</a:t>
            </a:r>
            <a:endParaRPr lang="en-IN" dirty="0"/>
          </a:p>
        </p:txBody>
      </p:sp>
      <p:sp>
        <p:nvSpPr>
          <p:cNvPr id="4" name="Footer Placeholder 4">
            <a:extLst>
              <a:ext uri="{FF2B5EF4-FFF2-40B4-BE49-F238E27FC236}">
                <a16:creationId xmlns:a16="http://schemas.microsoft.com/office/drawing/2014/main" id="{938848F2-2693-B784-CE24-7464358D16F8}"/>
              </a:ext>
            </a:extLst>
          </p:cNvPr>
          <p:cNvSpPr>
            <a:spLocks noGrp="1"/>
          </p:cNvSpPr>
          <p:nvPr>
            <p:ph type="ftr" sz="quarter" idx="11"/>
          </p:nvPr>
        </p:nvSpPr>
        <p:spPr>
          <a:xfrm>
            <a:off x="2934459" y="6356350"/>
            <a:ext cx="6323082" cy="365126"/>
          </a:xfrm>
        </p:spPr>
        <p:txBody>
          <a:bodyPr/>
          <a:lstStyle/>
          <a:p>
            <a:r>
              <a:rPr lang="en-IN" dirty="0"/>
              <a:t>Crime based Clustering and Zoning</a:t>
            </a:r>
          </a:p>
        </p:txBody>
      </p:sp>
      <p:sp>
        <p:nvSpPr>
          <p:cNvPr id="5" name="Slide Number Placeholder 5">
            <a:extLst>
              <a:ext uri="{FF2B5EF4-FFF2-40B4-BE49-F238E27FC236}">
                <a16:creationId xmlns:a16="http://schemas.microsoft.com/office/drawing/2014/main" id="{E00B1FF7-4D73-79FF-89AB-4B86B6F6177E}"/>
              </a:ext>
            </a:extLst>
          </p:cNvPr>
          <p:cNvSpPr>
            <a:spLocks noGrp="1"/>
          </p:cNvSpPr>
          <p:nvPr>
            <p:ph type="sldNum" sz="quarter" idx="12"/>
          </p:nvPr>
        </p:nvSpPr>
        <p:spPr>
          <a:xfrm>
            <a:off x="9256782" y="6356351"/>
            <a:ext cx="1828800" cy="365125"/>
          </a:xfrm>
        </p:spPr>
        <p:txBody>
          <a:bodyPr/>
          <a:lstStyle/>
          <a:p>
            <a:fld id="{0FF54DE5-C571-48E8-A5BC-B369434E2F44}" type="slidenum">
              <a:rPr lang="en-US" smtClean="0"/>
              <a:pPr/>
              <a:t>9</a:t>
            </a:fld>
            <a:endParaRPr lang="en-US"/>
          </a:p>
        </p:txBody>
      </p:sp>
    </p:spTree>
    <p:extLst>
      <p:ext uri="{BB962C8B-B14F-4D97-AF65-F5344CB8AC3E}">
        <p14:creationId xmlns:p14="http://schemas.microsoft.com/office/powerpoint/2010/main" val="32315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f03431380_win32">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1505</TotalTime>
  <Words>743</Words>
  <Application>Microsoft Office PowerPoint</Application>
  <PresentationFormat>Widescreen</PresentationFormat>
  <Paragraphs>131</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Euphemia</vt:lpstr>
      <vt:lpstr>Plantagenet Cherokee</vt:lpstr>
      <vt:lpstr>Times New Roman</vt:lpstr>
      <vt:lpstr>Wingdings</vt:lpstr>
      <vt:lpstr>tf03431380_win32</vt:lpstr>
      <vt:lpstr>K. K. Wagh Institute of Engineering Education &amp; Research                                                          Crime based clustering and zoning</vt:lpstr>
      <vt:lpstr>Team members</vt:lpstr>
      <vt:lpstr>Contents</vt:lpstr>
      <vt:lpstr>Problem Definition</vt:lpstr>
      <vt:lpstr>Scope  &amp; Objectives </vt:lpstr>
      <vt:lpstr>Block Diagram/Architectural Diagram</vt:lpstr>
      <vt:lpstr>PowerPoint Presentation</vt:lpstr>
      <vt:lpstr>Performance Parameter</vt:lpstr>
      <vt:lpstr>Efficiency Issues</vt:lpstr>
      <vt:lpstr>Tools</vt:lpstr>
      <vt:lpstr>Techniques</vt:lpstr>
      <vt:lpstr>Cost Analysis</vt:lpstr>
      <vt:lpstr>Results of  Clustering</vt:lpstr>
      <vt:lpstr>Results of  Image Based Search</vt:lpstr>
      <vt:lpstr>Results of Sketch Based Search</vt:lpstr>
      <vt:lpstr>Conclusion </vt:lpstr>
      <vt:lpstr>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course</dc:title>
  <dc:creator>itdept</dc:creator>
  <cp:lastModifiedBy>Tanishka</cp:lastModifiedBy>
  <cp:revision>63</cp:revision>
  <dcterms:created xsi:type="dcterms:W3CDTF">2021-02-09T13:55:32Z</dcterms:created>
  <dcterms:modified xsi:type="dcterms:W3CDTF">2022-05-27T13:49:05Z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