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itchFamily="2" charset="77"/>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2"/>
  </p:normalViewPr>
  <p:slideViewPr>
    <p:cSldViewPr snapToGrid="0">
      <p:cViewPr varScale="1">
        <p:scale>
          <a:sx n="148" d="100"/>
          <a:sy n="148" d="100"/>
        </p:scale>
        <p:origin x="7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c42c1423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c42c142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c42c142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c42c142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c42c1423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c42c1423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3c6ace4fe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3c6ace4fe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0a18d725b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0a18d725b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a18d725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a18d725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a18d725b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0a18d725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a18d725b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0a18d725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0a18d725b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0a18d725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a18d725b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a18d725b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a18d725b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0a18d725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a18d725b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a18d725b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a18d725b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a18d725b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1483" y="208062"/>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IST 659 Final Project</a:t>
            </a:r>
            <a:endParaRPr dirty="0"/>
          </a:p>
        </p:txBody>
      </p:sp>
      <p:sp>
        <p:nvSpPr>
          <p:cNvPr id="135" name="Google Shape;135;p13"/>
          <p:cNvSpPr txBox="1">
            <a:spLocks noGrp="1"/>
          </p:cNvSpPr>
          <p:nvPr>
            <p:ph type="subTitle" idx="1"/>
          </p:nvPr>
        </p:nvSpPr>
        <p:spPr>
          <a:xfrm>
            <a:off x="311700" y="2650225"/>
            <a:ext cx="8520600" cy="196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latin typeface="Montserrat"/>
                <a:ea typeface="Montserrat"/>
                <a:cs typeface="Montserrat"/>
                <a:sym typeface="Montserrat"/>
              </a:rPr>
              <a:t>Members:</a:t>
            </a:r>
            <a:endParaRPr sz="2600" dirty="0">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2600" dirty="0" err="1">
                <a:latin typeface="Montserrat"/>
                <a:ea typeface="Montserrat"/>
                <a:cs typeface="Montserrat"/>
                <a:sym typeface="Montserrat"/>
              </a:rPr>
              <a:t>Akshita</a:t>
            </a:r>
            <a:r>
              <a:rPr lang="en" sz="2600" dirty="0">
                <a:latin typeface="Montserrat"/>
                <a:ea typeface="Montserrat"/>
                <a:cs typeface="Montserrat"/>
                <a:sym typeface="Montserrat"/>
              </a:rPr>
              <a:t> Reddy</a:t>
            </a:r>
            <a:endParaRPr sz="2600" dirty="0">
              <a:latin typeface="Montserrat"/>
              <a:ea typeface="Montserrat"/>
              <a:cs typeface="Montserrat"/>
              <a:sym typeface="Montserrat"/>
            </a:endParaRPr>
          </a:p>
          <a:p>
            <a:pPr marL="0" lvl="0" indent="0" algn="ctr" rtl="0">
              <a:spcBef>
                <a:spcPts val="0"/>
              </a:spcBef>
              <a:spcAft>
                <a:spcPts val="0"/>
              </a:spcAft>
              <a:buNone/>
            </a:pPr>
            <a:r>
              <a:rPr lang="en" sz="2600" dirty="0" err="1">
                <a:latin typeface="Montserrat"/>
                <a:ea typeface="Montserrat"/>
                <a:cs typeface="Montserrat"/>
                <a:sym typeface="Montserrat"/>
              </a:rPr>
              <a:t>Maitreyi</a:t>
            </a:r>
            <a:r>
              <a:rPr lang="en" sz="2600" dirty="0">
                <a:latin typeface="Montserrat"/>
                <a:ea typeface="Montserrat"/>
                <a:cs typeface="Montserrat"/>
                <a:sym typeface="Montserrat"/>
              </a:rPr>
              <a:t> </a:t>
            </a:r>
            <a:r>
              <a:rPr lang="en" sz="2600" dirty="0" err="1">
                <a:latin typeface="Montserrat"/>
                <a:ea typeface="Montserrat"/>
                <a:cs typeface="Montserrat"/>
                <a:sym typeface="Montserrat"/>
              </a:rPr>
              <a:t>Ahire</a:t>
            </a:r>
            <a:endParaRPr sz="2600" dirty="0">
              <a:latin typeface="Montserrat"/>
              <a:ea typeface="Montserrat"/>
              <a:cs typeface="Montserrat"/>
              <a:sym typeface="Montserrat"/>
            </a:endParaRPr>
          </a:p>
          <a:p>
            <a:pPr marL="0" lvl="0" indent="0" algn="ctr" rtl="0">
              <a:spcBef>
                <a:spcPts val="0"/>
              </a:spcBef>
              <a:spcAft>
                <a:spcPts val="0"/>
              </a:spcAft>
              <a:buNone/>
            </a:pPr>
            <a:r>
              <a:rPr lang="en" sz="2600" dirty="0">
                <a:latin typeface="Montserrat"/>
                <a:ea typeface="Montserrat"/>
                <a:cs typeface="Montserrat"/>
                <a:sym typeface="Montserrat"/>
              </a:rPr>
              <a:t>Melita Coutinho</a:t>
            </a:r>
            <a:endParaRPr sz="2600" dirty="0">
              <a:latin typeface="Montserrat"/>
              <a:ea typeface="Montserrat"/>
              <a:cs typeface="Montserrat"/>
              <a:sym typeface="Montserrat"/>
            </a:endParaRPr>
          </a:p>
          <a:p>
            <a:pPr marL="0" lvl="0" indent="0" algn="ctr" rtl="0">
              <a:spcBef>
                <a:spcPts val="0"/>
              </a:spcBef>
              <a:spcAft>
                <a:spcPts val="0"/>
              </a:spcAft>
              <a:buNone/>
            </a:pPr>
            <a:r>
              <a:rPr lang="en" sz="2600" dirty="0" err="1">
                <a:latin typeface="Montserrat"/>
                <a:ea typeface="Montserrat"/>
                <a:cs typeface="Montserrat"/>
                <a:sym typeface="Montserrat"/>
              </a:rPr>
              <a:t>Vedant</a:t>
            </a:r>
            <a:r>
              <a:rPr lang="en" sz="2600" dirty="0">
                <a:latin typeface="Montserrat"/>
                <a:ea typeface="Montserrat"/>
                <a:cs typeface="Montserrat"/>
                <a:sym typeface="Montserrat"/>
              </a:rPr>
              <a:t> Patil</a:t>
            </a:r>
            <a:endParaRPr sz="2600" dirty="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92991D8D-E4C2-F58D-6802-8B4B703DF60D}"/>
              </a:ext>
            </a:extLst>
          </p:cNvPr>
          <p:cNvSpPr txBox="1"/>
          <p:nvPr/>
        </p:nvSpPr>
        <p:spPr>
          <a:xfrm>
            <a:off x="3112600" y="2033927"/>
            <a:ext cx="5415265" cy="369332"/>
          </a:xfrm>
          <a:prstGeom prst="rect">
            <a:avLst/>
          </a:prstGeom>
          <a:noFill/>
        </p:spPr>
        <p:txBody>
          <a:bodyPr wrap="none" rtlCol="0">
            <a:spAutoFit/>
          </a:bodyPr>
          <a:lstStyle/>
          <a:p>
            <a:r>
              <a:rPr lang="en-US" sz="1800" u="sng" dirty="0">
                <a:solidFill>
                  <a:schemeClr val="bg1"/>
                </a:solidFill>
                <a:latin typeface="Montserrat" pitchFamily="2" charset="77"/>
              </a:rPr>
              <a:t>E-commerce Database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6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Questions</a:t>
            </a:r>
            <a:endParaRPr/>
          </a:p>
        </p:txBody>
      </p:sp>
      <p:sp>
        <p:nvSpPr>
          <p:cNvPr id="191" name="Google Shape;191;p22"/>
          <p:cNvSpPr txBox="1">
            <a:spLocks noGrp="1"/>
          </p:cNvSpPr>
          <p:nvPr>
            <p:ph type="body" idx="1"/>
          </p:nvPr>
        </p:nvSpPr>
        <p:spPr>
          <a:xfrm>
            <a:off x="434125" y="1438650"/>
            <a:ext cx="7804500" cy="323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16" b="1">
                <a:latin typeface="Roboto"/>
                <a:ea typeface="Roboto"/>
                <a:cs typeface="Roboto"/>
                <a:sym typeface="Roboto"/>
              </a:rPr>
              <a:t>How can we automate the process of updating the status of an order to 'delivered' when the delivery status of the order is updated to 'delivered' in the system?</a:t>
            </a:r>
            <a:r>
              <a:rPr lang="en" sz="1416">
                <a:latin typeface="Roboto"/>
                <a:ea typeface="Roboto"/>
                <a:cs typeface="Roboto"/>
                <a:sym typeface="Roboto"/>
              </a:rPr>
              <a:t> </a:t>
            </a:r>
            <a:endParaRPr sz="1416">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r>
              <a:rPr lang="en" sz="1200" b="1">
                <a:latin typeface="Roboto"/>
                <a:ea typeface="Roboto"/>
                <a:cs typeface="Roboto"/>
                <a:sym typeface="Roboto"/>
              </a:rPr>
              <a:t>Query: </a:t>
            </a:r>
            <a:r>
              <a:rPr lang="en" sz="120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CREATE TRIGGER order_delivered_trigger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ON deliveries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AFTER UPDATE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AS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BEGIN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IF UPDATE(delivery_status) AND EXISTS (SELECT * FROM inserted WHERE delivery_status = 'delivered')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BEGIN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UPDATE orders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SET order_status = 'delivered'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FROM orders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INNER JOIN inserted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ON orders.order_id = inserted.delivery_order_id  END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END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GO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6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Questions</a:t>
            </a:r>
            <a:endParaRPr/>
          </a:p>
        </p:txBody>
      </p:sp>
      <p:sp>
        <p:nvSpPr>
          <p:cNvPr id="197" name="Google Shape;197;p23"/>
          <p:cNvSpPr txBox="1">
            <a:spLocks noGrp="1"/>
          </p:cNvSpPr>
          <p:nvPr>
            <p:ph type="body" idx="1"/>
          </p:nvPr>
        </p:nvSpPr>
        <p:spPr>
          <a:xfrm>
            <a:off x="463050" y="1257200"/>
            <a:ext cx="8217900" cy="19797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1948" b="1">
                <a:latin typeface="Roboto"/>
                <a:ea typeface="Roboto"/>
                <a:cs typeface="Roboto"/>
                <a:sym typeface="Roboto"/>
              </a:rPr>
              <a:t>What is the total payment amount for each order placed by customer ID 20, including any partial payments made over time?</a:t>
            </a:r>
            <a:endParaRPr sz="1948">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 </a:t>
            </a:r>
            <a:endParaRPr sz="1342">
              <a:latin typeface="Roboto"/>
              <a:ea typeface="Roboto"/>
              <a:cs typeface="Roboto"/>
              <a:sym typeface="Roboto"/>
            </a:endParaRPr>
          </a:p>
          <a:p>
            <a:pPr marL="0" lvl="0" indent="0" algn="l" rtl="0">
              <a:spcBef>
                <a:spcPts val="0"/>
              </a:spcBef>
              <a:spcAft>
                <a:spcPts val="0"/>
              </a:spcAft>
              <a:buNone/>
            </a:pPr>
            <a:r>
              <a:rPr lang="en" sz="1342" b="1">
                <a:latin typeface="Roboto"/>
                <a:ea typeface="Roboto"/>
                <a:cs typeface="Roboto"/>
                <a:sym typeface="Roboto"/>
              </a:rPr>
              <a:t>QUERY:</a:t>
            </a:r>
            <a:r>
              <a:rPr lang="en" sz="1342">
                <a:latin typeface="Roboto"/>
                <a:ea typeface="Roboto"/>
                <a:cs typeface="Roboto"/>
                <a:sym typeface="Roboto"/>
              </a:rPr>
              <a:t>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SELECT  order_id,  order_date,  order_delivery_date,  order_status,  customer_name,  customer_email,  customer_phone,  customer_address, payment_method,  delivery_status,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SUM(payment_amount) OVER (PARTITION BY order_id) AS total_payment_amount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FROM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orders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INNER JOIN customers ON orders.order_customer_id = customers.customer_id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INNER JOIN payments ON orders.order_id = payments.payment_order_id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INNER JOIN deliveries ON orders.order_id = deliveries.delivery_order_id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WHERE  </a:t>
            </a:r>
            <a:endParaRPr sz="1342">
              <a:latin typeface="Roboto"/>
              <a:ea typeface="Roboto"/>
              <a:cs typeface="Roboto"/>
              <a:sym typeface="Roboto"/>
            </a:endParaRPr>
          </a:p>
          <a:p>
            <a:pPr marL="0" lvl="0" indent="0" algn="l" rtl="0">
              <a:spcBef>
                <a:spcPts val="0"/>
              </a:spcBef>
              <a:spcAft>
                <a:spcPts val="0"/>
              </a:spcAft>
              <a:buNone/>
            </a:pPr>
            <a:r>
              <a:rPr lang="en" sz="1342">
                <a:latin typeface="Roboto"/>
                <a:ea typeface="Roboto"/>
                <a:cs typeface="Roboto"/>
                <a:sym typeface="Roboto"/>
              </a:rPr>
              <a:t>customer_id = 20; </a:t>
            </a:r>
            <a:endParaRPr/>
          </a:p>
        </p:txBody>
      </p:sp>
      <p:pic>
        <p:nvPicPr>
          <p:cNvPr id="198" name="Google Shape;198;p23"/>
          <p:cNvPicPr preferRelativeResize="0"/>
          <p:nvPr/>
        </p:nvPicPr>
        <p:blipFill>
          <a:blip r:embed="rId3">
            <a:alphaModFix/>
          </a:blip>
          <a:stretch>
            <a:fillRect/>
          </a:stretch>
        </p:blipFill>
        <p:spPr>
          <a:xfrm>
            <a:off x="463050" y="3236900"/>
            <a:ext cx="8217900" cy="115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196488" y="255975"/>
            <a:ext cx="7038900" cy="6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Questions</a:t>
            </a:r>
            <a:endParaRPr/>
          </a:p>
        </p:txBody>
      </p:sp>
      <p:sp>
        <p:nvSpPr>
          <p:cNvPr id="204" name="Google Shape;204;p24"/>
          <p:cNvSpPr txBox="1"/>
          <p:nvPr/>
        </p:nvSpPr>
        <p:spPr>
          <a:xfrm>
            <a:off x="340500" y="1414475"/>
            <a:ext cx="8463000" cy="156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lt1"/>
                </a:solidFill>
                <a:latin typeface="Roboto"/>
                <a:ea typeface="Roboto"/>
                <a:cs typeface="Roboto"/>
                <a:sym typeface="Roboto"/>
              </a:rPr>
              <a:t>From a business perspective, when a delivered order comes back with any defects, we will have to contact the sellers to return it to their warehouse and get the good quality product to sent it to the customer again. For this it is important to have the sellers details such as their name, email contact number and address.  </a:t>
            </a:r>
            <a:endParaRPr sz="11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100">
                <a:solidFill>
                  <a:schemeClr val="lt1"/>
                </a:solidFill>
                <a:latin typeface="Roboto"/>
                <a:ea typeface="Roboto"/>
                <a:cs typeface="Roboto"/>
                <a:sym typeface="Roboto"/>
              </a:rPr>
              <a:t>  </a:t>
            </a:r>
            <a:endParaRPr sz="11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1100" b="1">
                <a:solidFill>
                  <a:schemeClr val="lt1"/>
                </a:solidFill>
                <a:latin typeface="Roboto"/>
                <a:ea typeface="Roboto"/>
                <a:cs typeface="Roboto"/>
                <a:sym typeface="Roboto"/>
              </a:rPr>
              <a:t>QUERY:</a:t>
            </a:r>
            <a:endParaRPr sz="1100" b="1">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900">
                <a:solidFill>
                  <a:schemeClr val="lt1"/>
                </a:solidFill>
                <a:latin typeface="Roboto"/>
                <a:ea typeface="Roboto"/>
                <a:cs typeface="Roboto"/>
                <a:sym typeface="Roboto"/>
              </a:rPr>
              <a:t>SELECT seller_name, seller_email, seller_phone, address from sellers  </a:t>
            </a:r>
            <a:endParaRPr sz="9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900">
                <a:solidFill>
                  <a:schemeClr val="lt1"/>
                </a:solidFill>
                <a:latin typeface="Roboto"/>
                <a:ea typeface="Roboto"/>
                <a:cs typeface="Roboto"/>
                <a:sym typeface="Roboto"/>
              </a:rPr>
              <a:t>where  seller_name = 'Van Heusen' </a:t>
            </a:r>
            <a:endParaRPr sz="900">
              <a:solidFill>
                <a:schemeClr val="lt1"/>
              </a:solidFill>
              <a:latin typeface="Roboto"/>
              <a:ea typeface="Roboto"/>
              <a:cs typeface="Roboto"/>
              <a:sym typeface="Roboto"/>
            </a:endParaRPr>
          </a:p>
        </p:txBody>
      </p:sp>
      <p:pic>
        <p:nvPicPr>
          <p:cNvPr id="205" name="Google Shape;205;p24"/>
          <p:cNvPicPr preferRelativeResize="0"/>
          <p:nvPr/>
        </p:nvPicPr>
        <p:blipFill>
          <a:blip r:embed="rId3">
            <a:alphaModFix/>
          </a:blip>
          <a:stretch>
            <a:fillRect/>
          </a:stretch>
        </p:blipFill>
        <p:spPr>
          <a:xfrm>
            <a:off x="683588" y="3297350"/>
            <a:ext cx="7776825" cy="126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body" idx="1"/>
          </p:nvPr>
        </p:nvSpPr>
        <p:spPr>
          <a:xfrm>
            <a:off x="676650" y="1377750"/>
            <a:ext cx="7790700" cy="32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How will a new product be added in the system?</a:t>
            </a:r>
            <a:endParaRPr b="1">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a:p>
            <a:pPr marL="0" lvl="0" indent="0" algn="l" rtl="0">
              <a:spcBef>
                <a:spcPts val="0"/>
              </a:spcBef>
              <a:spcAft>
                <a:spcPts val="0"/>
              </a:spcAft>
              <a:buNone/>
            </a:pPr>
            <a:r>
              <a:rPr lang="en" sz="800" b="1">
                <a:latin typeface="Roboto"/>
                <a:ea typeface="Roboto"/>
                <a:cs typeface="Roboto"/>
                <a:sym typeface="Roboto"/>
              </a:rPr>
              <a:t>QUERY:</a:t>
            </a:r>
            <a:endParaRPr sz="800" b="1">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drop procedure if exists p_upsert_products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GO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create procedure p_upsert_products (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@product_name VARCHAR(100),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@product_type VARCHAR(500),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@product_category DECIMAL(10,2)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 as begin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if exists(select * from products where product_name = @product_name) begin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update products set product_type = @product_type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where product_name = @product_name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end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else begin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insert into products (product_name, product_type, product_category)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values (@product_name, @product_type, @product_category)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end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end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GO</a:t>
            </a:r>
            <a:endParaRPr sz="700">
              <a:latin typeface="Roboto"/>
              <a:ea typeface="Roboto"/>
              <a:cs typeface="Roboto"/>
              <a:sym typeface="Roboto"/>
            </a:endParaRPr>
          </a:p>
        </p:txBody>
      </p:sp>
      <p:sp>
        <p:nvSpPr>
          <p:cNvPr id="211" name="Google Shape;211;p25"/>
          <p:cNvSpPr txBox="1">
            <a:spLocks noGrp="1"/>
          </p:cNvSpPr>
          <p:nvPr>
            <p:ph type="title"/>
          </p:nvPr>
        </p:nvSpPr>
        <p:spPr>
          <a:xfrm>
            <a:off x="1141363" y="384575"/>
            <a:ext cx="7038900" cy="6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267525" y="1838400"/>
            <a:ext cx="8520600" cy="1466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t>Thank you! </a:t>
            </a:r>
            <a:endParaRPr sz="3000"/>
          </a:p>
          <a:p>
            <a:pPr marL="0" lvl="0" indent="0" algn="ctr" rtl="0">
              <a:spcBef>
                <a:spcPts val="0"/>
              </a:spcBef>
              <a:spcAft>
                <a:spcPts val="0"/>
              </a:spcAft>
              <a:buNone/>
            </a:pPr>
            <a:r>
              <a:rPr lang="en" sz="3000"/>
              <a:t>Any questions?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
        <p:nvSpPr>
          <p:cNvPr id="141" name="Google Shape;141;p14"/>
          <p:cNvSpPr txBox="1">
            <a:spLocks noGrp="1"/>
          </p:cNvSpPr>
          <p:nvPr>
            <p:ph type="body" idx="1"/>
          </p:nvPr>
        </p:nvSpPr>
        <p:spPr>
          <a:xfrm>
            <a:off x="748200" y="1135900"/>
            <a:ext cx="7647600" cy="3425400"/>
          </a:xfrm>
          <a:prstGeom prst="rect">
            <a:avLst/>
          </a:prstGeom>
        </p:spPr>
        <p:txBody>
          <a:bodyPr spcFirstLastPara="1" wrap="square" lIns="91425" tIns="91425" rIns="91425" bIns="91425" anchor="t" anchorCtr="0">
            <a:normAutofit fontScale="92500" lnSpcReduction="20000"/>
          </a:bodyPr>
          <a:lstStyle/>
          <a:p>
            <a:pPr marL="457200" lvl="0" indent="-322580" algn="l" rtl="0">
              <a:spcBef>
                <a:spcPts val="0"/>
              </a:spcBef>
              <a:spcAft>
                <a:spcPts val="0"/>
              </a:spcAft>
              <a:buSzPct val="100000"/>
              <a:buChar char="●"/>
            </a:pPr>
            <a:r>
              <a:rPr lang="en" sz="1600"/>
              <a:t>The objective of this project is to develop a robust database management system to improve the efficiency and accuracy of an eCommerce website's operations</a:t>
            </a:r>
            <a:endParaRPr sz="1600"/>
          </a:p>
          <a:p>
            <a:pPr marL="457200" lvl="0" indent="-322580" algn="l" rtl="0">
              <a:spcBef>
                <a:spcPts val="0"/>
              </a:spcBef>
              <a:spcAft>
                <a:spcPts val="0"/>
              </a:spcAft>
              <a:buSzPct val="100000"/>
              <a:buChar char="●"/>
            </a:pPr>
            <a:r>
              <a:rPr lang="en" sz="1600"/>
              <a:t>The database will store, organize, and retrieve data on customers, orders, payments, and shipments</a:t>
            </a:r>
            <a:endParaRPr sz="1600"/>
          </a:p>
          <a:p>
            <a:pPr marL="457200" lvl="0" indent="-322580" algn="l" rtl="0">
              <a:spcBef>
                <a:spcPts val="0"/>
              </a:spcBef>
              <a:spcAft>
                <a:spcPts val="0"/>
              </a:spcAft>
              <a:buSzPct val="100000"/>
              <a:buChar char="●"/>
            </a:pPr>
            <a:r>
              <a:rPr lang="en" sz="1600"/>
              <a:t>This system will help to ensure accurate inventory management, which is crucial for eCommerce platforms that need to manage a constantly changing inventory due to restocking, sales, and product additions</a:t>
            </a:r>
            <a:endParaRPr sz="1600"/>
          </a:p>
          <a:p>
            <a:pPr marL="457200" lvl="0" indent="-322580" algn="l" rtl="0">
              <a:spcBef>
                <a:spcPts val="0"/>
              </a:spcBef>
              <a:spcAft>
                <a:spcPts val="0"/>
              </a:spcAft>
              <a:buSzPct val="100000"/>
              <a:buChar char="●"/>
            </a:pPr>
            <a:r>
              <a:rPr lang="en" sz="1600"/>
              <a:t>The database management system will also facilitate quick and accurate order processing, which is vital for maintaining customer satisfaction</a:t>
            </a:r>
            <a:endParaRPr sz="1600"/>
          </a:p>
          <a:p>
            <a:pPr marL="457200" lvl="0" indent="-322580" algn="l" rtl="0">
              <a:spcBef>
                <a:spcPts val="0"/>
              </a:spcBef>
              <a:spcAft>
                <a:spcPts val="0"/>
              </a:spcAft>
              <a:buSzPct val="100000"/>
              <a:buChar char="●"/>
            </a:pPr>
            <a:r>
              <a:rPr lang="en" sz="1600"/>
              <a:t>The system will also provide data security to ensure the confidentiality and privacy of the stored information.</a:t>
            </a:r>
            <a:endParaRPr sz="1600"/>
          </a:p>
          <a:p>
            <a:pPr marL="457200" lvl="0" indent="-322580" algn="l" rtl="0">
              <a:spcBef>
                <a:spcPts val="0"/>
              </a:spcBef>
              <a:spcAft>
                <a:spcPts val="0"/>
              </a:spcAft>
              <a:buSzPct val="100000"/>
              <a:buChar char="●"/>
            </a:pPr>
            <a:r>
              <a:rPr lang="en" sz="1600"/>
              <a:t>The project aims to provide a comprehensive solution to the complex needs of an eCommerce website, streamlining the storage and retrieval of large amounts of data and supporting efficient operations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Goals</a:t>
            </a:r>
            <a:endParaRPr/>
          </a:p>
        </p:txBody>
      </p:sp>
      <p:sp>
        <p:nvSpPr>
          <p:cNvPr id="147" name="Google Shape;147;p15"/>
          <p:cNvSpPr txBox="1">
            <a:spLocks noGrp="1"/>
          </p:cNvSpPr>
          <p:nvPr>
            <p:ph type="body" idx="1"/>
          </p:nvPr>
        </p:nvSpPr>
        <p:spPr>
          <a:xfrm>
            <a:off x="1297500" y="1002125"/>
            <a:ext cx="7038900" cy="34767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Develop an online database management system to store and organize customer, order, payment, and shipment records.</a:t>
            </a:r>
            <a:endParaRPr/>
          </a:p>
          <a:p>
            <a:pPr marL="457200" lvl="0" indent="-311150" algn="l" rtl="0">
              <a:spcBef>
                <a:spcPts val="0"/>
              </a:spcBef>
              <a:spcAft>
                <a:spcPts val="0"/>
              </a:spcAft>
              <a:buSzPts val="1300"/>
              <a:buChar char="●"/>
            </a:pPr>
            <a:r>
              <a:rPr lang="en"/>
              <a:t>Improve inventory management by providing accurate, real-time data on inventory levels.</a:t>
            </a:r>
            <a:endParaRPr/>
          </a:p>
          <a:p>
            <a:pPr marL="457200" lvl="0" indent="-311150" algn="l" rtl="0">
              <a:spcBef>
                <a:spcPts val="0"/>
              </a:spcBef>
              <a:spcAft>
                <a:spcPts val="0"/>
              </a:spcAft>
              <a:buSzPts val="1300"/>
              <a:buChar char="●"/>
            </a:pPr>
            <a:r>
              <a:rPr lang="en"/>
              <a:t>Enhance order processing speed and accuracy, resulting in higher customer satisfaction.</a:t>
            </a:r>
            <a:endParaRPr/>
          </a:p>
          <a:p>
            <a:pPr marL="457200" lvl="0" indent="-311150" algn="l" rtl="0">
              <a:spcBef>
                <a:spcPts val="0"/>
              </a:spcBef>
              <a:spcAft>
                <a:spcPts val="0"/>
              </a:spcAft>
              <a:buSzPts val="1300"/>
              <a:buChar char="●"/>
            </a:pPr>
            <a:r>
              <a:rPr lang="en"/>
              <a:t>Provide robust data security to protect sensitive information and ensure compliance with data privacy regulations.</a:t>
            </a:r>
            <a:endParaRPr/>
          </a:p>
          <a:p>
            <a:pPr marL="457200" lvl="0" indent="-311150" algn="l" rtl="0">
              <a:spcBef>
                <a:spcPts val="0"/>
              </a:spcBef>
              <a:spcAft>
                <a:spcPts val="0"/>
              </a:spcAft>
              <a:buSzPts val="1300"/>
              <a:buChar char="●"/>
            </a:pPr>
            <a:r>
              <a:rPr lang="en"/>
              <a:t>Increase operational efficiency by eliminating the need for physical inventory records and streamlining data retrieval.</a:t>
            </a:r>
            <a:endParaRPr/>
          </a:p>
          <a:p>
            <a:pPr marL="457200" lvl="0" indent="-311150" algn="l" rtl="0">
              <a:spcBef>
                <a:spcPts val="0"/>
              </a:spcBef>
              <a:spcAft>
                <a:spcPts val="0"/>
              </a:spcAft>
              <a:buSzPts val="1300"/>
              <a:buChar char="●"/>
            </a:pPr>
            <a:r>
              <a:rPr lang="en"/>
              <a:t>Facilitate better communication and collaboration among all users of the eCommerce website.</a:t>
            </a:r>
            <a:endParaRPr/>
          </a:p>
          <a:p>
            <a:pPr marL="457200" lvl="0" indent="-311150" algn="l" rtl="0">
              <a:spcBef>
                <a:spcPts val="0"/>
              </a:spcBef>
              <a:spcAft>
                <a:spcPts val="0"/>
              </a:spcAft>
              <a:buSzPts val="1300"/>
              <a:buChar char="●"/>
            </a:pPr>
            <a:r>
              <a:rPr lang="en"/>
              <a:t>Enhance the user experience by providing a more convenient and accessible way to manage orders and track shipments.</a:t>
            </a:r>
            <a:endParaRPr/>
          </a:p>
          <a:p>
            <a:pPr marL="457200" lvl="0" indent="-311150" algn="l" rtl="0">
              <a:spcBef>
                <a:spcPts val="0"/>
              </a:spcBef>
              <a:spcAft>
                <a:spcPts val="0"/>
              </a:spcAft>
              <a:buSzPts val="1300"/>
              <a:buChar char="●"/>
            </a:pPr>
            <a:r>
              <a:rPr lang="en"/>
              <a:t>Provide an adaptable and scalable solution to support future growth and expansion of the eCommerce website.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Specifications</a:t>
            </a:r>
            <a:endParaRPr/>
          </a:p>
        </p:txBody>
      </p:sp>
      <p:sp>
        <p:nvSpPr>
          <p:cNvPr id="153" name="Google Shape;153;p16"/>
          <p:cNvSpPr txBox="1">
            <a:spLocks noGrp="1"/>
          </p:cNvSpPr>
          <p:nvPr>
            <p:ph type="body" idx="1"/>
          </p:nvPr>
        </p:nvSpPr>
        <p:spPr>
          <a:xfrm>
            <a:off x="1297500" y="1114600"/>
            <a:ext cx="7038900" cy="340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Entity Relationship Data Requirements/Business Rules</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Conceptual Data Model</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Logical Data Model</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SQL/Up/Down Script to create/drop tables, keys constraints*</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User Interface Design</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Business Questions *submitted as sql file</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292350"/>
            <a:ext cx="7038900" cy="73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ERD Data Requirements/Business Rules</a:t>
            </a:r>
            <a:endParaRPr/>
          </a:p>
        </p:txBody>
      </p:sp>
      <p:pic>
        <p:nvPicPr>
          <p:cNvPr id="159" name="Google Shape;159;p17"/>
          <p:cNvPicPr preferRelativeResize="0"/>
          <p:nvPr/>
        </p:nvPicPr>
        <p:blipFill>
          <a:blip r:embed="rId3">
            <a:alphaModFix/>
          </a:blip>
          <a:stretch>
            <a:fillRect/>
          </a:stretch>
        </p:blipFill>
        <p:spPr>
          <a:xfrm>
            <a:off x="478487" y="891525"/>
            <a:ext cx="8187023" cy="4116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266875" y="2235600"/>
            <a:ext cx="3212100" cy="67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Conceptual Model</a:t>
            </a:r>
            <a:endParaRPr/>
          </a:p>
        </p:txBody>
      </p:sp>
      <p:pic>
        <p:nvPicPr>
          <p:cNvPr id="165" name="Google Shape;165;p18"/>
          <p:cNvPicPr preferRelativeResize="0"/>
          <p:nvPr/>
        </p:nvPicPr>
        <p:blipFill>
          <a:blip r:embed="rId3">
            <a:alphaModFix/>
          </a:blip>
          <a:stretch>
            <a:fillRect/>
          </a:stretch>
        </p:blipFill>
        <p:spPr>
          <a:xfrm>
            <a:off x="3478975" y="142187"/>
            <a:ext cx="5483001" cy="485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356750" y="2166600"/>
            <a:ext cx="2905200" cy="72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Logical Data Model</a:t>
            </a:r>
            <a:endParaRPr/>
          </a:p>
        </p:txBody>
      </p:sp>
      <p:pic>
        <p:nvPicPr>
          <p:cNvPr id="171" name="Google Shape;171;p19"/>
          <p:cNvPicPr preferRelativeResize="0"/>
          <p:nvPr/>
        </p:nvPicPr>
        <p:blipFill rotWithShape="1">
          <a:blip r:embed="rId3">
            <a:alphaModFix/>
          </a:blip>
          <a:srcRect t="8350" b="10342"/>
          <a:stretch/>
        </p:blipFill>
        <p:spPr>
          <a:xfrm>
            <a:off x="3630125" y="81800"/>
            <a:ext cx="5143776" cy="4979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6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UI/UX</a:t>
            </a:r>
            <a:endParaRPr/>
          </a:p>
        </p:txBody>
      </p:sp>
      <p:pic>
        <p:nvPicPr>
          <p:cNvPr id="177" name="Google Shape;177;p20"/>
          <p:cNvPicPr preferRelativeResize="0"/>
          <p:nvPr/>
        </p:nvPicPr>
        <p:blipFill>
          <a:blip r:embed="rId3">
            <a:alphaModFix/>
          </a:blip>
          <a:stretch>
            <a:fillRect/>
          </a:stretch>
        </p:blipFill>
        <p:spPr>
          <a:xfrm>
            <a:off x="5580400" y="1294725"/>
            <a:ext cx="3319325" cy="3506925"/>
          </a:xfrm>
          <a:prstGeom prst="rect">
            <a:avLst/>
          </a:prstGeom>
          <a:noFill/>
          <a:ln>
            <a:noFill/>
          </a:ln>
        </p:spPr>
      </p:pic>
      <p:pic>
        <p:nvPicPr>
          <p:cNvPr id="178" name="Google Shape;178;p20"/>
          <p:cNvPicPr preferRelativeResize="0"/>
          <p:nvPr/>
        </p:nvPicPr>
        <p:blipFill rotWithShape="1">
          <a:blip r:embed="rId4">
            <a:alphaModFix/>
          </a:blip>
          <a:srcRect l="8530" r="8406"/>
          <a:stretch/>
        </p:blipFill>
        <p:spPr>
          <a:xfrm>
            <a:off x="321150" y="1259450"/>
            <a:ext cx="5003002" cy="3577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05675" y="393750"/>
            <a:ext cx="7038900" cy="6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Questions</a:t>
            </a:r>
            <a:endParaRPr/>
          </a:p>
        </p:txBody>
      </p:sp>
      <p:sp>
        <p:nvSpPr>
          <p:cNvPr id="184" name="Google Shape;184;p21"/>
          <p:cNvSpPr txBox="1">
            <a:spLocks noGrp="1"/>
          </p:cNvSpPr>
          <p:nvPr>
            <p:ph type="body" idx="1"/>
          </p:nvPr>
        </p:nvSpPr>
        <p:spPr>
          <a:xfrm>
            <a:off x="523525" y="1258450"/>
            <a:ext cx="7513200" cy="1689900"/>
          </a:xfrm>
          <a:prstGeom prst="rect">
            <a:avLst/>
          </a:prstGeom>
        </p:spPr>
        <p:txBody>
          <a:bodyPr spcFirstLastPara="1" wrap="square" lIns="91425" tIns="91425" rIns="91425" bIns="91425" anchor="t" anchorCtr="0">
            <a:normAutofit fontScale="55000" lnSpcReduction="10000"/>
          </a:bodyPr>
          <a:lstStyle/>
          <a:p>
            <a:pPr marL="0" lvl="0" indent="0" algn="l" rtl="0">
              <a:spcBef>
                <a:spcPts val="0"/>
              </a:spcBef>
              <a:spcAft>
                <a:spcPts val="0"/>
              </a:spcAft>
              <a:buNone/>
            </a:pPr>
            <a:r>
              <a:rPr lang="en" sz="2350" b="1">
                <a:latin typeface="Arial"/>
                <a:ea typeface="Arial"/>
                <a:cs typeface="Arial"/>
                <a:sym typeface="Arial"/>
              </a:rPr>
              <a:t>As a user (customer) I would like to see my payment and delivery status with order details?</a:t>
            </a:r>
            <a:r>
              <a:rPr lang="en" sz="2350">
                <a:latin typeface="Arial"/>
                <a:ea typeface="Arial"/>
                <a:cs typeface="Arial"/>
                <a:sym typeface="Arial"/>
              </a:rPr>
              <a:t> </a:t>
            </a:r>
            <a:endParaRPr sz="2350">
              <a:latin typeface="Arial"/>
              <a:ea typeface="Arial"/>
              <a:cs typeface="Arial"/>
              <a:sym typeface="Arial"/>
            </a:endParaRPr>
          </a:p>
          <a:p>
            <a:pPr marL="457200" lvl="0" indent="0" algn="l" rtl="0">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0" lvl="0" indent="0" algn="l" rtl="0">
              <a:spcBef>
                <a:spcPts val="0"/>
              </a:spcBef>
              <a:spcAft>
                <a:spcPts val="0"/>
              </a:spcAft>
              <a:buNone/>
            </a:pPr>
            <a:r>
              <a:rPr lang="en" sz="1250" b="1">
                <a:latin typeface="Arial"/>
                <a:ea typeface="Arial"/>
                <a:cs typeface="Arial"/>
                <a:sym typeface="Arial"/>
              </a:rPr>
              <a:t>Query:</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CREATE VIEW my_order_status AS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SELECT o.order_id, o.order_date, o.order_delivery_date, o.order_status,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c.customer_name, c.customer_email, c.customer_phone, c.address AS customer_address, s.seller_name, s.seller_email, s.seller_phone, s.address AS seller_address, op.payment_method, od.delivery_status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FROM orders o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INNER JOIN customers c ON o.order_customer_id = c.customer_id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INNER JOIN sellers s ON o.order_seller_id = s.seller_id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INNER JOIN payments op ON o.order_id = op.payment_order_id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INNER JOIN deliveries od ON o.order_id = od.delivery_order_id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WHERE c.customer_id = 10 </a:t>
            </a:r>
            <a:endParaRPr sz="1250">
              <a:latin typeface="Arial"/>
              <a:ea typeface="Arial"/>
              <a:cs typeface="Arial"/>
              <a:sym typeface="Arial"/>
            </a:endParaRPr>
          </a:p>
          <a:p>
            <a:pPr marL="0" lvl="0" indent="0" algn="l" rtl="0">
              <a:spcBef>
                <a:spcPts val="0"/>
              </a:spcBef>
              <a:spcAft>
                <a:spcPts val="0"/>
              </a:spcAft>
              <a:buNone/>
            </a:pPr>
            <a:r>
              <a:rPr lang="en" sz="1250">
                <a:latin typeface="Arial"/>
                <a:ea typeface="Arial"/>
                <a:cs typeface="Arial"/>
                <a:sym typeface="Arial"/>
              </a:rPr>
              <a:t>GO</a:t>
            </a:r>
            <a:endParaRPr sz="1250"/>
          </a:p>
        </p:txBody>
      </p:sp>
      <p:pic>
        <p:nvPicPr>
          <p:cNvPr id="185" name="Google Shape;185;p21" descr="Graphical user interface, text, application, email&#10;&#10;Description automatically generated"/>
          <p:cNvPicPr preferRelativeResize="0"/>
          <p:nvPr/>
        </p:nvPicPr>
        <p:blipFill>
          <a:blip r:embed="rId3">
            <a:alphaModFix/>
          </a:blip>
          <a:stretch>
            <a:fillRect/>
          </a:stretch>
        </p:blipFill>
        <p:spPr>
          <a:xfrm>
            <a:off x="1624450" y="2948350"/>
            <a:ext cx="5895101" cy="19931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1041</Words>
  <Application>Microsoft Macintosh PowerPoint</Application>
  <PresentationFormat>On-screen Show (16:9)</PresentationFormat>
  <Paragraphs>108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Montserrat</vt:lpstr>
      <vt:lpstr>Lato</vt:lpstr>
      <vt:lpstr>Roboto</vt:lpstr>
      <vt:lpstr>Focus</vt:lpstr>
      <vt:lpstr>IST 659 Final Project</vt:lpstr>
      <vt:lpstr>Project Overview</vt:lpstr>
      <vt:lpstr>Goals</vt:lpstr>
      <vt:lpstr>Specifications</vt:lpstr>
      <vt:lpstr>ERD Data Requirements/Business Rules</vt:lpstr>
      <vt:lpstr>Conceptual Model</vt:lpstr>
      <vt:lpstr>Logical Data Model</vt:lpstr>
      <vt:lpstr>UI/UX</vt:lpstr>
      <vt:lpstr>Business Questions</vt:lpstr>
      <vt:lpstr>Business Questions</vt:lpstr>
      <vt:lpstr>Business Questions</vt:lpstr>
      <vt:lpstr>Business Questions</vt:lpstr>
      <vt:lpstr>Business Questions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659 Final Project</dc:title>
  <cp:lastModifiedBy>Vedant Dinesh Patil</cp:lastModifiedBy>
  <cp:revision>1</cp:revision>
  <dcterms:modified xsi:type="dcterms:W3CDTF">2023-05-01T03:13:11Z</dcterms:modified>
</cp:coreProperties>
</file>