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3" r:id="rId2"/>
    <p:sldId id="256" r:id="rId3"/>
    <p:sldId id="257" r:id="rId4"/>
    <p:sldId id="258" r:id="rId5"/>
    <p:sldId id="259" r:id="rId6"/>
    <p:sldId id="260" r:id="rId7"/>
    <p:sldId id="261"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60"/>
  </p:normalViewPr>
  <p:slideViewPr>
    <p:cSldViewPr snapToGrid="0" snapToObjects="1">
      <p:cViewPr varScale="1">
        <p:scale>
          <a:sx n="123" d="100"/>
          <a:sy n="123" d="100"/>
        </p:scale>
        <p:origin x="1424" y="1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ADEC0C-D9DC-0447-AD1F-DB163B6C8D8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D114377-788C-D645-9AF7-DDDD12F08030}">
      <dgm:prSet/>
      <dgm:spPr/>
      <dgm:t>
        <a:bodyPr/>
        <a:lstStyle/>
        <a:p>
          <a:r>
            <a:rPr lang="en-US" b="1" i="0" dirty="0"/>
            <a:t>Quality Planning: </a:t>
          </a:r>
          <a:endParaRPr lang="en-US" dirty="0"/>
        </a:p>
      </dgm:t>
    </dgm:pt>
    <dgm:pt modelId="{BE73BE05-4C5B-594D-A543-BE626FEF34A8}" type="parTrans" cxnId="{AF1DFB13-C29D-114B-94BE-15EC019D3ADF}">
      <dgm:prSet/>
      <dgm:spPr/>
      <dgm:t>
        <a:bodyPr/>
        <a:lstStyle/>
        <a:p>
          <a:endParaRPr lang="en-US"/>
        </a:p>
      </dgm:t>
    </dgm:pt>
    <dgm:pt modelId="{3B643331-8252-D741-A07E-2B9D1412F681}" type="sibTrans" cxnId="{AF1DFB13-C29D-114B-94BE-15EC019D3ADF}">
      <dgm:prSet/>
      <dgm:spPr/>
      <dgm:t>
        <a:bodyPr/>
        <a:lstStyle/>
        <a:p>
          <a:endParaRPr lang="en-US"/>
        </a:p>
      </dgm:t>
    </dgm:pt>
    <dgm:pt modelId="{9EDC642F-6388-9644-A102-CA69D90F4D90}">
      <dgm:prSet/>
      <dgm:spPr/>
      <dgm:t>
        <a:bodyPr/>
        <a:lstStyle/>
        <a:p>
          <a:r>
            <a:rPr lang="en-US" b="1" i="0" dirty="0"/>
            <a:t>Quality Assurance: </a:t>
          </a:r>
          <a:endParaRPr lang="en-US" dirty="0"/>
        </a:p>
      </dgm:t>
    </dgm:pt>
    <dgm:pt modelId="{313C7858-783B-7F4F-AC31-55E90DD82F71}" type="parTrans" cxnId="{5553B257-522C-384D-8714-23F8EF778EE4}">
      <dgm:prSet/>
      <dgm:spPr/>
      <dgm:t>
        <a:bodyPr/>
        <a:lstStyle/>
        <a:p>
          <a:endParaRPr lang="en-US"/>
        </a:p>
      </dgm:t>
    </dgm:pt>
    <dgm:pt modelId="{E7ED0AAC-D0D7-3844-8953-7F18934C3B99}" type="sibTrans" cxnId="{5553B257-522C-384D-8714-23F8EF778EE4}">
      <dgm:prSet/>
      <dgm:spPr/>
      <dgm:t>
        <a:bodyPr/>
        <a:lstStyle/>
        <a:p>
          <a:endParaRPr lang="en-US"/>
        </a:p>
      </dgm:t>
    </dgm:pt>
    <dgm:pt modelId="{FA51C2FD-A6F0-514D-98F8-978A4B794B03}">
      <dgm:prSet/>
      <dgm:spPr/>
      <dgm:t>
        <a:bodyPr/>
        <a:lstStyle/>
        <a:p>
          <a:r>
            <a:rPr lang="en-US" b="1" i="0" dirty="0"/>
            <a:t>Quality Control: </a:t>
          </a:r>
          <a:endParaRPr lang="en-US" dirty="0"/>
        </a:p>
      </dgm:t>
    </dgm:pt>
    <dgm:pt modelId="{58E374BB-6147-214D-B559-A59FD9C59C1B}" type="parTrans" cxnId="{E1E2C2B6-28D8-EA4F-A2D6-23B82DAFCF5D}">
      <dgm:prSet/>
      <dgm:spPr/>
      <dgm:t>
        <a:bodyPr/>
        <a:lstStyle/>
        <a:p>
          <a:endParaRPr lang="en-US"/>
        </a:p>
      </dgm:t>
    </dgm:pt>
    <dgm:pt modelId="{EE3B10E3-148D-9E45-B134-77A0D6AFFFA4}" type="sibTrans" cxnId="{E1E2C2B6-28D8-EA4F-A2D6-23B82DAFCF5D}">
      <dgm:prSet/>
      <dgm:spPr/>
      <dgm:t>
        <a:bodyPr/>
        <a:lstStyle/>
        <a:p>
          <a:endParaRPr lang="en-US"/>
        </a:p>
      </dgm:t>
    </dgm:pt>
    <dgm:pt modelId="{A713560F-71A8-374E-99AC-91567C85F46D}">
      <dgm:prSet/>
      <dgm:spPr/>
      <dgm:t>
        <a:bodyPr/>
        <a:lstStyle/>
        <a:p>
          <a:r>
            <a:rPr lang="en-US" b="1" i="0" dirty="0"/>
            <a:t>Cross-Functional Integration:</a:t>
          </a:r>
          <a:endParaRPr lang="en-US" dirty="0"/>
        </a:p>
      </dgm:t>
    </dgm:pt>
    <dgm:pt modelId="{BB6A5593-E9A5-6C4C-A12A-A68BA7C5D367}" type="parTrans" cxnId="{7D9617BA-990A-0D4E-9989-91643AA1ADE5}">
      <dgm:prSet/>
      <dgm:spPr/>
      <dgm:t>
        <a:bodyPr/>
        <a:lstStyle/>
        <a:p>
          <a:endParaRPr lang="en-US"/>
        </a:p>
      </dgm:t>
    </dgm:pt>
    <dgm:pt modelId="{0DD43D50-E0B0-414D-AEBB-CE1C4233A7BE}" type="sibTrans" cxnId="{7D9617BA-990A-0D4E-9989-91643AA1ADE5}">
      <dgm:prSet/>
      <dgm:spPr/>
      <dgm:t>
        <a:bodyPr/>
        <a:lstStyle/>
        <a:p>
          <a:endParaRPr lang="en-US"/>
        </a:p>
      </dgm:t>
    </dgm:pt>
    <dgm:pt modelId="{A2745548-E13C-0842-8FCD-BDFE26BE508C}">
      <dgm:prSet/>
      <dgm:spPr/>
      <dgm:t>
        <a:bodyPr/>
        <a:lstStyle/>
        <a:p>
          <a:r>
            <a:rPr lang="en-US" b="1" i="0" dirty="0"/>
            <a:t>Continuous Improvement:</a:t>
          </a:r>
          <a:endParaRPr lang="en-US" dirty="0"/>
        </a:p>
      </dgm:t>
    </dgm:pt>
    <dgm:pt modelId="{D0F330A3-8ECA-F848-B844-53CA8959F142}" type="parTrans" cxnId="{92C8342E-AC51-DC4D-A12B-B6E52550B136}">
      <dgm:prSet/>
      <dgm:spPr/>
      <dgm:t>
        <a:bodyPr/>
        <a:lstStyle/>
        <a:p>
          <a:endParaRPr lang="en-US"/>
        </a:p>
      </dgm:t>
    </dgm:pt>
    <dgm:pt modelId="{802F2189-2E6D-EE4D-AC45-1EA1122D4CDE}" type="sibTrans" cxnId="{92C8342E-AC51-DC4D-A12B-B6E52550B136}">
      <dgm:prSet/>
      <dgm:spPr/>
      <dgm:t>
        <a:bodyPr/>
        <a:lstStyle/>
        <a:p>
          <a:endParaRPr lang="en-US"/>
        </a:p>
      </dgm:t>
    </dgm:pt>
    <dgm:pt modelId="{9B790624-DF4C-F64B-9D0C-DE0D11FCF03D}">
      <dgm:prSet/>
      <dgm:spPr/>
      <dgm:t>
        <a:bodyPr/>
        <a:lstStyle/>
        <a:p>
          <a:r>
            <a:rPr lang="en-US" b="0" i="0" dirty="0"/>
            <a:t>Establishing guidelines and procedures to guarantee that Floyd Furniture's quality standards are met when integrating </a:t>
          </a:r>
          <a:r>
            <a:rPr lang="en-US" b="0" i="0" dirty="0" err="1"/>
            <a:t>Neurala</a:t>
          </a:r>
          <a:r>
            <a:rPr lang="en-US" b="0" i="0" dirty="0"/>
            <a:t> AI.</a:t>
          </a:r>
          <a:endParaRPr lang="en-US" dirty="0"/>
        </a:p>
      </dgm:t>
    </dgm:pt>
    <dgm:pt modelId="{6160605E-7EE8-EF47-B3D4-1B37A9E62838}" type="parTrans" cxnId="{2801B74A-5D0A-EC40-B5D3-1157649F9175}">
      <dgm:prSet/>
      <dgm:spPr/>
      <dgm:t>
        <a:bodyPr/>
        <a:lstStyle/>
        <a:p>
          <a:endParaRPr lang="en-US"/>
        </a:p>
      </dgm:t>
    </dgm:pt>
    <dgm:pt modelId="{C8815D92-70F1-6C4C-B0B8-FBD44A275915}" type="sibTrans" cxnId="{2801B74A-5D0A-EC40-B5D3-1157649F9175}">
      <dgm:prSet/>
      <dgm:spPr/>
      <dgm:t>
        <a:bodyPr/>
        <a:lstStyle/>
        <a:p>
          <a:endParaRPr lang="en-US"/>
        </a:p>
      </dgm:t>
    </dgm:pt>
    <dgm:pt modelId="{F9D07984-C13A-F74B-A7AA-46EFFAEF6168}">
      <dgm:prSet/>
      <dgm:spPr/>
      <dgm:t>
        <a:bodyPr/>
        <a:lstStyle/>
        <a:p>
          <a:r>
            <a:rPr lang="en-US" b="1" i="0" dirty="0"/>
            <a:t>Approach</a:t>
          </a:r>
          <a:r>
            <a:rPr lang="en-US" b="0" i="0" dirty="0"/>
            <a:t>:</a:t>
          </a:r>
          <a:endParaRPr lang="en-US" dirty="0"/>
        </a:p>
      </dgm:t>
    </dgm:pt>
    <dgm:pt modelId="{19089450-3972-154F-AAFA-78296817207A}" type="parTrans" cxnId="{5916AC2A-DBF0-DB40-A803-744B5C5ADF6B}">
      <dgm:prSet/>
      <dgm:spPr/>
      <dgm:t>
        <a:bodyPr/>
        <a:lstStyle/>
        <a:p>
          <a:endParaRPr lang="en-US"/>
        </a:p>
      </dgm:t>
    </dgm:pt>
    <dgm:pt modelId="{906B68F5-D346-7349-AF09-0BE4BC7CC91A}" type="sibTrans" cxnId="{5916AC2A-DBF0-DB40-A803-744B5C5ADF6B}">
      <dgm:prSet/>
      <dgm:spPr/>
      <dgm:t>
        <a:bodyPr/>
        <a:lstStyle/>
        <a:p>
          <a:endParaRPr lang="en-US"/>
        </a:p>
      </dgm:t>
    </dgm:pt>
    <dgm:pt modelId="{269CF616-195B-4646-B3B4-E624F613123A}">
      <dgm:prSet/>
      <dgm:spPr/>
      <dgm:t>
        <a:bodyPr/>
        <a:lstStyle/>
        <a:p>
          <a:r>
            <a:rPr lang="en-US" b="0" i="0" dirty="0"/>
            <a:t>Establish quality metrics for furniture quality and the accuracy of AI inspections.</a:t>
          </a:r>
          <a:endParaRPr lang="en-US" dirty="0"/>
        </a:p>
      </dgm:t>
    </dgm:pt>
    <dgm:pt modelId="{95A9C4B7-B4FA-D546-8175-38CE75F0C51B}" type="parTrans" cxnId="{8799027B-056E-364D-A4C5-A58C601857C2}">
      <dgm:prSet/>
      <dgm:spPr/>
      <dgm:t>
        <a:bodyPr/>
        <a:lstStyle/>
        <a:p>
          <a:endParaRPr lang="en-US"/>
        </a:p>
      </dgm:t>
    </dgm:pt>
    <dgm:pt modelId="{C3711C5D-A5EE-614E-9BE8-1C868674BF2E}" type="sibTrans" cxnId="{8799027B-056E-364D-A4C5-A58C601857C2}">
      <dgm:prSet/>
      <dgm:spPr/>
      <dgm:t>
        <a:bodyPr/>
        <a:lstStyle/>
        <a:p>
          <a:endParaRPr lang="en-US"/>
        </a:p>
      </dgm:t>
    </dgm:pt>
    <dgm:pt modelId="{63F4EDDA-3B27-5340-9F58-63511B369F88}">
      <dgm:prSet/>
      <dgm:spPr/>
      <dgm:t>
        <a:bodyPr/>
        <a:lstStyle/>
        <a:p>
          <a:r>
            <a:rPr lang="en-US" b="0" i="0" dirty="0"/>
            <a:t>Identify critical quality checkpoints throughout the manufacturing process.</a:t>
          </a:r>
          <a:endParaRPr lang="en-US" dirty="0"/>
        </a:p>
      </dgm:t>
    </dgm:pt>
    <dgm:pt modelId="{D5A072ED-78B1-FE43-9CF2-213895211335}" type="parTrans" cxnId="{7B099220-3090-9844-8FA1-A53F1C3AB7E6}">
      <dgm:prSet/>
      <dgm:spPr/>
      <dgm:t>
        <a:bodyPr/>
        <a:lstStyle/>
        <a:p>
          <a:endParaRPr lang="en-US"/>
        </a:p>
      </dgm:t>
    </dgm:pt>
    <dgm:pt modelId="{43704123-0F1D-164E-B6A0-1F1F95A2D224}" type="sibTrans" cxnId="{7B099220-3090-9844-8FA1-A53F1C3AB7E6}">
      <dgm:prSet/>
      <dgm:spPr/>
      <dgm:t>
        <a:bodyPr/>
        <a:lstStyle/>
        <a:p>
          <a:endParaRPr lang="en-US"/>
        </a:p>
      </dgm:t>
    </dgm:pt>
    <dgm:pt modelId="{DAE28A3C-28C5-E242-8ADF-6D88BE5C9F84}">
      <dgm:prSet/>
      <dgm:spPr/>
      <dgm:t>
        <a:bodyPr/>
        <a:lstStyle/>
        <a:p>
          <a:r>
            <a:rPr lang="en-US" b="0" i="0" dirty="0"/>
            <a:t>Arrange for frequent quality audits to evaluate the AI system's effectiveness.</a:t>
          </a:r>
          <a:endParaRPr lang="en-US" dirty="0"/>
        </a:p>
      </dgm:t>
    </dgm:pt>
    <dgm:pt modelId="{CA47D9E7-5339-024F-9900-451A1FA3FC55}" type="parTrans" cxnId="{0B1EF87C-C156-B649-B3EE-AB9D41F345C1}">
      <dgm:prSet/>
      <dgm:spPr/>
      <dgm:t>
        <a:bodyPr/>
        <a:lstStyle/>
        <a:p>
          <a:endParaRPr lang="en-US"/>
        </a:p>
      </dgm:t>
    </dgm:pt>
    <dgm:pt modelId="{90C8279A-BA61-8041-A8A7-012784062B84}" type="sibTrans" cxnId="{0B1EF87C-C156-B649-B3EE-AB9D41F345C1}">
      <dgm:prSet/>
      <dgm:spPr/>
      <dgm:t>
        <a:bodyPr/>
        <a:lstStyle/>
        <a:p>
          <a:endParaRPr lang="en-US"/>
        </a:p>
      </dgm:t>
    </dgm:pt>
    <dgm:pt modelId="{51D3F3B5-4046-2A43-AD52-ABA2E8920C39}">
      <dgm:prSet/>
      <dgm:spPr/>
      <dgm:t>
        <a:bodyPr/>
        <a:lstStyle/>
        <a:p>
          <a:r>
            <a:rPr lang="en-US" b="0" i="0" dirty="0"/>
            <a:t>Ensuring that the project complies with the established quality standards and guidelines.</a:t>
          </a:r>
          <a:endParaRPr lang="en-US" dirty="0"/>
        </a:p>
      </dgm:t>
    </dgm:pt>
    <dgm:pt modelId="{DE68504B-3BA2-EC48-B079-E9F2124EC521}" type="parTrans" cxnId="{35AAB95F-6E0E-C14C-ACF6-653278D09013}">
      <dgm:prSet/>
      <dgm:spPr/>
      <dgm:t>
        <a:bodyPr/>
        <a:lstStyle/>
        <a:p>
          <a:endParaRPr lang="en-US"/>
        </a:p>
      </dgm:t>
    </dgm:pt>
    <dgm:pt modelId="{C11A6E56-E229-E848-B036-A7E7916DD039}" type="sibTrans" cxnId="{35AAB95F-6E0E-C14C-ACF6-653278D09013}">
      <dgm:prSet/>
      <dgm:spPr/>
      <dgm:t>
        <a:bodyPr/>
        <a:lstStyle/>
        <a:p>
          <a:endParaRPr lang="en-US"/>
        </a:p>
      </dgm:t>
    </dgm:pt>
    <dgm:pt modelId="{59ECAE0B-BB8A-904A-B7BA-239E18265321}">
      <dgm:prSet/>
      <dgm:spPr/>
      <dgm:t>
        <a:bodyPr/>
        <a:lstStyle/>
        <a:p>
          <a:r>
            <a:rPr lang="en-US" b="0" i="0" dirty="0"/>
            <a:t>Implement continuous monitoring of AI system performance.</a:t>
          </a:r>
          <a:endParaRPr lang="en-US" dirty="0"/>
        </a:p>
      </dgm:t>
    </dgm:pt>
    <dgm:pt modelId="{C2CAD833-FF51-CD45-9666-0F688D43F821}" type="parTrans" cxnId="{4FC2F0D0-3551-FD46-BE2E-CB10B5B6248E}">
      <dgm:prSet/>
      <dgm:spPr/>
      <dgm:t>
        <a:bodyPr/>
        <a:lstStyle/>
        <a:p>
          <a:endParaRPr lang="en-US"/>
        </a:p>
      </dgm:t>
    </dgm:pt>
    <dgm:pt modelId="{52FEFDB4-5DA2-D54C-9D93-ABF0C066FBE3}" type="sibTrans" cxnId="{4FC2F0D0-3551-FD46-BE2E-CB10B5B6248E}">
      <dgm:prSet/>
      <dgm:spPr/>
      <dgm:t>
        <a:bodyPr/>
        <a:lstStyle/>
        <a:p>
          <a:endParaRPr lang="en-US"/>
        </a:p>
      </dgm:t>
    </dgm:pt>
    <dgm:pt modelId="{B7C9495B-3E92-AD45-BBC9-5C4CB55CF987}">
      <dgm:prSet/>
      <dgm:spPr/>
      <dgm:t>
        <a:bodyPr/>
        <a:lstStyle/>
        <a:p>
          <a:r>
            <a:rPr lang="en-US" b="0" i="0" dirty="0"/>
            <a:t>Educate employees on the new quality requirements through training sessions, and ensure compliance</a:t>
          </a:r>
          <a:endParaRPr lang="en-US" dirty="0"/>
        </a:p>
      </dgm:t>
    </dgm:pt>
    <dgm:pt modelId="{1E1D29D7-CA42-F34D-9253-271A7B9433E0}" type="parTrans" cxnId="{6A51ABA6-6B55-5E44-8FEA-B521FBECEB87}">
      <dgm:prSet/>
      <dgm:spPr/>
      <dgm:t>
        <a:bodyPr/>
        <a:lstStyle/>
        <a:p>
          <a:endParaRPr lang="en-US"/>
        </a:p>
      </dgm:t>
    </dgm:pt>
    <dgm:pt modelId="{ED225C1F-C49F-6B46-AA45-C5CBFCD41EFB}" type="sibTrans" cxnId="{6A51ABA6-6B55-5E44-8FEA-B521FBECEB87}">
      <dgm:prSet/>
      <dgm:spPr/>
      <dgm:t>
        <a:bodyPr/>
        <a:lstStyle/>
        <a:p>
          <a:endParaRPr lang="en-US"/>
        </a:p>
      </dgm:t>
    </dgm:pt>
    <dgm:pt modelId="{7F7C3439-C402-2D49-8A63-551008F7C800}">
      <dgm:prSet/>
      <dgm:spPr/>
      <dgm:t>
        <a:bodyPr/>
        <a:lstStyle/>
        <a:p>
          <a:r>
            <a:rPr lang="en-US" b="0" i="0" dirty="0"/>
            <a:t>Discuss AI inspection results with stakeholders on a regular basis, and measure accuracy by contrasting them with manual inspection results.</a:t>
          </a:r>
          <a:endParaRPr lang="en-US" dirty="0"/>
        </a:p>
      </dgm:t>
    </dgm:pt>
    <dgm:pt modelId="{F2372D0D-9613-E646-95DE-45EB67832EAD}" type="parTrans" cxnId="{7523979A-EB8B-904E-89C8-BB8FE2133953}">
      <dgm:prSet/>
      <dgm:spPr/>
      <dgm:t>
        <a:bodyPr/>
        <a:lstStyle/>
        <a:p>
          <a:endParaRPr lang="en-US"/>
        </a:p>
      </dgm:t>
    </dgm:pt>
    <dgm:pt modelId="{ACF60254-3CF2-9049-AF95-42D2E1D2512E}" type="sibTrans" cxnId="{7523979A-EB8B-904E-89C8-BB8FE2133953}">
      <dgm:prSet/>
      <dgm:spPr/>
      <dgm:t>
        <a:bodyPr/>
        <a:lstStyle/>
        <a:p>
          <a:endParaRPr lang="en-US"/>
        </a:p>
      </dgm:t>
    </dgm:pt>
    <dgm:pt modelId="{9D52EB6D-9CE5-D44A-817A-1CD04297281B}">
      <dgm:prSet/>
      <dgm:spPr/>
      <dgm:t>
        <a:bodyPr/>
        <a:lstStyle/>
        <a:p>
          <a:r>
            <a:rPr lang="en-US" b="0" i="0" dirty="0"/>
            <a:t> To identify and fix any quality problems that arise while the product is being manufactured.</a:t>
          </a:r>
          <a:endParaRPr lang="en-US" dirty="0"/>
        </a:p>
      </dgm:t>
    </dgm:pt>
    <dgm:pt modelId="{01F4A4B3-0DEE-C042-AB25-12AB86C24613}" type="parTrans" cxnId="{4CB03CAD-7E12-1840-9A61-3546A42FE992}">
      <dgm:prSet/>
      <dgm:spPr/>
      <dgm:t>
        <a:bodyPr/>
        <a:lstStyle/>
        <a:p>
          <a:endParaRPr lang="en-US"/>
        </a:p>
      </dgm:t>
    </dgm:pt>
    <dgm:pt modelId="{291C0F0E-6D2A-344B-8963-8EAF7FF76F64}" type="sibTrans" cxnId="{4CB03CAD-7E12-1840-9A61-3546A42FE992}">
      <dgm:prSet/>
      <dgm:spPr/>
      <dgm:t>
        <a:bodyPr/>
        <a:lstStyle/>
        <a:p>
          <a:endParaRPr lang="en-US"/>
        </a:p>
      </dgm:t>
    </dgm:pt>
    <dgm:pt modelId="{D9557186-2D7B-C947-BAAF-C172C12A1902}">
      <dgm:prSet/>
      <dgm:spPr/>
      <dgm:t>
        <a:bodyPr/>
        <a:lstStyle/>
        <a:p>
          <a:r>
            <a:rPr lang="en-US" b="1" i="0"/>
            <a:t>Approach</a:t>
          </a:r>
          <a:r>
            <a:rPr lang="en-US" b="0" i="0"/>
            <a:t>:</a:t>
          </a:r>
          <a:endParaRPr lang="en-US" dirty="0"/>
        </a:p>
      </dgm:t>
    </dgm:pt>
    <dgm:pt modelId="{FAC827AE-E613-F943-85C4-B66B05C01F69}" type="parTrans" cxnId="{2A530556-D42D-254F-B26E-1FCD84C91553}">
      <dgm:prSet/>
      <dgm:spPr/>
      <dgm:t>
        <a:bodyPr/>
        <a:lstStyle/>
        <a:p>
          <a:endParaRPr lang="en-US"/>
        </a:p>
      </dgm:t>
    </dgm:pt>
    <dgm:pt modelId="{E92A5CF6-F266-A74A-97E6-72A9EB2C0B5E}" type="sibTrans" cxnId="{2A530556-D42D-254F-B26E-1FCD84C91553}">
      <dgm:prSet/>
      <dgm:spPr/>
      <dgm:t>
        <a:bodyPr/>
        <a:lstStyle/>
        <a:p>
          <a:endParaRPr lang="en-US"/>
        </a:p>
      </dgm:t>
    </dgm:pt>
    <dgm:pt modelId="{A0333A83-BFD5-7848-AF6A-A656F6C72FB7}">
      <dgm:prSet/>
      <dgm:spPr/>
      <dgm:t>
        <a:bodyPr/>
        <a:lstStyle/>
        <a:p>
          <a:r>
            <a:rPr lang="en-US" b="0" i="0" dirty="0"/>
            <a:t>Constant observation of furniture components with real-time </a:t>
          </a:r>
          <a:r>
            <a:rPr lang="en-US" b="0" i="0" dirty="0" err="1"/>
            <a:t>Neurala</a:t>
          </a:r>
          <a:r>
            <a:rPr lang="en-US" b="0" i="0" dirty="0"/>
            <a:t> AI inspection.</a:t>
          </a:r>
          <a:endParaRPr lang="en-US" dirty="0"/>
        </a:p>
      </dgm:t>
    </dgm:pt>
    <dgm:pt modelId="{B038FBD5-3748-9247-9217-B114F3A1FBB9}" type="parTrans" cxnId="{B4D798B8-EE9F-4643-967E-4C04DADE720F}">
      <dgm:prSet/>
      <dgm:spPr/>
      <dgm:t>
        <a:bodyPr/>
        <a:lstStyle/>
        <a:p>
          <a:endParaRPr lang="en-US"/>
        </a:p>
      </dgm:t>
    </dgm:pt>
    <dgm:pt modelId="{C3FA774E-406A-C043-AAA8-273691C60071}" type="sibTrans" cxnId="{B4D798B8-EE9F-4643-967E-4C04DADE720F}">
      <dgm:prSet/>
      <dgm:spPr/>
      <dgm:t>
        <a:bodyPr/>
        <a:lstStyle/>
        <a:p>
          <a:endParaRPr lang="en-US"/>
        </a:p>
      </dgm:t>
    </dgm:pt>
    <dgm:pt modelId="{7104DA13-1F92-FA4D-B107-B5616A3A5EB5}">
      <dgm:prSet/>
      <dgm:spPr/>
      <dgm:t>
        <a:bodyPr/>
        <a:lstStyle/>
        <a:p>
          <a:r>
            <a:rPr lang="en-US" b="0" i="0" dirty="0"/>
            <a:t>Establish a feedback loop between the AI system and production teams for immediate corrective actions.</a:t>
          </a:r>
          <a:endParaRPr lang="en-US" dirty="0"/>
        </a:p>
      </dgm:t>
    </dgm:pt>
    <dgm:pt modelId="{AC2881C8-6060-004D-9C2D-7C11C85A5162}" type="parTrans" cxnId="{32BDCE1F-14C5-2F46-8394-05A56015C894}">
      <dgm:prSet/>
      <dgm:spPr/>
      <dgm:t>
        <a:bodyPr/>
        <a:lstStyle/>
        <a:p>
          <a:endParaRPr lang="en-US"/>
        </a:p>
      </dgm:t>
    </dgm:pt>
    <dgm:pt modelId="{62A1F12B-4539-3941-A5DC-AA97E69CF85B}" type="sibTrans" cxnId="{32BDCE1F-14C5-2F46-8394-05A56015C894}">
      <dgm:prSet/>
      <dgm:spPr/>
      <dgm:t>
        <a:bodyPr/>
        <a:lstStyle/>
        <a:p>
          <a:endParaRPr lang="en-US"/>
        </a:p>
      </dgm:t>
    </dgm:pt>
    <dgm:pt modelId="{1239D72E-8695-0C4D-813D-B40E726431E5}">
      <dgm:prSet/>
      <dgm:spPr/>
      <dgm:t>
        <a:bodyPr/>
        <a:lstStyle/>
        <a:p>
          <a:r>
            <a:rPr lang="en-US" b="0" i="0" dirty="0"/>
            <a:t>Track after-delivery customer feedback to find any quality problems that were missed during production.</a:t>
          </a:r>
          <a:endParaRPr lang="en-US" dirty="0"/>
        </a:p>
      </dgm:t>
    </dgm:pt>
    <dgm:pt modelId="{B49B9209-4536-5946-A3B1-A94302CD2EA5}" type="parTrans" cxnId="{072BAE6C-5580-6946-B3A4-310B92922619}">
      <dgm:prSet/>
      <dgm:spPr/>
      <dgm:t>
        <a:bodyPr/>
        <a:lstStyle/>
        <a:p>
          <a:endParaRPr lang="en-US"/>
        </a:p>
      </dgm:t>
    </dgm:pt>
    <dgm:pt modelId="{E6033B33-E7AD-7C45-8BAE-A1104EF80D27}" type="sibTrans" cxnId="{072BAE6C-5580-6946-B3A4-310B92922619}">
      <dgm:prSet/>
      <dgm:spPr/>
      <dgm:t>
        <a:bodyPr/>
        <a:lstStyle/>
        <a:p>
          <a:endParaRPr lang="en-US"/>
        </a:p>
      </dgm:t>
    </dgm:pt>
    <dgm:pt modelId="{4CB901B3-573C-3F4D-96F2-F6DAB170A80E}">
      <dgm:prSet/>
      <dgm:spPr/>
      <dgm:t>
        <a:bodyPr/>
        <a:lstStyle/>
        <a:p>
          <a:r>
            <a:rPr lang="en-US" i="0" dirty="0"/>
            <a:t>Salesforce CRM Integration: </a:t>
          </a:r>
          <a:r>
            <a:rPr lang="en-US" b="0" i="0" dirty="0"/>
            <a:t>For thorough quality tracking and reporting, seamlessly incorporate </a:t>
          </a:r>
          <a:r>
            <a:rPr lang="en-US" b="0" i="0" dirty="0" err="1"/>
            <a:t>Neurala</a:t>
          </a:r>
          <a:r>
            <a:rPr lang="en-US" b="0" i="0" dirty="0"/>
            <a:t> AI quality data into Floyd's Salesforce CRM.</a:t>
          </a:r>
          <a:endParaRPr lang="en-US" dirty="0"/>
        </a:p>
      </dgm:t>
    </dgm:pt>
    <dgm:pt modelId="{0BFAED2E-002A-0741-A45B-5C0C81B7E02E}" type="parTrans" cxnId="{1A73121A-AE36-2741-9D81-D1B562749859}">
      <dgm:prSet/>
      <dgm:spPr/>
      <dgm:t>
        <a:bodyPr/>
        <a:lstStyle/>
        <a:p>
          <a:endParaRPr lang="en-US"/>
        </a:p>
      </dgm:t>
    </dgm:pt>
    <dgm:pt modelId="{62A0850B-E770-AD4B-A9B6-DD0772CC9359}" type="sibTrans" cxnId="{1A73121A-AE36-2741-9D81-D1B562749859}">
      <dgm:prSet/>
      <dgm:spPr/>
      <dgm:t>
        <a:bodyPr/>
        <a:lstStyle/>
        <a:p>
          <a:endParaRPr lang="en-US"/>
        </a:p>
      </dgm:t>
    </dgm:pt>
    <dgm:pt modelId="{61D9F8EF-CCCD-6144-BA67-D648C4FB03E1}">
      <dgm:prSet/>
      <dgm:spPr/>
      <dgm:t>
        <a:bodyPr/>
        <a:lstStyle/>
        <a:p>
          <a:r>
            <a:rPr lang="en-US" b="0" i="0" dirty="0"/>
            <a:t>Feedback and Adaptation: Review quality measurements on a regular basis and modify the AI system as needed to ensure that standards of quality are continuously raised.</a:t>
          </a:r>
          <a:endParaRPr lang="en-US" dirty="0"/>
        </a:p>
      </dgm:t>
    </dgm:pt>
    <dgm:pt modelId="{DE80C35C-CA4C-EA40-A2BA-2AE74BB4A6D2}" type="parTrans" cxnId="{49B02C33-8C67-1C42-8B43-EDB98D10A2C3}">
      <dgm:prSet/>
      <dgm:spPr/>
      <dgm:t>
        <a:bodyPr/>
        <a:lstStyle/>
        <a:p>
          <a:endParaRPr lang="en-US"/>
        </a:p>
      </dgm:t>
    </dgm:pt>
    <dgm:pt modelId="{76AB7D6E-68FD-7643-9199-AD6C82F742C8}" type="sibTrans" cxnId="{49B02C33-8C67-1C42-8B43-EDB98D10A2C3}">
      <dgm:prSet/>
      <dgm:spPr/>
      <dgm:t>
        <a:bodyPr/>
        <a:lstStyle/>
        <a:p>
          <a:endParaRPr lang="en-US"/>
        </a:p>
      </dgm:t>
    </dgm:pt>
    <dgm:pt modelId="{05B8F02D-7F82-5F40-B815-7AFC037590D6}">
      <dgm:prSet/>
      <dgm:spPr/>
      <dgm:t>
        <a:bodyPr/>
        <a:lstStyle/>
        <a:p>
          <a:r>
            <a:rPr lang="en-US" b="1" i="0" dirty="0"/>
            <a:t>Approach</a:t>
          </a:r>
          <a:r>
            <a:rPr lang="en-US" b="0" i="0" dirty="0"/>
            <a:t>:</a:t>
          </a:r>
          <a:endParaRPr lang="en-US" dirty="0"/>
        </a:p>
      </dgm:t>
    </dgm:pt>
    <dgm:pt modelId="{8B20BF4D-3D8A-0E4A-90D1-A9EA7B6132E9}" type="parTrans" cxnId="{6867D328-9728-F24F-9C74-91EBB20DD3F7}">
      <dgm:prSet/>
      <dgm:spPr/>
      <dgm:t>
        <a:bodyPr/>
        <a:lstStyle/>
        <a:p>
          <a:endParaRPr lang="en-US"/>
        </a:p>
      </dgm:t>
    </dgm:pt>
    <dgm:pt modelId="{873B8A29-CB20-184B-A6BE-F27BACAD669C}" type="sibTrans" cxnId="{6867D328-9728-F24F-9C74-91EBB20DD3F7}">
      <dgm:prSet/>
      <dgm:spPr/>
      <dgm:t>
        <a:bodyPr/>
        <a:lstStyle/>
        <a:p>
          <a:endParaRPr lang="en-US"/>
        </a:p>
      </dgm:t>
    </dgm:pt>
    <dgm:pt modelId="{9438689D-E804-AC4A-A052-21F0D471444F}" type="pres">
      <dgm:prSet presAssocID="{08ADEC0C-D9DC-0447-AD1F-DB163B6C8D8A}" presName="Name0" presStyleCnt="0">
        <dgm:presLayoutVars>
          <dgm:dir/>
          <dgm:animLvl val="lvl"/>
          <dgm:resizeHandles val="exact"/>
        </dgm:presLayoutVars>
      </dgm:prSet>
      <dgm:spPr/>
    </dgm:pt>
    <dgm:pt modelId="{E80EC356-C5BA-7A43-8448-31B03245D02A}" type="pres">
      <dgm:prSet presAssocID="{0D114377-788C-D645-9AF7-DDDD12F08030}" presName="composite" presStyleCnt="0"/>
      <dgm:spPr/>
    </dgm:pt>
    <dgm:pt modelId="{BDEEACE3-C0E1-FE41-9A25-88D6D7D556F4}" type="pres">
      <dgm:prSet presAssocID="{0D114377-788C-D645-9AF7-DDDD12F08030}" presName="parTx" presStyleLbl="alignNode1" presStyleIdx="0" presStyleCnt="5">
        <dgm:presLayoutVars>
          <dgm:chMax val="0"/>
          <dgm:chPref val="0"/>
          <dgm:bulletEnabled val="1"/>
        </dgm:presLayoutVars>
      </dgm:prSet>
      <dgm:spPr/>
    </dgm:pt>
    <dgm:pt modelId="{DA1B066B-0D45-8D4A-862B-B3AEAEC64393}" type="pres">
      <dgm:prSet presAssocID="{0D114377-788C-D645-9AF7-DDDD12F08030}" presName="desTx" presStyleLbl="alignAccFollowNode1" presStyleIdx="0" presStyleCnt="5">
        <dgm:presLayoutVars>
          <dgm:bulletEnabled val="1"/>
        </dgm:presLayoutVars>
      </dgm:prSet>
      <dgm:spPr/>
    </dgm:pt>
    <dgm:pt modelId="{06E63220-F202-C74E-84F4-3483A8608809}" type="pres">
      <dgm:prSet presAssocID="{3B643331-8252-D741-A07E-2B9D1412F681}" presName="space" presStyleCnt="0"/>
      <dgm:spPr/>
    </dgm:pt>
    <dgm:pt modelId="{C6CF1E59-3936-414D-9B11-323DAB6A8B19}" type="pres">
      <dgm:prSet presAssocID="{9EDC642F-6388-9644-A102-CA69D90F4D90}" presName="composite" presStyleCnt="0"/>
      <dgm:spPr/>
    </dgm:pt>
    <dgm:pt modelId="{2B1642AA-7F1C-2D44-8CD1-8D60CA449F24}" type="pres">
      <dgm:prSet presAssocID="{9EDC642F-6388-9644-A102-CA69D90F4D90}" presName="parTx" presStyleLbl="alignNode1" presStyleIdx="1" presStyleCnt="5">
        <dgm:presLayoutVars>
          <dgm:chMax val="0"/>
          <dgm:chPref val="0"/>
          <dgm:bulletEnabled val="1"/>
        </dgm:presLayoutVars>
      </dgm:prSet>
      <dgm:spPr/>
    </dgm:pt>
    <dgm:pt modelId="{4696A671-66CC-1F4C-8E12-D6C832F173A9}" type="pres">
      <dgm:prSet presAssocID="{9EDC642F-6388-9644-A102-CA69D90F4D90}" presName="desTx" presStyleLbl="alignAccFollowNode1" presStyleIdx="1" presStyleCnt="5">
        <dgm:presLayoutVars>
          <dgm:bulletEnabled val="1"/>
        </dgm:presLayoutVars>
      </dgm:prSet>
      <dgm:spPr/>
    </dgm:pt>
    <dgm:pt modelId="{68855C92-9439-714B-B8BB-520E68CA2F33}" type="pres">
      <dgm:prSet presAssocID="{E7ED0AAC-D0D7-3844-8953-7F18934C3B99}" presName="space" presStyleCnt="0"/>
      <dgm:spPr/>
    </dgm:pt>
    <dgm:pt modelId="{21A5820F-A1AF-2943-94D2-50DD9B5F24C2}" type="pres">
      <dgm:prSet presAssocID="{FA51C2FD-A6F0-514D-98F8-978A4B794B03}" presName="composite" presStyleCnt="0"/>
      <dgm:spPr/>
    </dgm:pt>
    <dgm:pt modelId="{6F628126-3143-AA41-AACE-3CE0DDCFEFCF}" type="pres">
      <dgm:prSet presAssocID="{FA51C2FD-A6F0-514D-98F8-978A4B794B03}" presName="parTx" presStyleLbl="alignNode1" presStyleIdx="2" presStyleCnt="5">
        <dgm:presLayoutVars>
          <dgm:chMax val="0"/>
          <dgm:chPref val="0"/>
          <dgm:bulletEnabled val="1"/>
        </dgm:presLayoutVars>
      </dgm:prSet>
      <dgm:spPr/>
    </dgm:pt>
    <dgm:pt modelId="{F3C4C1D3-6EDC-D340-AE75-A1E31C72BF76}" type="pres">
      <dgm:prSet presAssocID="{FA51C2FD-A6F0-514D-98F8-978A4B794B03}" presName="desTx" presStyleLbl="alignAccFollowNode1" presStyleIdx="2" presStyleCnt="5">
        <dgm:presLayoutVars>
          <dgm:bulletEnabled val="1"/>
        </dgm:presLayoutVars>
      </dgm:prSet>
      <dgm:spPr/>
    </dgm:pt>
    <dgm:pt modelId="{5820C09E-C4B0-7C48-BCEA-6FC256EC358B}" type="pres">
      <dgm:prSet presAssocID="{EE3B10E3-148D-9E45-B134-77A0D6AFFFA4}" presName="space" presStyleCnt="0"/>
      <dgm:spPr/>
    </dgm:pt>
    <dgm:pt modelId="{94BB7EB1-89F1-7E45-AB70-1B1837B8E625}" type="pres">
      <dgm:prSet presAssocID="{A713560F-71A8-374E-99AC-91567C85F46D}" presName="composite" presStyleCnt="0"/>
      <dgm:spPr/>
    </dgm:pt>
    <dgm:pt modelId="{518F6760-D732-1F4A-BDBB-0BAFE9CDD672}" type="pres">
      <dgm:prSet presAssocID="{A713560F-71A8-374E-99AC-91567C85F46D}" presName="parTx" presStyleLbl="alignNode1" presStyleIdx="3" presStyleCnt="5">
        <dgm:presLayoutVars>
          <dgm:chMax val="0"/>
          <dgm:chPref val="0"/>
          <dgm:bulletEnabled val="1"/>
        </dgm:presLayoutVars>
      </dgm:prSet>
      <dgm:spPr/>
    </dgm:pt>
    <dgm:pt modelId="{5AF5267A-EBE6-4343-8D1A-620CC16FC461}" type="pres">
      <dgm:prSet presAssocID="{A713560F-71A8-374E-99AC-91567C85F46D}" presName="desTx" presStyleLbl="alignAccFollowNode1" presStyleIdx="3" presStyleCnt="5">
        <dgm:presLayoutVars>
          <dgm:bulletEnabled val="1"/>
        </dgm:presLayoutVars>
      </dgm:prSet>
      <dgm:spPr/>
    </dgm:pt>
    <dgm:pt modelId="{7693250B-A357-2D45-8266-089E5B2F26AE}" type="pres">
      <dgm:prSet presAssocID="{0DD43D50-E0B0-414D-AEBB-CE1C4233A7BE}" presName="space" presStyleCnt="0"/>
      <dgm:spPr/>
    </dgm:pt>
    <dgm:pt modelId="{F2789C20-1405-8F4D-BF3A-D2ECD840B7A8}" type="pres">
      <dgm:prSet presAssocID="{A2745548-E13C-0842-8FCD-BDFE26BE508C}" presName="composite" presStyleCnt="0"/>
      <dgm:spPr/>
    </dgm:pt>
    <dgm:pt modelId="{6EACDAF0-B9C6-F14B-98CC-689C85D8591B}" type="pres">
      <dgm:prSet presAssocID="{A2745548-E13C-0842-8FCD-BDFE26BE508C}" presName="parTx" presStyleLbl="alignNode1" presStyleIdx="4" presStyleCnt="5">
        <dgm:presLayoutVars>
          <dgm:chMax val="0"/>
          <dgm:chPref val="0"/>
          <dgm:bulletEnabled val="1"/>
        </dgm:presLayoutVars>
      </dgm:prSet>
      <dgm:spPr/>
    </dgm:pt>
    <dgm:pt modelId="{A0C76278-8357-9C46-97D1-0F7CA0B5DB0B}" type="pres">
      <dgm:prSet presAssocID="{A2745548-E13C-0842-8FCD-BDFE26BE508C}" presName="desTx" presStyleLbl="alignAccFollowNode1" presStyleIdx="4" presStyleCnt="5">
        <dgm:presLayoutVars>
          <dgm:bulletEnabled val="1"/>
        </dgm:presLayoutVars>
      </dgm:prSet>
      <dgm:spPr/>
    </dgm:pt>
  </dgm:ptLst>
  <dgm:cxnLst>
    <dgm:cxn modelId="{C4610600-DD9B-FC4E-96A7-78374403BDC5}" type="presOf" srcId="{51D3F3B5-4046-2A43-AD52-ABA2E8920C39}" destId="{4696A671-66CC-1F4C-8E12-D6C832F173A9}" srcOrd="0" destOrd="0" presId="urn:microsoft.com/office/officeart/2005/8/layout/hList1"/>
    <dgm:cxn modelId="{34CC8102-ECAE-6747-8CD9-7A0D044FB8A8}" type="presOf" srcId="{9B790624-DF4C-F64B-9D0C-DE0D11FCF03D}" destId="{DA1B066B-0D45-8D4A-862B-B3AEAEC64393}" srcOrd="0" destOrd="0" presId="urn:microsoft.com/office/officeart/2005/8/layout/hList1"/>
    <dgm:cxn modelId="{C4954513-EECF-744C-B03C-F99DA2AA69C1}" type="presOf" srcId="{A0333A83-BFD5-7848-AF6A-A656F6C72FB7}" destId="{F3C4C1D3-6EDC-D340-AE75-A1E31C72BF76}" srcOrd="0" destOrd="2" presId="urn:microsoft.com/office/officeart/2005/8/layout/hList1"/>
    <dgm:cxn modelId="{AF1DFB13-C29D-114B-94BE-15EC019D3ADF}" srcId="{08ADEC0C-D9DC-0447-AD1F-DB163B6C8D8A}" destId="{0D114377-788C-D645-9AF7-DDDD12F08030}" srcOrd="0" destOrd="0" parTransId="{BE73BE05-4C5B-594D-A543-BE626FEF34A8}" sibTransId="{3B643331-8252-D741-A07E-2B9D1412F681}"/>
    <dgm:cxn modelId="{94DC7419-1C30-374D-9164-56ECA62A3D10}" type="presOf" srcId="{269CF616-195B-4646-B3B4-E624F613123A}" destId="{DA1B066B-0D45-8D4A-862B-B3AEAEC64393}" srcOrd="0" destOrd="2" presId="urn:microsoft.com/office/officeart/2005/8/layout/hList1"/>
    <dgm:cxn modelId="{1A73121A-AE36-2741-9D81-D1B562749859}" srcId="{A713560F-71A8-374E-99AC-91567C85F46D}" destId="{4CB901B3-573C-3F4D-96F2-F6DAB170A80E}" srcOrd="0" destOrd="0" parTransId="{0BFAED2E-002A-0741-A45B-5C0C81B7E02E}" sibTransId="{62A0850B-E770-AD4B-A9B6-DD0772CC9359}"/>
    <dgm:cxn modelId="{7AED651F-A9B9-3A45-A202-E34DF1AE78F0}" type="presOf" srcId="{9D52EB6D-9CE5-D44A-817A-1CD04297281B}" destId="{F3C4C1D3-6EDC-D340-AE75-A1E31C72BF76}" srcOrd="0" destOrd="0" presId="urn:microsoft.com/office/officeart/2005/8/layout/hList1"/>
    <dgm:cxn modelId="{32BDCE1F-14C5-2F46-8394-05A56015C894}" srcId="{D9557186-2D7B-C947-BAAF-C172C12A1902}" destId="{7104DA13-1F92-FA4D-B107-B5616A3A5EB5}" srcOrd="1" destOrd="0" parTransId="{AC2881C8-6060-004D-9C2D-7C11C85A5162}" sibTransId="{62A1F12B-4539-3941-A5DC-AA97E69CF85B}"/>
    <dgm:cxn modelId="{7B099220-3090-9844-8FA1-A53F1C3AB7E6}" srcId="{F9D07984-C13A-F74B-A7AA-46EFFAEF6168}" destId="{63F4EDDA-3B27-5340-9F58-63511B369F88}" srcOrd="1" destOrd="0" parTransId="{D5A072ED-78B1-FE43-9CF2-213895211335}" sibTransId="{43704123-0F1D-164E-B6A0-1F1F95A2D224}"/>
    <dgm:cxn modelId="{6867D328-9728-F24F-9C74-91EBB20DD3F7}" srcId="{9EDC642F-6388-9644-A102-CA69D90F4D90}" destId="{05B8F02D-7F82-5F40-B815-7AFC037590D6}" srcOrd="1" destOrd="0" parTransId="{8B20BF4D-3D8A-0E4A-90D1-A9EA7B6132E9}" sibTransId="{873B8A29-CB20-184B-A6BE-F27BACAD669C}"/>
    <dgm:cxn modelId="{5916AC2A-DBF0-DB40-A803-744B5C5ADF6B}" srcId="{9B790624-DF4C-F64B-9D0C-DE0D11FCF03D}" destId="{F9D07984-C13A-F74B-A7AA-46EFFAEF6168}" srcOrd="0" destOrd="0" parTransId="{19089450-3972-154F-AAFA-78296817207A}" sibTransId="{906B68F5-D346-7349-AF09-0BE4BC7CC91A}"/>
    <dgm:cxn modelId="{81F9B52C-1EC5-1149-85AC-6C2A9566410C}" type="presOf" srcId="{F9D07984-C13A-F74B-A7AA-46EFFAEF6168}" destId="{DA1B066B-0D45-8D4A-862B-B3AEAEC64393}" srcOrd="0" destOrd="1" presId="urn:microsoft.com/office/officeart/2005/8/layout/hList1"/>
    <dgm:cxn modelId="{92C8342E-AC51-DC4D-A12B-B6E52550B136}" srcId="{08ADEC0C-D9DC-0447-AD1F-DB163B6C8D8A}" destId="{A2745548-E13C-0842-8FCD-BDFE26BE508C}" srcOrd="4" destOrd="0" parTransId="{D0F330A3-8ECA-F848-B844-53CA8959F142}" sibTransId="{802F2189-2E6D-EE4D-AC45-1EA1122D4CDE}"/>
    <dgm:cxn modelId="{49B02C33-8C67-1C42-8B43-EDB98D10A2C3}" srcId="{A2745548-E13C-0842-8FCD-BDFE26BE508C}" destId="{61D9F8EF-CCCD-6144-BA67-D648C4FB03E1}" srcOrd="0" destOrd="0" parTransId="{DE80C35C-CA4C-EA40-A2BA-2AE74BB4A6D2}" sibTransId="{76AB7D6E-68FD-7643-9199-AD6C82F742C8}"/>
    <dgm:cxn modelId="{FD5DD83F-E601-CC4A-A657-72141E0FF5A9}" type="presOf" srcId="{FA51C2FD-A6F0-514D-98F8-978A4B794B03}" destId="{6F628126-3143-AA41-AACE-3CE0DDCFEFCF}" srcOrd="0" destOrd="0" presId="urn:microsoft.com/office/officeart/2005/8/layout/hList1"/>
    <dgm:cxn modelId="{C23AE741-DDFC-6649-9F55-A1410ADD875A}" type="presOf" srcId="{7F7C3439-C402-2D49-8A63-551008F7C800}" destId="{4696A671-66CC-1F4C-8E12-D6C832F173A9}" srcOrd="0" destOrd="4" presId="urn:microsoft.com/office/officeart/2005/8/layout/hList1"/>
    <dgm:cxn modelId="{07CDA643-A080-3F41-886E-EBD3BE914146}" type="presOf" srcId="{D9557186-2D7B-C947-BAAF-C172C12A1902}" destId="{F3C4C1D3-6EDC-D340-AE75-A1E31C72BF76}" srcOrd="0" destOrd="1" presId="urn:microsoft.com/office/officeart/2005/8/layout/hList1"/>
    <dgm:cxn modelId="{02C85B47-551C-BD4E-BD2F-9FC72BA06D69}" type="presOf" srcId="{08ADEC0C-D9DC-0447-AD1F-DB163B6C8D8A}" destId="{9438689D-E804-AC4A-A052-21F0D471444F}" srcOrd="0" destOrd="0" presId="urn:microsoft.com/office/officeart/2005/8/layout/hList1"/>
    <dgm:cxn modelId="{2801B74A-5D0A-EC40-B5D3-1157649F9175}" srcId="{0D114377-788C-D645-9AF7-DDDD12F08030}" destId="{9B790624-DF4C-F64B-9D0C-DE0D11FCF03D}" srcOrd="0" destOrd="0" parTransId="{6160605E-7EE8-EF47-B3D4-1B37A9E62838}" sibTransId="{C8815D92-70F1-6C4C-B0B8-FBD44A275915}"/>
    <dgm:cxn modelId="{2A530556-D42D-254F-B26E-1FCD84C91553}" srcId="{9D52EB6D-9CE5-D44A-817A-1CD04297281B}" destId="{D9557186-2D7B-C947-BAAF-C172C12A1902}" srcOrd="0" destOrd="0" parTransId="{FAC827AE-E613-F943-85C4-B66B05C01F69}" sibTransId="{E92A5CF6-F266-A74A-97E6-72A9EB2C0B5E}"/>
    <dgm:cxn modelId="{5553B257-522C-384D-8714-23F8EF778EE4}" srcId="{08ADEC0C-D9DC-0447-AD1F-DB163B6C8D8A}" destId="{9EDC642F-6388-9644-A102-CA69D90F4D90}" srcOrd="1" destOrd="0" parTransId="{313C7858-783B-7F4F-AC31-55E90DD82F71}" sibTransId="{E7ED0AAC-D0D7-3844-8953-7F18934C3B99}"/>
    <dgm:cxn modelId="{71A8895F-D0A2-AC40-BD11-FEB49C8A8136}" type="presOf" srcId="{05B8F02D-7F82-5F40-B815-7AFC037590D6}" destId="{4696A671-66CC-1F4C-8E12-D6C832F173A9}" srcOrd="0" destOrd="1" presId="urn:microsoft.com/office/officeart/2005/8/layout/hList1"/>
    <dgm:cxn modelId="{35AAB95F-6E0E-C14C-ACF6-653278D09013}" srcId="{9EDC642F-6388-9644-A102-CA69D90F4D90}" destId="{51D3F3B5-4046-2A43-AD52-ABA2E8920C39}" srcOrd="0" destOrd="0" parTransId="{DE68504B-3BA2-EC48-B079-E9F2124EC521}" sibTransId="{C11A6E56-E229-E848-B036-A7E7916DD039}"/>
    <dgm:cxn modelId="{072BAE6C-5580-6946-B3A4-310B92922619}" srcId="{D9557186-2D7B-C947-BAAF-C172C12A1902}" destId="{1239D72E-8695-0C4D-813D-B40E726431E5}" srcOrd="2" destOrd="0" parTransId="{B49B9209-4536-5946-A3B1-A94302CD2EA5}" sibTransId="{E6033B33-E7AD-7C45-8BAE-A1104EF80D27}"/>
    <dgm:cxn modelId="{8799027B-056E-364D-A4C5-A58C601857C2}" srcId="{F9D07984-C13A-F74B-A7AA-46EFFAEF6168}" destId="{269CF616-195B-4646-B3B4-E624F613123A}" srcOrd="0" destOrd="0" parTransId="{95A9C4B7-B4FA-D546-8175-38CE75F0C51B}" sibTransId="{C3711C5D-A5EE-614E-9BE8-1C868674BF2E}"/>
    <dgm:cxn modelId="{D418957C-7F02-5146-BB2E-7D8333FEA0AA}" type="presOf" srcId="{A2745548-E13C-0842-8FCD-BDFE26BE508C}" destId="{6EACDAF0-B9C6-F14B-98CC-689C85D8591B}" srcOrd="0" destOrd="0" presId="urn:microsoft.com/office/officeart/2005/8/layout/hList1"/>
    <dgm:cxn modelId="{0B1EF87C-C156-B649-B3EE-AB9D41F345C1}" srcId="{F9D07984-C13A-F74B-A7AA-46EFFAEF6168}" destId="{DAE28A3C-28C5-E242-8ADF-6D88BE5C9F84}" srcOrd="2" destOrd="0" parTransId="{CA47D9E7-5339-024F-9900-451A1FA3FC55}" sibTransId="{90C8279A-BA61-8041-A8A7-012784062B84}"/>
    <dgm:cxn modelId="{3A5CC487-F9CE-924D-8D8A-DCF6E520A054}" type="presOf" srcId="{9EDC642F-6388-9644-A102-CA69D90F4D90}" destId="{2B1642AA-7F1C-2D44-8CD1-8D60CA449F24}" srcOrd="0" destOrd="0" presId="urn:microsoft.com/office/officeart/2005/8/layout/hList1"/>
    <dgm:cxn modelId="{C73D7C8D-9614-CE48-97B5-22A08A0FC237}" type="presOf" srcId="{B7C9495B-3E92-AD45-BBC9-5C4CB55CF987}" destId="{4696A671-66CC-1F4C-8E12-D6C832F173A9}" srcOrd="0" destOrd="3" presId="urn:microsoft.com/office/officeart/2005/8/layout/hList1"/>
    <dgm:cxn modelId="{7523979A-EB8B-904E-89C8-BB8FE2133953}" srcId="{05B8F02D-7F82-5F40-B815-7AFC037590D6}" destId="{7F7C3439-C402-2D49-8A63-551008F7C800}" srcOrd="2" destOrd="0" parTransId="{F2372D0D-9613-E646-95DE-45EB67832EAD}" sibTransId="{ACF60254-3CF2-9049-AF95-42D2E1D2512E}"/>
    <dgm:cxn modelId="{438D779B-29B0-6E48-BB82-3B815DB83BB0}" type="presOf" srcId="{A713560F-71A8-374E-99AC-91567C85F46D}" destId="{518F6760-D732-1F4A-BDBB-0BAFE9CDD672}" srcOrd="0" destOrd="0" presId="urn:microsoft.com/office/officeart/2005/8/layout/hList1"/>
    <dgm:cxn modelId="{404066A1-5861-E742-BB54-F61E91EF81BC}" type="presOf" srcId="{0D114377-788C-D645-9AF7-DDDD12F08030}" destId="{BDEEACE3-C0E1-FE41-9A25-88D6D7D556F4}" srcOrd="0" destOrd="0" presId="urn:microsoft.com/office/officeart/2005/8/layout/hList1"/>
    <dgm:cxn modelId="{6A51ABA6-6B55-5E44-8FEA-B521FBECEB87}" srcId="{05B8F02D-7F82-5F40-B815-7AFC037590D6}" destId="{B7C9495B-3E92-AD45-BBC9-5C4CB55CF987}" srcOrd="1" destOrd="0" parTransId="{1E1D29D7-CA42-F34D-9253-271A7B9433E0}" sibTransId="{ED225C1F-C49F-6B46-AA45-C5CBFCD41EFB}"/>
    <dgm:cxn modelId="{4CB03CAD-7E12-1840-9A61-3546A42FE992}" srcId="{FA51C2FD-A6F0-514D-98F8-978A4B794B03}" destId="{9D52EB6D-9CE5-D44A-817A-1CD04297281B}" srcOrd="0" destOrd="0" parTransId="{01F4A4B3-0DEE-C042-AB25-12AB86C24613}" sibTransId="{291C0F0E-6D2A-344B-8963-8EAF7FF76F64}"/>
    <dgm:cxn modelId="{E1E2C2B6-28D8-EA4F-A2D6-23B82DAFCF5D}" srcId="{08ADEC0C-D9DC-0447-AD1F-DB163B6C8D8A}" destId="{FA51C2FD-A6F0-514D-98F8-978A4B794B03}" srcOrd="2" destOrd="0" parTransId="{58E374BB-6147-214D-B559-A59FD9C59C1B}" sibTransId="{EE3B10E3-148D-9E45-B134-77A0D6AFFFA4}"/>
    <dgm:cxn modelId="{B4D798B8-EE9F-4643-967E-4C04DADE720F}" srcId="{D9557186-2D7B-C947-BAAF-C172C12A1902}" destId="{A0333A83-BFD5-7848-AF6A-A656F6C72FB7}" srcOrd="0" destOrd="0" parTransId="{B038FBD5-3748-9247-9217-B114F3A1FBB9}" sibTransId="{C3FA774E-406A-C043-AAA8-273691C60071}"/>
    <dgm:cxn modelId="{7D9617BA-990A-0D4E-9989-91643AA1ADE5}" srcId="{08ADEC0C-D9DC-0447-AD1F-DB163B6C8D8A}" destId="{A713560F-71A8-374E-99AC-91567C85F46D}" srcOrd="3" destOrd="0" parTransId="{BB6A5593-E9A5-6C4C-A12A-A68BA7C5D367}" sibTransId="{0DD43D50-E0B0-414D-AEBB-CE1C4233A7BE}"/>
    <dgm:cxn modelId="{611F20CA-28DE-5C49-9F96-14638DA44A32}" type="presOf" srcId="{1239D72E-8695-0C4D-813D-B40E726431E5}" destId="{F3C4C1D3-6EDC-D340-AE75-A1E31C72BF76}" srcOrd="0" destOrd="4" presId="urn:microsoft.com/office/officeart/2005/8/layout/hList1"/>
    <dgm:cxn modelId="{AD7FC2CA-3DA3-9149-95E6-447228E89A37}" type="presOf" srcId="{4CB901B3-573C-3F4D-96F2-F6DAB170A80E}" destId="{5AF5267A-EBE6-4343-8D1A-620CC16FC461}" srcOrd="0" destOrd="0" presId="urn:microsoft.com/office/officeart/2005/8/layout/hList1"/>
    <dgm:cxn modelId="{9BFDBECB-C34B-DE4D-8AA6-ECBAD49D27E0}" type="presOf" srcId="{59ECAE0B-BB8A-904A-B7BA-239E18265321}" destId="{4696A671-66CC-1F4C-8E12-D6C832F173A9}" srcOrd="0" destOrd="2" presId="urn:microsoft.com/office/officeart/2005/8/layout/hList1"/>
    <dgm:cxn modelId="{4FC2F0D0-3551-FD46-BE2E-CB10B5B6248E}" srcId="{05B8F02D-7F82-5F40-B815-7AFC037590D6}" destId="{59ECAE0B-BB8A-904A-B7BA-239E18265321}" srcOrd="0" destOrd="0" parTransId="{C2CAD833-FF51-CD45-9666-0F688D43F821}" sibTransId="{52FEFDB4-5DA2-D54C-9D93-ABF0C066FBE3}"/>
    <dgm:cxn modelId="{9F438DE1-AC4C-754C-B296-D6D535D0A60D}" type="presOf" srcId="{63F4EDDA-3B27-5340-9F58-63511B369F88}" destId="{DA1B066B-0D45-8D4A-862B-B3AEAEC64393}" srcOrd="0" destOrd="3" presId="urn:microsoft.com/office/officeart/2005/8/layout/hList1"/>
    <dgm:cxn modelId="{762EE3E8-2534-3C46-AC3F-659412D6EED3}" type="presOf" srcId="{7104DA13-1F92-FA4D-B107-B5616A3A5EB5}" destId="{F3C4C1D3-6EDC-D340-AE75-A1E31C72BF76}" srcOrd="0" destOrd="3" presId="urn:microsoft.com/office/officeart/2005/8/layout/hList1"/>
    <dgm:cxn modelId="{6F4296E9-8307-E34B-BC20-1146426A7B50}" type="presOf" srcId="{DAE28A3C-28C5-E242-8ADF-6D88BE5C9F84}" destId="{DA1B066B-0D45-8D4A-862B-B3AEAEC64393}" srcOrd="0" destOrd="4" presId="urn:microsoft.com/office/officeart/2005/8/layout/hList1"/>
    <dgm:cxn modelId="{58D890FB-55DD-EA42-BB78-548A90F8DDDC}" type="presOf" srcId="{61D9F8EF-CCCD-6144-BA67-D648C4FB03E1}" destId="{A0C76278-8357-9C46-97D1-0F7CA0B5DB0B}" srcOrd="0" destOrd="0" presId="urn:microsoft.com/office/officeart/2005/8/layout/hList1"/>
    <dgm:cxn modelId="{2844C80A-A506-3F45-B70F-876B4C202504}" type="presParOf" srcId="{9438689D-E804-AC4A-A052-21F0D471444F}" destId="{E80EC356-C5BA-7A43-8448-31B03245D02A}" srcOrd="0" destOrd="0" presId="urn:microsoft.com/office/officeart/2005/8/layout/hList1"/>
    <dgm:cxn modelId="{BB7D27D8-E79F-A94C-88AF-43246775FF86}" type="presParOf" srcId="{E80EC356-C5BA-7A43-8448-31B03245D02A}" destId="{BDEEACE3-C0E1-FE41-9A25-88D6D7D556F4}" srcOrd="0" destOrd="0" presId="urn:microsoft.com/office/officeart/2005/8/layout/hList1"/>
    <dgm:cxn modelId="{93C23AC1-3B16-7A44-B0C4-01CDD4131A74}" type="presParOf" srcId="{E80EC356-C5BA-7A43-8448-31B03245D02A}" destId="{DA1B066B-0D45-8D4A-862B-B3AEAEC64393}" srcOrd="1" destOrd="0" presId="urn:microsoft.com/office/officeart/2005/8/layout/hList1"/>
    <dgm:cxn modelId="{8807F8F9-D323-B847-9FFA-17BB3FB03402}" type="presParOf" srcId="{9438689D-E804-AC4A-A052-21F0D471444F}" destId="{06E63220-F202-C74E-84F4-3483A8608809}" srcOrd="1" destOrd="0" presId="urn:microsoft.com/office/officeart/2005/8/layout/hList1"/>
    <dgm:cxn modelId="{A9974998-3873-B946-84D0-6A30959B6DB5}" type="presParOf" srcId="{9438689D-E804-AC4A-A052-21F0D471444F}" destId="{C6CF1E59-3936-414D-9B11-323DAB6A8B19}" srcOrd="2" destOrd="0" presId="urn:microsoft.com/office/officeart/2005/8/layout/hList1"/>
    <dgm:cxn modelId="{79C36B68-C89C-E448-A6FF-E9B3C2BD1D81}" type="presParOf" srcId="{C6CF1E59-3936-414D-9B11-323DAB6A8B19}" destId="{2B1642AA-7F1C-2D44-8CD1-8D60CA449F24}" srcOrd="0" destOrd="0" presId="urn:microsoft.com/office/officeart/2005/8/layout/hList1"/>
    <dgm:cxn modelId="{EE063224-7B26-184C-BBA8-C939089B8D3A}" type="presParOf" srcId="{C6CF1E59-3936-414D-9B11-323DAB6A8B19}" destId="{4696A671-66CC-1F4C-8E12-D6C832F173A9}" srcOrd="1" destOrd="0" presId="urn:microsoft.com/office/officeart/2005/8/layout/hList1"/>
    <dgm:cxn modelId="{E0888360-5DFE-0D46-9A0B-1F25D87EDEED}" type="presParOf" srcId="{9438689D-E804-AC4A-A052-21F0D471444F}" destId="{68855C92-9439-714B-B8BB-520E68CA2F33}" srcOrd="3" destOrd="0" presId="urn:microsoft.com/office/officeart/2005/8/layout/hList1"/>
    <dgm:cxn modelId="{479A6A09-C369-1E4C-8557-4AC5005B69C3}" type="presParOf" srcId="{9438689D-E804-AC4A-A052-21F0D471444F}" destId="{21A5820F-A1AF-2943-94D2-50DD9B5F24C2}" srcOrd="4" destOrd="0" presId="urn:microsoft.com/office/officeart/2005/8/layout/hList1"/>
    <dgm:cxn modelId="{AE32F792-15E7-3645-B5E2-4E9CFE63C903}" type="presParOf" srcId="{21A5820F-A1AF-2943-94D2-50DD9B5F24C2}" destId="{6F628126-3143-AA41-AACE-3CE0DDCFEFCF}" srcOrd="0" destOrd="0" presId="urn:microsoft.com/office/officeart/2005/8/layout/hList1"/>
    <dgm:cxn modelId="{ECF81AD4-2475-3B4C-B925-C130C4805B53}" type="presParOf" srcId="{21A5820F-A1AF-2943-94D2-50DD9B5F24C2}" destId="{F3C4C1D3-6EDC-D340-AE75-A1E31C72BF76}" srcOrd="1" destOrd="0" presId="urn:microsoft.com/office/officeart/2005/8/layout/hList1"/>
    <dgm:cxn modelId="{F1526AEC-FF30-434C-B1C8-77EE9FB35799}" type="presParOf" srcId="{9438689D-E804-AC4A-A052-21F0D471444F}" destId="{5820C09E-C4B0-7C48-BCEA-6FC256EC358B}" srcOrd="5" destOrd="0" presId="urn:microsoft.com/office/officeart/2005/8/layout/hList1"/>
    <dgm:cxn modelId="{589D7B0D-0736-A149-897F-CA321B6B93BB}" type="presParOf" srcId="{9438689D-E804-AC4A-A052-21F0D471444F}" destId="{94BB7EB1-89F1-7E45-AB70-1B1837B8E625}" srcOrd="6" destOrd="0" presId="urn:microsoft.com/office/officeart/2005/8/layout/hList1"/>
    <dgm:cxn modelId="{1B181713-923C-D142-8041-712F18C45BB9}" type="presParOf" srcId="{94BB7EB1-89F1-7E45-AB70-1B1837B8E625}" destId="{518F6760-D732-1F4A-BDBB-0BAFE9CDD672}" srcOrd="0" destOrd="0" presId="urn:microsoft.com/office/officeart/2005/8/layout/hList1"/>
    <dgm:cxn modelId="{503F2A37-2907-464E-AF0B-5E3825ECB7A1}" type="presParOf" srcId="{94BB7EB1-89F1-7E45-AB70-1B1837B8E625}" destId="{5AF5267A-EBE6-4343-8D1A-620CC16FC461}" srcOrd="1" destOrd="0" presId="urn:microsoft.com/office/officeart/2005/8/layout/hList1"/>
    <dgm:cxn modelId="{9D0F1FC5-684D-BE4B-800E-D82C204BD5FF}" type="presParOf" srcId="{9438689D-E804-AC4A-A052-21F0D471444F}" destId="{7693250B-A357-2D45-8266-089E5B2F26AE}" srcOrd="7" destOrd="0" presId="urn:microsoft.com/office/officeart/2005/8/layout/hList1"/>
    <dgm:cxn modelId="{5A7852B8-C6F8-A540-A317-EBDAA843506B}" type="presParOf" srcId="{9438689D-E804-AC4A-A052-21F0D471444F}" destId="{F2789C20-1405-8F4D-BF3A-D2ECD840B7A8}" srcOrd="8" destOrd="0" presId="urn:microsoft.com/office/officeart/2005/8/layout/hList1"/>
    <dgm:cxn modelId="{3A4E38CC-1E93-9047-9206-A1057A037375}" type="presParOf" srcId="{F2789C20-1405-8F4D-BF3A-D2ECD840B7A8}" destId="{6EACDAF0-B9C6-F14B-98CC-689C85D8591B}" srcOrd="0" destOrd="0" presId="urn:microsoft.com/office/officeart/2005/8/layout/hList1"/>
    <dgm:cxn modelId="{7F588928-D0B3-B845-8D99-56B18A02C495}" type="presParOf" srcId="{F2789C20-1405-8F4D-BF3A-D2ECD840B7A8}" destId="{A0C76278-8357-9C46-97D1-0F7CA0B5DB0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EEACE3-C0E1-FE41-9A25-88D6D7D556F4}">
      <dsp:nvSpPr>
        <dsp:cNvPr id="0" name=""/>
        <dsp:cNvSpPr/>
      </dsp:nvSpPr>
      <dsp:spPr>
        <a:xfrm>
          <a:off x="3857" y="367444"/>
          <a:ext cx="1478756" cy="40264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i="0" kern="1200" dirty="0"/>
            <a:t>Quality Planning: </a:t>
          </a:r>
          <a:endParaRPr lang="en-US" sz="1100" kern="1200" dirty="0"/>
        </a:p>
      </dsp:txBody>
      <dsp:txXfrm>
        <a:off x="3857" y="367444"/>
        <a:ext cx="1478756" cy="402644"/>
      </dsp:txXfrm>
    </dsp:sp>
    <dsp:sp modelId="{DA1B066B-0D45-8D4A-862B-B3AEAEC64393}">
      <dsp:nvSpPr>
        <dsp:cNvPr id="0" name=""/>
        <dsp:cNvSpPr/>
      </dsp:nvSpPr>
      <dsp:spPr>
        <a:xfrm>
          <a:off x="3857" y="770088"/>
          <a:ext cx="1478756" cy="39857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Establishing guidelines and procedures to guarantee that Floyd Furniture's quality standards are met when integrating </a:t>
          </a:r>
          <a:r>
            <a:rPr lang="en-US" sz="1100" b="0" i="0" kern="1200" dirty="0" err="1"/>
            <a:t>Neurala</a:t>
          </a:r>
          <a:r>
            <a:rPr lang="en-US" sz="1100" b="0" i="0" kern="1200" dirty="0"/>
            <a:t> AI.</a:t>
          </a:r>
          <a:endParaRPr lang="en-US" sz="1100" kern="1200" dirty="0"/>
        </a:p>
        <a:p>
          <a:pPr marL="114300" lvl="2" indent="-57150" algn="l" defTabSz="488950">
            <a:lnSpc>
              <a:spcPct val="90000"/>
            </a:lnSpc>
            <a:spcBef>
              <a:spcPct val="0"/>
            </a:spcBef>
            <a:spcAft>
              <a:spcPct val="15000"/>
            </a:spcAft>
            <a:buChar char="•"/>
          </a:pPr>
          <a:r>
            <a:rPr lang="en-US" sz="1100" b="1" i="0" kern="1200" dirty="0"/>
            <a:t>Approach</a:t>
          </a:r>
          <a:r>
            <a:rPr lang="en-US" sz="1100" b="0" i="0" kern="1200" dirty="0"/>
            <a:t>:</a:t>
          </a:r>
          <a:endParaRPr lang="en-US" sz="1100" kern="1200" dirty="0"/>
        </a:p>
        <a:p>
          <a:pPr marL="171450" lvl="3" indent="-57150" algn="l" defTabSz="488950">
            <a:lnSpc>
              <a:spcPct val="90000"/>
            </a:lnSpc>
            <a:spcBef>
              <a:spcPct val="0"/>
            </a:spcBef>
            <a:spcAft>
              <a:spcPct val="15000"/>
            </a:spcAft>
            <a:buChar char="•"/>
          </a:pPr>
          <a:r>
            <a:rPr lang="en-US" sz="1100" b="0" i="0" kern="1200" dirty="0"/>
            <a:t>Establish quality metrics for furniture quality and the accuracy of AI inspections.</a:t>
          </a:r>
          <a:endParaRPr lang="en-US" sz="1100" kern="1200" dirty="0"/>
        </a:p>
        <a:p>
          <a:pPr marL="171450" lvl="3" indent="-57150" algn="l" defTabSz="488950">
            <a:lnSpc>
              <a:spcPct val="90000"/>
            </a:lnSpc>
            <a:spcBef>
              <a:spcPct val="0"/>
            </a:spcBef>
            <a:spcAft>
              <a:spcPct val="15000"/>
            </a:spcAft>
            <a:buChar char="•"/>
          </a:pPr>
          <a:r>
            <a:rPr lang="en-US" sz="1100" b="0" i="0" kern="1200" dirty="0"/>
            <a:t>Identify critical quality checkpoints throughout the manufacturing process.</a:t>
          </a:r>
          <a:endParaRPr lang="en-US" sz="1100" kern="1200" dirty="0"/>
        </a:p>
        <a:p>
          <a:pPr marL="171450" lvl="3" indent="-57150" algn="l" defTabSz="488950">
            <a:lnSpc>
              <a:spcPct val="90000"/>
            </a:lnSpc>
            <a:spcBef>
              <a:spcPct val="0"/>
            </a:spcBef>
            <a:spcAft>
              <a:spcPct val="15000"/>
            </a:spcAft>
            <a:buChar char="•"/>
          </a:pPr>
          <a:r>
            <a:rPr lang="en-US" sz="1100" b="0" i="0" kern="1200" dirty="0"/>
            <a:t>Arrange for frequent quality audits to evaluate the AI system's effectiveness.</a:t>
          </a:r>
          <a:endParaRPr lang="en-US" sz="1100" kern="1200" dirty="0"/>
        </a:p>
      </dsp:txBody>
      <dsp:txXfrm>
        <a:off x="3857" y="770088"/>
        <a:ext cx="1478756" cy="3985739"/>
      </dsp:txXfrm>
    </dsp:sp>
    <dsp:sp modelId="{2B1642AA-7F1C-2D44-8CD1-8D60CA449F24}">
      <dsp:nvSpPr>
        <dsp:cNvPr id="0" name=""/>
        <dsp:cNvSpPr/>
      </dsp:nvSpPr>
      <dsp:spPr>
        <a:xfrm>
          <a:off x="1689639" y="367444"/>
          <a:ext cx="1478756" cy="40264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i="0" kern="1200" dirty="0"/>
            <a:t>Quality Assurance: </a:t>
          </a:r>
          <a:endParaRPr lang="en-US" sz="1100" kern="1200" dirty="0"/>
        </a:p>
      </dsp:txBody>
      <dsp:txXfrm>
        <a:off x="1689639" y="367444"/>
        <a:ext cx="1478756" cy="402644"/>
      </dsp:txXfrm>
    </dsp:sp>
    <dsp:sp modelId="{4696A671-66CC-1F4C-8E12-D6C832F173A9}">
      <dsp:nvSpPr>
        <dsp:cNvPr id="0" name=""/>
        <dsp:cNvSpPr/>
      </dsp:nvSpPr>
      <dsp:spPr>
        <a:xfrm>
          <a:off x="1689639" y="770088"/>
          <a:ext cx="1478756" cy="39857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Ensuring that the project complies with the established quality standards and guidelines.</a:t>
          </a:r>
          <a:endParaRPr lang="en-US" sz="1100" kern="1200" dirty="0"/>
        </a:p>
        <a:p>
          <a:pPr marL="57150" lvl="1" indent="-57150" algn="l" defTabSz="488950">
            <a:lnSpc>
              <a:spcPct val="90000"/>
            </a:lnSpc>
            <a:spcBef>
              <a:spcPct val="0"/>
            </a:spcBef>
            <a:spcAft>
              <a:spcPct val="15000"/>
            </a:spcAft>
            <a:buChar char="•"/>
          </a:pPr>
          <a:r>
            <a:rPr lang="en-US" sz="1100" b="1" i="0" kern="1200" dirty="0"/>
            <a:t>Approach</a:t>
          </a:r>
          <a:r>
            <a:rPr lang="en-US" sz="1100" b="0" i="0" kern="1200" dirty="0"/>
            <a:t>:</a:t>
          </a:r>
          <a:endParaRPr lang="en-US" sz="1100" kern="1200" dirty="0"/>
        </a:p>
        <a:p>
          <a:pPr marL="114300" lvl="2" indent="-57150" algn="l" defTabSz="488950">
            <a:lnSpc>
              <a:spcPct val="90000"/>
            </a:lnSpc>
            <a:spcBef>
              <a:spcPct val="0"/>
            </a:spcBef>
            <a:spcAft>
              <a:spcPct val="15000"/>
            </a:spcAft>
            <a:buChar char="•"/>
          </a:pPr>
          <a:r>
            <a:rPr lang="en-US" sz="1100" b="0" i="0" kern="1200" dirty="0"/>
            <a:t>Implement continuous monitoring of AI system performance.</a:t>
          </a:r>
          <a:endParaRPr lang="en-US" sz="1100" kern="1200" dirty="0"/>
        </a:p>
        <a:p>
          <a:pPr marL="114300" lvl="2" indent="-57150" algn="l" defTabSz="488950">
            <a:lnSpc>
              <a:spcPct val="90000"/>
            </a:lnSpc>
            <a:spcBef>
              <a:spcPct val="0"/>
            </a:spcBef>
            <a:spcAft>
              <a:spcPct val="15000"/>
            </a:spcAft>
            <a:buChar char="•"/>
          </a:pPr>
          <a:r>
            <a:rPr lang="en-US" sz="1100" b="0" i="0" kern="1200" dirty="0"/>
            <a:t>Educate employees on the new quality requirements through training sessions, and ensure compliance</a:t>
          </a:r>
          <a:endParaRPr lang="en-US" sz="1100" kern="1200" dirty="0"/>
        </a:p>
        <a:p>
          <a:pPr marL="114300" lvl="2" indent="-57150" algn="l" defTabSz="488950">
            <a:lnSpc>
              <a:spcPct val="90000"/>
            </a:lnSpc>
            <a:spcBef>
              <a:spcPct val="0"/>
            </a:spcBef>
            <a:spcAft>
              <a:spcPct val="15000"/>
            </a:spcAft>
            <a:buChar char="•"/>
          </a:pPr>
          <a:r>
            <a:rPr lang="en-US" sz="1100" b="0" i="0" kern="1200" dirty="0"/>
            <a:t>Discuss AI inspection results with stakeholders on a regular basis, and measure accuracy by contrasting them with manual inspection results.</a:t>
          </a:r>
          <a:endParaRPr lang="en-US" sz="1100" kern="1200" dirty="0"/>
        </a:p>
      </dsp:txBody>
      <dsp:txXfrm>
        <a:off x="1689639" y="770088"/>
        <a:ext cx="1478756" cy="3985739"/>
      </dsp:txXfrm>
    </dsp:sp>
    <dsp:sp modelId="{6F628126-3143-AA41-AACE-3CE0DDCFEFCF}">
      <dsp:nvSpPr>
        <dsp:cNvPr id="0" name=""/>
        <dsp:cNvSpPr/>
      </dsp:nvSpPr>
      <dsp:spPr>
        <a:xfrm>
          <a:off x="3375421" y="367444"/>
          <a:ext cx="1478756" cy="40264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i="0" kern="1200" dirty="0"/>
            <a:t>Quality Control: </a:t>
          </a:r>
          <a:endParaRPr lang="en-US" sz="1100" kern="1200" dirty="0"/>
        </a:p>
      </dsp:txBody>
      <dsp:txXfrm>
        <a:off x="3375421" y="367444"/>
        <a:ext cx="1478756" cy="402644"/>
      </dsp:txXfrm>
    </dsp:sp>
    <dsp:sp modelId="{F3C4C1D3-6EDC-D340-AE75-A1E31C72BF76}">
      <dsp:nvSpPr>
        <dsp:cNvPr id="0" name=""/>
        <dsp:cNvSpPr/>
      </dsp:nvSpPr>
      <dsp:spPr>
        <a:xfrm>
          <a:off x="3375421" y="770088"/>
          <a:ext cx="1478756" cy="39857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 To identify and fix any quality problems that arise while the product is being manufactured.</a:t>
          </a:r>
          <a:endParaRPr lang="en-US" sz="1100" kern="1200" dirty="0"/>
        </a:p>
        <a:p>
          <a:pPr marL="114300" lvl="2" indent="-57150" algn="l" defTabSz="488950">
            <a:lnSpc>
              <a:spcPct val="90000"/>
            </a:lnSpc>
            <a:spcBef>
              <a:spcPct val="0"/>
            </a:spcBef>
            <a:spcAft>
              <a:spcPct val="15000"/>
            </a:spcAft>
            <a:buChar char="•"/>
          </a:pPr>
          <a:r>
            <a:rPr lang="en-US" sz="1100" b="1" i="0" kern="1200"/>
            <a:t>Approach</a:t>
          </a:r>
          <a:r>
            <a:rPr lang="en-US" sz="1100" b="0" i="0" kern="1200"/>
            <a:t>:</a:t>
          </a:r>
          <a:endParaRPr lang="en-US" sz="1100" kern="1200" dirty="0"/>
        </a:p>
        <a:p>
          <a:pPr marL="171450" lvl="3" indent="-57150" algn="l" defTabSz="488950">
            <a:lnSpc>
              <a:spcPct val="90000"/>
            </a:lnSpc>
            <a:spcBef>
              <a:spcPct val="0"/>
            </a:spcBef>
            <a:spcAft>
              <a:spcPct val="15000"/>
            </a:spcAft>
            <a:buChar char="•"/>
          </a:pPr>
          <a:r>
            <a:rPr lang="en-US" sz="1100" b="0" i="0" kern="1200" dirty="0"/>
            <a:t>Constant observation of furniture components with real-time </a:t>
          </a:r>
          <a:r>
            <a:rPr lang="en-US" sz="1100" b="0" i="0" kern="1200" dirty="0" err="1"/>
            <a:t>Neurala</a:t>
          </a:r>
          <a:r>
            <a:rPr lang="en-US" sz="1100" b="0" i="0" kern="1200" dirty="0"/>
            <a:t> AI inspection.</a:t>
          </a:r>
          <a:endParaRPr lang="en-US" sz="1100" kern="1200" dirty="0"/>
        </a:p>
        <a:p>
          <a:pPr marL="171450" lvl="3" indent="-57150" algn="l" defTabSz="488950">
            <a:lnSpc>
              <a:spcPct val="90000"/>
            </a:lnSpc>
            <a:spcBef>
              <a:spcPct val="0"/>
            </a:spcBef>
            <a:spcAft>
              <a:spcPct val="15000"/>
            </a:spcAft>
            <a:buChar char="•"/>
          </a:pPr>
          <a:r>
            <a:rPr lang="en-US" sz="1100" b="0" i="0" kern="1200" dirty="0"/>
            <a:t>Establish a feedback loop between the AI system and production teams for immediate corrective actions.</a:t>
          </a:r>
          <a:endParaRPr lang="en-US" sz="1100" kern="1200" dirty="0"/>
        </a:p>
        <a:p>
          <a:pPr marL="171450" lvl="3" indent="-57150" algn="l" defTabSz="488950">
            <a:lnSpc>
              <a:spcPct val="90000"/>
            </a:lnSpc>
            <a:spcBef>
              <a:spcPct val="0"/>
            </a:spcBef>
            <a:spcAft>
              <a:spcPct val="15000"/>
            </a:spcAft>
            <a:buChar char="•"/>
          </a:pPr>
          <a:r>
            <a:rPr lang="en-US" sz="1100" b="0" i="0" kern="1200" dirty="0"/>
            <a:t>Track after-delivery customer feedback to find any quality problems that were missed during production.</a:t>
          </a:r>
          <a:endParaRPr lang="en-US" sz="1100" kern="1200" dirty="0"/>
        </a:p>
      </dsp:txBody>
      <dsp:txXfrm>
        <a:off x="3375421" y="770088"/>
        <a:ext cx="1478756" cy="3985739"/>
      </dsp:txXfrm>
    </dsp:sp>
    <dsp:sp modelId="{518F6760-D732-1F4A-BDBB-0BAFE9CDD672}">
      <dsp:nvSpPr>
        <dsp:cNvPr id="0" name=""/>
        <dsp:cNvSpPr/>
      </dsp:nvSpPr>
      <dsp:spPr>
        <a:xfrm>
          <a:off x="5061204" y="367444"/>
          <a:ext cx="1478756" cy="40264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i="0" kern="1200" dirty="0"/>
            <a:t>Cross-Functional Integration:</a:t>
          </a:r>
          <a:endParaRPr lang="en-US" sz="1100" kern="1200" dirty="0"/>
        </a:p>
      </dsp:txBody>
      <dsp:txXfrm>
        <a:off x="5061204" y="367444"/>
        <a:ext cx="1478756" cy="402644"/>
      </dsp:txXfrm>
    </dsp:sp>
    <dsp:sp modelId="{5AF5267A-EBE6-4343-8D1A-620CC16FC461}">
      <dsp:nvSpPr>
        <dsp:cNvPr id="0" name=""/>
        <dsp:cNvSpPr/>
      </dsp:nvSpPr>
      <dsp:spPr>
        <a:xfrm>
          <a:off x="5061204" y="770088"/>
          <a:ext cx="1478756" cy="39857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i="0" kern="1200" dirty="0"/>
            <a:t>Salesforce CRM Integration: </a:t>
          </a:r>
          <a:r>
            <a:rPr lang="en-US" sz="1100" b="0" i="0" kern="1200" dirty="0"/>
            <a:t>For thorough quality tracking and reporting, seamlessly incorporate </a:t>
          </a:r>
          <a:r>
            <a:rPr lang="en-US" sz="1100" b="0" i="0" kern="1200" dirty="0" err="1"/>
            <a:t>Neurala</a:t>
          </a:r>
          <a:r>
            <a:rPr lang="en-US" sz="1100" b="0" i="0" kern="1200" dirty="0"/>
            <a:t> AI quality data into Floyd's Salesforce CRM.</a:t>
          </a:r>
          <a:endParaRPr lang="en-US" sz="1100" kern="1200" dirty="0"/>
        </a:p>
      </dsp:txBody>
      <dsp:txXfrm>
        <a:off x="5061204" y="770088"/>
        <a:ext cx="1478756" cy="3985739"/>
      </dsp:txXfrm>
    </dsp:sp>
    <dsp:sp modelId="{6EACDAF0-B9C6-F14B-98CC-689C85D8591B}">
      <dsp:nvSpPr>
        <dsp:cNvPr id="0" name=""/>
        <dsp:cNvSpPr/>
      </dsp:nvSpPr>
      <dsp:spPr>
        <a:xfrm>
          <a:off x="6746986" y="367444"/>
          <a:ext cx="1478756" cy="402644"/>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44704" rIns="78232" bIns="44704" numCol="1" spcCol="1270" anchor="ctr" anchorCtr="0">
          <a:noAutofit/>
        </a:bodyPr>
        <a:lstStyle/>
        <a:p>
          <a:pPr marL="0" lvl="0" indent="0" algn="ctr" defTabSz="488950">
            <a:lnSpc>
              <a:spcPct val="90000"/>
            </a:lnSpc>
            <a:spcBef>
              <a:spcPct val="0"/>
            </a:spcBef>
            <a:spcAft>
              <a:spcPct val="35000"/>
            </a:spcAft>
            <a:buNone/>
          </a:pPr>
          <a:r>
            <a:rPr lang="en-US" sz="1100" b="1" i="0" kern="1200" dirty="0"/>
            <a:t>Continuous Improvement:</a:t>
          </a:r>
          <a:endParaRPr lang="en-US" sz="1100" kern="1200" dirty="0"/>
        </a:p>
      </dsp:txBody>
      <dsp:txXfrm>
        <a:off x="6746986" y="367444"/>
        <a:ext cx="1478756" cy="402644"/>
      </dsp:txXfrm>
    </dsp:sp>
    <dsp:sp modelId="{A0C76278-8357-9C46-97D1-0F7CA0B5DB0B}">
      <dsp:nvSpPr>
        <dsp:cNvPr id="0" name=""/>
        <dsp:cNvSpPr/>
      </dsp:nvSpPr>
      <dsp:spPr>
        <a:xfrm>
          <a:off x="6746986" y="770088"/>
          <a:ext cx="1478756" cy="3985739"/>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8674" tIns="58674" rIns="78232" bIns="88011"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Feedback and Adaptation: Review quality measurements on a regular basis and modify the AI system as needed to ensure that standards of quality are continuously raised.</a:t>
          </a:r>
          <a:endParaRPr lang="en-US" sz="1100" kern="1200" dirty="0"/>
        </a:p>
      </dsp:txBody>
      <dsp:txXfrm>
        <a:off x="6746986" y="770088"/>
        <a:ext cx="1478756" cy="39857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10/29/23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92" y="-1"/>
            <a:ext cx="9169464"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31469" y="-3"/>
            <a:ext cx="8829202"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400" y="0"/>
            <a:ext cx="2717530"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906" y="-3"/>
            <a:ext cx="9175185"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505509" y="212908"/>
            <a:ext cx="6861931" cy="6448394"/>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269287" y="1712598"/>
            <a:ext cx="4967533" cy="3741293"/>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1E4D41-E67C-1335-DF50-B50A657A63E1}"/>
              </a:ext>
            </a:extLst>
          </p:cNvPr>
          <p:cNvSpPr>
            <a:spLocks noGrp="1"/>
          </p:cNvSpPr>
          <p:nvPr>
            <p:ph type="ctrTitle"/>
          </p:nvPr>
        </p:nvSpPr>
        <p:spPr>
          <a:xfrm>
            <a:off x="1974273" y="818984"/>
            <a:ext cx="6183676" cy="3178689"/>
          </a:xfrm>
        </p:spPr>
        <p:txBody>
          <a:bodyPr>
            <a:normAutofit/>
            <a:scene3d>
              <a:camera prst="orthographicFront"/>
              <a:lightRig rig="threePt" dir="t">
                <a:rot lat="0" lon="0" rev="600000"/>
              </a:lightRig>
            </a:scene3d>
            <a:sp3d extrusionH="44450" contourW="19050">
              <a:bevelT w="12700" h="95250"/>
              <a:bevelB w="38100" h="88900"/>
            </a:sp3d>
          </a:bodyPr>
          <a:lstStyle/>
          <a:p>
            <a:pPr algn="l"/>
            <a:r>
              <a:rPr lang="en-US" sz="4200" b="1" dirty="0">
                <a:solidFill>
                  <a:srgbClr val="FFFFFF"/>
                </a:solidFill>
              </a:rPr>
              <a:t>AI software integration</a:t>
            </a:r>
            <a:br>
              <a:rPr lang="en-US" sz="4200" b="1" dirty="0">
                <a:solidFill>
                  <a:srgbClr val="FFFFFF"/>
                </a:solidFill>
              </a:rPr>
            </a:br>
            <a:r>
              <a:rPr lang="en-US" sz="4200" b="1" dirty="0">
                <a:solidFill>
                  <a:srgbClr val="FFFFFF"/>
                </a:solidFill>
              </a:rPr>
              <a:t>- Floyd Furniture</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490110"/>
            <a:ext cx="9163282"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A52CD53-1D56-FA09-9430-22A30AF7D9E9}"/>
              </a:ext>
            </a:extLst>
          </p:cNvPr>
          <p:cNvSpPr>
            <a:spLocks noGrp="1"/>
          </p:cNvSpPr>
          <p:nvPr>
            <p:ph type="subTitle" idx="1"/>
          </p:nvPr>
        </p:nvSpPr>
        <p:spPr>
          <a:xfrm>
            <a:off x="5766955" y="4960961"/>
            <a:ext cx="2739011" cy="1616484"/>
          </a:xfrm>
        </p:spPr>
        <p:txBody>
          <a:bodyPr>
            <a:normAutofit fontScale="77500" lnSpcReduction="20000"/>
          </a:bodyPr>
          <a:lstStyle/>
          <a:p>
            <a:pPr algn="l"/>
            <a:r>
              <a:rPr lang="en-US" dirty="0" err="1">
                <a:solidFill>
                  <a:srgbClr val="FFFFFF"/>
                </a:solidFill>
              </a:rPr>
              <a:t>Sagnik</a:t>
            </a:r>
            <a:r>
              <a:rPr lang="en-US" dirty="0">
                <a:solidFill>
                  <a:srgbClr val="FFFFFF"/>
                </a:solidFill>
              </a:rPr>
              <a:t> Das</a:t>
            </a:r>
          </a:p>
          <a:p>
            <a:pPr algn="l"/>
            <a:r>
              <a:rPr lang="en-US" dirty="0">
                <a:solidFill>
                  <a:srgbClr val="FFFFFF"/>
                </a:solidFill>
              </a:rPr>
              <a:t>Sania </a:t>
            </a:r>
            <a:r>
              <a:rPr lang="en-US" dirty="0" err="1">
                <a:solidFill>
                  <a:srgbClr val="FFFFFF"/>
                </a:solidFill>
              </a:rPr>
              <a:t>Bhojwani</a:t>
            </a:r>
            <a:endParaRPr lang="en-US" dirty="0">
              <a:solidFill>
                <a:srgbClr val="FFFFFF"/>
              </a:solidFill>
            </a:endParaRPr>
          </a:p>
          <a:p>
            <a:pPr algn="l"/>
            <a:r>
              <a:rPr lang="en-US" dirty="0">
                <a:solidFill>
                  <a:srgbClr val="FFFFFF"/>
                </a:solidFill>
              </a:rPr>
              <a:t>Fatima Sayyed</a:t>
            </a:r>
          </a:p>
          <a:p>
            <a:pPr algn="l"/>
            <a:r>
              <a:rPr lang="en-US" dirty="0" err="1">
                <a:solidFill>
                  <a:srgbClr val="FFFFFF"/>
                </a:solidFill>
              </a:rPr>
              <a:t>Vedant</a:t>
            </a:r>
            <a:r>
              <a:rPr lang="en-US" dirty="0">
                <a:solidFill>
                  <a:srgbClr val="FFFFFF"/>
                </a:solidFill>
              </a:rPr>
              <a:t> Patil</a:t>
            </a:r>
          </a:p>
        </p:txBody>
      </p:sp>
    </p:spTree>
    <p:extLst>
      <p:ext uri="{BB962C8B-B14F-4D97-AF65-F5344CB8AC3E}">
        <p14:creationId xmlns:p14="http://schemas.microsoft.com/office/powerpoint/2010/main" val="502094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Overview</a:t>
            </a:r>
          </a:p>
        </p:txBody>
      </p:sp>
      <p:sp>
        <p:nvSpPr>
          <p:cNvPr id="3" name="Content Placeholder 2"/>
          <p:cNvSpPr>
            <a:spLocks noGrp="1"/>
          </p:cNvSpPr>
          <p:nvPr>
            <p:ph idx="1"/>
          </p:nvPr>
        </p:nvSpPr>
        <p:spPr/>
        <p:txBody>
          <a:bodyPr/>
          <a:lstStyle/>
          <a:p>
            <a:pPr marL="0" indent="0" algn="l">
              <a:buNone/>
            </a:pPr>
            <a:r>
              <a:rPr lang="en-US" sz="1600" dirty="0">
                <a:solidFill>
                  <a:srgbClr val="000000"/>
                </a:solidFill>
              </a:rPr>
              <a:t>The primary objective is to integrate Neurala's AI visual inspection software into Floyd Furniture's manufacturing quality assurance process which will enhance quality control for organization’s products which in turn will increase production scale and customer satisfaction level. </a:t>
            </a:r>
          </a:p>
          <a:p>
            <a:pPr marL="0" indent="0" algn="l">
              <a:buNone/>
            </a:pPr>
            <a:endParaRPr lang="en-US" sz="1600" dirty="0">
              <a:solidFill>
                <a:srgbClr val="000000"/>
              </a:solidFill>
            </a:endParaRPr>
          </a:p>
          <a:p>
            <a:pPr marL="0" indent="0">
              <a:buNone/>
            </a:pPr>
            <a:r>
              <a:rPr lang="en-US" sz="1600" dirty="0">
                <a:solidFill>
                  <a:srgbClr val="000000"/>
                </a:solidFill>
              </a:rPr>
              <a:t>Some of the key affects for the project is mentioned in brief:</a:t>
            </a:r>
            <a:endParaRPr sz="1600" dirty="0">
              <a:solidFill>
                <a:srgbClr val="000000"/>
              </a:solidFill>
            </a:endParaRPr>
          </a:p>
          <a:p>
            <a:pPr>
              <a:defRPr sz="1600">
                <a:solidFill>
                  <a:srgbClr val="000000"/>
                </a:solidFill>
              </a:defRPr>
            </a:pPr>
            <a:r>
              <a:rPr dirty="0"/>
              <a:t>Project Objective: Implement Neurala AI visual inspection software at Floyd Furniture to improve quality at scale.</a:t>
            </a:r>
          </a:p>
          <a:p>
            <a:pPr>
              <a:defRPr sz="1600">
                <a:solidFill>
                  <a:srgbClr val="000000"/>
                </a:solidFill>
              </a:defRPr>
            </a:pPr>
            <a:r>
              <a:rPr dirty="0"/>
              <a:t>Business Rationale: Enhance product quality, increase efficiency, and maintain competitive advantage.</a:t>
            </a:r>
          </a:p>
          <a:p>
            <a:pPr>
              <a:defRPr sz="1600">
                <a:solidFill>
                  <a:srgbClr val="000000"/>
                </a:solidFill>
              </a:defRPr>
            </a:pPr>
            <a:r>
              <a:rPr dirty="0"/>
              <a:t>Process Deliverables: Detailed project plan, stakeholder engagement, and quality control measures.</a:t>
            </a:r>
          </a:p>
          <a:p>
            <a:pPr>
              <a:defRPr sz="1600">
                <a:solidFill>
                  <a:srgbClr val="000000"/>
                </a:solidFill>
              </a:defRPr>
            </a:pPr>
            <a:r>
              <a:rPr dirty="0"/>
              <a:t>Product Deliverables: Integration of Neurala AI software, improved quality control processes, and training materials for staff.</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diagram of different industrial processes&#10;&#10;Description automatically generated with medium confidence">
            <a:extLst>
              <a:ext uri="{FF2B5EF4-FFF2-40B4-BE49-F238E27FC236}">
                <a16:creationId xmlns:a16="http://schemas.microsoft.com/office/drawing/2014/main" id="{9B1D134B-FB0F-A359-D6D3-AF708339632C}"/>
              </a:ext>
            </a:extLst>
          </p:cNvPr>
          <p:cNvPicPr>
            <a:picLocks noChangeAspect="1"/>
          </p:cNvPicPr>
          <p:nvPr/>
        </p:nvPicPr>
        <p:blipFill rotWithShape="1">
          <a:blip r:embed="rId2"/>
          <a:srcRect l="9330" r="15060"/>
          <a:stretch/>
        </p:blipFill>
        <p:spPr>
          <a:xfrm>
            <a:off x="1891767" y="10"/>
            <a:ext cx="7252231" cy="6857990"/>
          </a:xfrm>
          <a:prstGeom prst="rect">
            <a:avLst/>
          </a:prstGeom>
        </p:spPr>
      </p:pic>
      <p:sp>
        <p:nvSpPr>
          <p:cNvPr id="24" name="Rectangle 2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365125"/>
            <a:ext cx="2866641" cy="1899912"/>
          </a:xfrm>
        </p:spPr>
        <p:txBody>
          <a:bodyPr>
            <a:normAutofit/>
          </a:bodyPr>
          <a:lstStyle/>
          <a:p>
            <a:pPr>
              <a:lnSpc>
                <a:spcPct val="90000"/>
              </a:lnSpc>
            </a:pPr>
            <a:r>
              <a:rPr lang="en-US" sz="3200"/>
              <a:t>Vision of the Project and Technology Outcomes</a:t>
            </a:r>
          </a:p>
        </p:txBody>
      </p:sp>
      <p:sp>
        <p:nvSpPr>
          <p:cNvPr id="3" name="Content Placeholder 2"/>
          <p:cNvSpPr>
            <a:spLocks noGrp="1"/>
          </p:cNvSpPr>
          <p:nvPr>
            <p:ph idx="1"/>
          </p:nvPr>
        </p:nvSpPr>
        <p:spPr>
          <a:xfrm>
            <a:off x="628650" y="2434201"/>
            <a:ext cx="2866641" cy="3742762"/>
          </a:xfrm>
        </p:spPr>
        <p:txBody>
          <a:bodyPr>
            <a:normAutofit/>
          </a:bodyPr>
          <a:lstStyle/>
          <a:p>
            <a:pPr>
              <a:lnSpc>
                <a:spcPct val="90000"/>
              </a:lnSpc>
            </a:pPr>
            <a:endParaRPr lang="en-US" sz="1400" dirty="0"/>
          </a:p>
          <a:p>
            <a:pPr>
              <a:lnSpc>
                <a:spcPct val="90000"/>
              </a:lnSpc>
              <a:defRPr sz="1600">
                <a:solidFill>
                  <a:srgbClr val="000000"/>
                </a:solidFill>
              </a:defRPr>
            </a:pPr>
            <a:r>
              <a:rPr lang="en-US" sz="1400" dirty="0"/>
              <a:t>Vision: Enhanced quality control with AI-driven inspection, streamlined manufacturing processes.</a:t>
            </a:r>
          </a:p>
          <a:p>
            <a:pPr>
              <a:lnSpc>
                <a:spcPct val="90000"/>
              </a:lnSpc>
              <a:defRPr sz="1600">
                <a:solidFill>
                  <a:srgbClr val="000000"/>
                </a:solidFill>
              </a:defRPr>
            </a:pPr>
            <a:r>
              <a:rPr lang="en-US" sz="1400" dirty="0"/>
              <a:t>Changes for Staff/Customers: Staff will be trained on new software; customers will experience improved product quality. Organization will have associates well versed with new AI technologies and strategies.</a:t>
            </a:r>
          </a:p>
          <a:p>
            <a:pPr>
              <a:lnSpc>
                <a:spcPct val="90000"/>
              </a:lnSpc>
              <a:defRPr sz="1600">
                <a:solidFill>
                  <a:srgbClr val="000000"/>
                </a:solidFill>
              </a:defRPr>
            </a:pPr>
            <a:r>
              <a:rPr lang="en-US" sz="1400" dirty="0"/>
              <a:t>Strategic Advantages: Increased efficiency, reduced errors, enhanced customer satisfaction, and strengthened market position.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Scheduling Assumptions and Constraints</a:t>
            </a:r>
          </a:p>
        </p:txBody>
      </p:sp>
      <p:sp>
        <p:nvSpPr>
          <p:cNvPr id="3" name="Content Placeholder 2"/>
          <p:cNvSpPr>
            <a:spLocks noGrp="1"/>
          </p:cNvSpPr>
          <p:nvPr>
            <p:ph idx="1"/>
          </p:nvPr>
        </p:nvSpPr>
        <p:spPr/>
        <p:txBody>
          <a:bodyPr/>
          <a:lstStyle/>
          <a:p>
            <a:endParaRPr dirty="0"/>
          </a:p>
          <a:p>
            <a:pPr>
              <a:defRPr sz="1600">
                <a:solidFill>
                  <a:srgbClr val="000000"/>
                </a:solidFill>
              </a:defRPr>
            </a:pPr>
            <a:r>
              <a:rPr dirty="0"/>
              <a:t>Assumptions: Successful integration of Neurala AI with existing systems, availability of key </a:t>
            </a:r>
            <a:r>
              <a:rPr sz="1600" dirty="0">
                <a:solidFill>
                  <a:srgbClr val="000000"/>
                </a:solidFill>
              </a:rPr>
              <a:t>staff and resources.</a:t>
            </a:r>
            <a:endParaRPr lang="en-IN" sz="1600" dirty="0">
              <a:solidFill>
                <a:srgbClr val="000000"/>
              </a:solidFill>
            </a:endParaRPr>
          </a:p>
          <a:p>
            <a:pPr lvl="1"/>
            <a:r>
              <a:rPr lang="en-US" sz="1400" dirty="0">
                <a:solidFill>
                  <a:srgbClr val="000000"/>
                </a:solidFill>
              </a:rPr>
              <a:t>Neurala's VIA software will integrate with Floyd's existing systems without any limitation. </a:t>
            </a:r>
          </a:p>
          <a:p>
            <a:pPr lvl="1"/>
            <a:r>
              <a:rPr lang="en-US" sz="1400" dirty="0">
                <a:solidFill>
                  <a:srgbClr val="000000"/>
                </a:solidFill>
              </a:rPr>
              <a:t>Availability of project team members and cooperation from Neurala </a:t>
            </a:r>
          </a:p>
          <a:p>
            <a:pPr lvl="1"/>
            <a:r>
              <a:rPr lang="en-US" sz="1400" dirty="0">
                <a:solidFill>
                  <a:srgbClr val="000000"/>
                </a:solidFill>
              </a:rPr>
              <a:t>Neurala's VIA software will remediate the entire quality control issues </a:t>
            </a:r>
            <a:endParaRPr dirty="0"/>
          </a:p>
          <a:p>
            <a:pPr>
              <a:defRPr sz="1600">
                <a:solidFill>
                  <a:srgbClr val="000000"/>
                </a:solidFill>
              </a:defRPr>
            </a:pPr>
            <a:r>
              <a:rPr dirty="0"/>
              <a:t>Dependencies: Collaboration with Salesforce, timely legal approvals, and investor funding.</a:t>
            </a:r>
          </a:p>
          <a:p>
            <a:pPr>
              <a:defRPr sz="1600">
                <a:solidFill>
                  <a:srgbClr val="000000"/>
                </a:solidFill>
              </a:defRPr>
            </a:pPr>
            <a:r>
              <a:rPr dirty="0"/>
              <a:t>Constraints: Fixed project timeline, budget limitations, and resource availability.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9625" y="943582"/>
            <a:ext cx="2765618" cy="1594189"/>
          </a:xfrm>
        </p:spPr>
        <p:txBody>
          <a:bodyPr anchor="t">
            <a:normAutofit/>
          </a:bodyPr>
          <a:lstStyle/>
          <a:p>
            <a:r>
              <a:rPr lang="en-IN" sz="2800" dirty="0"/>
              <a:t>Project Stages</a:t>
            </a:r>
          </a:p>
        </p:txBody>
      </p:sp>
      <p:sp>
        <p:nvSpPr>
          <p:cNvPr id="3" name="Content Placeholder 2"/>
          <p:cNvSpPr>
            <a:spLocks noGrp="1"/>
          </p:cNvSpPr>
          <p:nvPr>
            <p:ph idx="1"/>
          </p:nvPr>
        </p:nvSpPr>
        <p:spPr>
          <a:xfrm>
            <a:off x="2885243" y="751555"/>
            <a:ext cx="6266388" cy="1766458"/>
          </a:xfrm>
        </p:spPr>
        <p:txBody>
          <a:bodyPr anchor="t">
            <a:noAutofit/>
          </a:bodyPr>
          <a:lstStyle/>
          <a:p>
            <a:pPr>
              <a:lnSpc>
                <a:spcPct val="90000"/>
              </a:lnSpc>
              <a:defRPr sz="1600">
                <a:solidFill>
                  <a:srgbClr val="000000"/>
                </a:solidFill>
              </a:defRPr>
            </a:pPr>
            <a:r>
              <a:rPr lang="en-IN" sz="1300" dirty="0"/>
              <a:t>Initiation: Charter-Scope document approval, team formation. </a:t>
            </a:r>
          </a:p>
          <a:p>
            <a:pPr>
              <a:lnSpc>
                <a:spcPct val="90000"/>
              </a:lnSpc>
              <a:defRPr sz="1600">
                <a:solidFill>
                  <a:srgbClr val="000000"/>
                </a:solidFill>
              </a:defRPr>
            </a:pPr>
            <a:r>
              <a:rPr lang="en-IN" sz="1300" dirty="0"/>
              <a:t>Planning: Detailed project planning, stakeholder engagement. </a:t>
            </a:r>
          </a:p>
          <a:p>
            <a:pPr>
              <a:lnSpc>
                <a:spcPct val="90000"/>
              </a:lnSpc>
              <a:defRPr sz="1600">
                <a:solidFill>
                  <a:srgbClr val="000000"/>
                </a:solidFill>
              </a:defRPr>
            </a:pPr>
            <a:r>
              <a:rPr lang="en-IN" sz="1300" dirty="0"/>
              <a:t>Execution: Software integration, staff training, quality control implementation. </a:t>
            </a:r>
          </a:p>
          <a:p>
            <a:pPr>
              <a:lnSpc>
                <a:spcPct val="90000"/>
              </a:lnSpc>
              <a:defRPr sz="1600">
                <a:solidFill>
                  <a:srgbClr val="000000"/>
                </a:solidFill>
              </a:defRPr>
            </a:pPr>
            <a:r>
              <a:rPr lang="en-IN" sz="1300" dirty="0"/>
              <a:t>Monitoring and Control: Continuous monitoring, quality assurance, and adjustments. </a:t>
            </a:r>
          </a:p>
          <a:p>
            <a:pPr>
              <a:lnSpc>
                <a:spcPct val="90000"/>
              </a:lnSpc>
              <a:defRPr sz="1600">
                <a:solidFill>
                  <a:srgbClr val="000000"/>
                </a:solidFill>
              </a:defRPr>
            </a:pPr>
            <a:r>
              <a:rPr lang="en-IN" sz="1300" dirty="0"/>
              <a:t>Closure: Final evaluation, documentation, and project handover. </a:t>
            </a:r>
          </a:p>
        </p:txBody>
      </p:sp>
      <p:pic>
        <p:nvPicPr>
          <p:cNvPr id="23" name="Picture 22" descr="A road with blue and white text&#10;&#10;Description automatically generated with medium confidence">
            <a:extLst>
              <a:ext uri="{FF2B5EF4-FFF2-40B4-BE49-F238E27FC236}">
                <a16:creationId xmlns:a16="http://schemas.microsoft.com/office/drawing/2014/main" id="{E43229A7-82C4-A0E3-AAEA-9DCA715BA8DC}"/>
              </a:ext>
            </a:extLst>
          </p:cNvPr>
          <p:cNvPicPr>
            <a:picLocks noChangeAspect="1"/>
          </p:cNvPicPr>
          <p:nvPr/>
        </p:nvPicPr>
        <p:blipFill rotWithShape="1">
          <a:blip r:embed="rId2"/>
          <a:srcRect l="405"/>
          <a:stretch/>
        </p:blipFill>
        <p:spPr>
          <a:xfrm>
            <a:off x="-1" y="2818262"/>
            <a:ext cx="9144001" cy="4039737"/>
          </a:xfrm>
          <a:prstGeom prst="rect">
            <a:avLst/>
          </a:prstGeom>
        </p:spPr>
      </p:pic>
      <p:grpSp>
        <p:nvGrpSpPr>
          <p:cNvPr id="36" name="Group 35">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34" name="Rectangle 33">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669259"/>
          </a:xfrm>
        </p:spPr>
        <p:txBody>
          <a:bodyPr>
            <a:normAutofit/>
          </a:bodyPr>
          <a:lstStyle/>
          <a:p>
            <a:r>
              <a:rPr sz="2400" b="1" dirty="0"/>
              <a:t>Quality Planning, Assurance, and Contro</a:t>
            </a:r>
            <a:r>
              <a:rPr lang="en-US" sz="2400" b="1" dirty="0"/>
              <a:t>l </a:t>
            </a:r>
            <a:r>
              <a:rPr sz="2400" b="1" dirty="0"/>
              <a:t>Approaches</a:t>
            </a:r>
          </a:p>
        </p:txBody>
      </p:sp>
      <p:graphicFrame>
        <p:nvGraphicFramePr>
          <p:cNvPr id="6" name="Content Placeholder 5">
            <a:extLst>
              <a:ext uri="{FF2B5EF4-FFF2-40B4-BE49-F238E27FC236}">
                <a16:creationId xmlns:a16="http://schemas.microsoft.com/office/drawing/2014/main" id="{EAE8D0E7-E3ED-2F2C-8201-D133BA5EC586}"/>
              </a:ext>
            </a:extLst>
          </p:cNvPr>
          <p:cNvGraphicFramePr>
            <a:graphicFrameLocks noGrp="1"/>
          </p:cNvGraphicFramePr>
          <p:nvPr>
            <p:ph idx="1"/>
            <p:extLst>
              <p:ext uri="{D42A27DB-BD31-4B8C-83A1-F6EECF244321}">
                <p14:modId xmlns:p14="http://schemas.microsoft.com/office/powerpoint/2010/main" val="3045197076"/>
              </p:ext>
            </p:extLst>
          </p:nvPr>
        </p:nvGraphicFramePr>
        <p:xfrm>
          <a:off x="457200" y="867363"/>
          <a:ext cx="8229600" cy="51232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Executive Involvement and Support Needed</a:t>
            </a:r>
          </a:p>
        </p:txBody>
      </p:sp>
      <p:sp>
        <p:nvSpPr>
          <p:cNvPr id="3" name="Content Placeholder 2"/>
          <p:cNvSpPr>
            <a:spLocks noGrp="1"/>
          </p:cNvSpPr>
          <p:nvPr>
            <p:ph idx="1"/>
          </p:nvPr>
        </p:nvSpPr>
        <p:spPr/>
        <p:txBody>
          <a:bodyPr>
            <a:normAutofit fontScale="62500" lnSpcReduction="20000"/>
          </a:bodyPr>
          <a:lstStyle/>
          <a:p>
            <a:endParaRPr dirty="0"/>
          </a:p>
          <a:p>
            <a:pPr algn="l"/>
            <a:r>
              <a:rPr lang="en-US" b="1" i="0" dirty="0">
                <a:effectLst/>
                <a:latin typeface="Söhne"/>
              </a:rPr>
              <a:t>Josh Oswald (Project Sponsor):</a:t>
            </a:r>
          </a:p>
          <a:p>
            <a:pPr marL="0" indent="0" algn="l">
              <a:buNone/>
            </a:pPr>
            <a:r>
              <a:rPr lang="en-US" sz="2300" b="1" i="0" dirty="0">
                <a:effectLst/>
                <a:latin typeface="Söhne"/>
              </a:rPr>
              <a:t>	Role</a:t>
            </a:r>
            <a:r>
              <a:rPr lang="en-US" sz="2300" b="0" i="0" dirty="0">
                <a:effectLst/>
                <a:latin typeface="Söhne"/>
              </a:rPr>
              <a:t>: Provides strategic guidance and ensures adequate resource allocation for the project.</a:t>
            </a:r>
          </a:p>
          <a:p>
            <a:pPr algn="l"/>
            <a:r>
              <a:rPr lang="en-US" b="1" i="0" dirty="0">
                <a:effectLst/>
                <a:latin typeface="Söhne"/>
              </a:rPr>
              <a:t>Rachael Brown (VP of Marketing):</a:t>
            </a:r>
          </a:p>
          <a:p>
            <a:pPr marL="0" indent="0" algn="l">
              <a:buNone/>
            </a:pPr>
            <a:r>
              <a:rPr lang="en-US" sz="2300" b="1" i="0" dirty="0">
                <a:effectLst/>
                <a:latin typeface="Söhne"/>
              </a:rPr>
              <a:t>	Role</a:t>
            </a:r>
            <a:r>
              <a:rPr lang="en-US" sz="2300" b="0" i="0" dirty="0">
                <a:effectLst/>
                <a:latin typeface="Söhne"/>
              </a:rPr>
              <a:t>: Ensures the marketing strategy is aligned with the project goals and engages with key stakeholders.</a:t>
            </a:r>
          </a:p>
          <a:p>
            <a:pPr algn="l"/>
            <a:r>
              <a:rPr lang="en-US" b="1" i="0" dirty="0">
                <a:effectLst/>
                <a:latin typeface="Söhne"/>
              </a:rPr>
              <a:t>Ashley </a:t>
            </a:r>
            <a:r>
              <a:rPr lang="en-US" b="1" i="0" dirty="0" err="1">
                <a:effectLst/>
                <a:latin typeface="Söhne"/>
              </a:rPr>
              <a:t>Bishay</a:t>
            </a:r>
            <a:r>
              <a:rPr lang="en-US" b="1" i="0" dirty="0">
                <a:effectLst/>
                <a:latin typeface="Söhne"/>
              </a:rPr>
              <a:t> (Financial Controller):</a:t>
            </a:r>
          </a:p>
          <a:p>
            <a:pPr marL="0" indent="0" algn="l">
              <a:buNone/>
            </a:pPr>
            <a:r>
              <a:rPr lang="en-US" sz="2300" b="1" i="0" dirty="0">
                <a:effectLst/>
                <a:latin typeface="Söhne"/>
              </a:rPr>
              <a:t>	Role</a:t>
            </a:r>
            <a:r>
              <a:rPr lang="en-US" sz="2300" b="0" i="0" dirty="0">
                <a:effectLst/>
                <a:latin typeface="Söhne"/>
              </a:rPr>
              <a:t>: Oversees the project budget and gives financial approvals.</a:t>
            </a:r>
          </a:p>
          <a:p>
            <a:pPr algn="l"/>
            <a:r>
              <a:rPr lang="en-US" b="1" i="0" dirty="0">
                <a:effectLst/>
                <a:latin typeface="Söhne"/>
              </a:rPr>
              <a:t>Aurelia Johnson (Salesforce):</a:t>
            </a:r>
          </a:p>
          <a:p>
            <a:pPr marL="0" indent="0" algn="l">
              <a:buNone/>
            </a:pPr>
            <a:r>
              <a:rPr lang="en-US" sz="2300" b="1" i="0" dirty="0">
                <a:effectLst/>
                <a:latin typeface="Söhne"/>
              </a:rPr>
              <a:t>	Role</a:t>
            </a:r>
            <a:r>
              <a:rPr lang="en-US" sz="2300" b="0" i="0" dirty="0">
                <a:effectLst/>
                <a:latin typeface="Söhne"/>
              </a:rPr>
              <a:t>: Provides technical support and assistance with the integration of </a:t>
            </a:r>
            <a:r>
              <a:rPr lang="en-US" sz="2300" b="0" i="0" dirty="0" err="1">
                <a:effectLst/>
                <a:latin typeface="Söhne"/>
              </a:rPr>
              <a:t>Neurala</a:t>
            </a:r>
            <a:r>
              <a:rPr lang="en-US" sz="2300" b="0" i="0" dirty="0">
                <a:effectLst/>
                <a:latin typeface="Söhne"/>
              </a:rPr>
              <a:t> AI into Floyd’s Salesforce 	CRM.</a:t>
            </a:r>
          </a:p>
          <a:p>
            <a:pPr algn="l"/>
            <a:r>
              <a:rPr lang="en-US" b="1" i="0" dirty="0">
                <a:effectLst/>
                <a:latin typeface="Söhne"/>
              </a:rPr>
              <a:t>Investors:</a:t>
            </a:r>
          </a:p>
          <a:p>
            <a:pPr marL="0" indent="0" algn="l">
              <a:buNone/>
            </a:pPr>
            <a:r>
              <a:rPr lang="en-US" sz="2300" b="1" i="0" dirty="0">
                <a:effectLst/>
                <a:latin typeface="Söhne"/>
              </a:rPr>
              <a:t>	Role</a:t>
            </a:r>
            <a:r>
              <a:rPr lang="en-US" sz="2300" b="0" i="0" dirty="0">
                <a:effectLst/>
                <a:latin typeface="Söhne"/>
              </a:rPr>
              <a:t>: Offer continued funding and strategic support for the project.</a:t>
            </a:r>
          </a:p>
          <a:p>
            <a:r>
              <a:rPr lang="en-US" sz="3100" b="1" dirty="0">
                <a:latin typeface="Söhne"/>
              </a:rPr>
              <a:t>Floyd </a:t>
            </a:r>
            <a:r>
              <a:rPr lang="en-US" sz="3100" b="1">
                <a:latin typeface="Söhne"/>
              </a:rPr>
              <a:t>Furniture Project Managers:</a:t>
            </a:r>
            <a:endParaRPr lang="en-US" sz="3100" b="1" dirty="0">
              <a:latin typeface="Söhne"/>
            </a:endParaRPr>
          </a:p>
          <a:p>
            <a:pPr marL="0" indent="0">
              <a:buNone/>
            </a:pPr>
            <a:r>
              <a:rPr lang="en-US" sz="2300" dirty="0">
                <a:latin typeface="Söhne"/>
              </a:rPr>
              <a:t>	</a:t>
            </a:r>
            <a:r>
              <a:rPr lang="en-US" sz="2300" dirty="0" err="1">
                <a:latin typeface="Söhne"/>
              </a:rPr>
              <a:t>Sagnik</a:t>
            </a:r>
            <a:r>
              <a:rPr lang="en-US" sz="2300" dirty="0">
                <a:latin typeface="Söhne"/>
              </a:rPr>
              <a:t> Das, Sania </a:t>
            </a:r>
            <a:r>
              <a:rPr lang="en-US" sz="2300" dirty="0" err="1">
                <a:latin typeface="Söhne"/>
              </a:rPr>
              <a:t>Bhojwani</a:t>
            </a:r>
            <a:r>
              <a:rPr lang="en-US" sz="2300" dirty="0">
                <a:latin typeface="Söhne"/>
              </a:rPr>
              <a:t>, Fatima Sayyed, </a:t>
            </a:r>
            <a:r>
              <a:rPr lang="en-US" sz="2300" dirty="0" err="1">
                <a:latin typeface="Söhne"/>
              </a:rPr>
              <a:t>Vedant</a:t>
            </a:r>
            <a:r>
              <a:rPr lang="en-US" sz="2300" dirty="0">
                <a:latin typeface="Söhne"/>
              </a:rPr>
              <a:t> Patil</a:t>
            </a:r>
          </a:p>
          <a:p>
            <a:pPr marL="0" indent="0">
              <a:buNone/>
            </a:pPr>
            <a:r>
              <a:rPr lang="en-US" sz="2300" b="1" i="0" dirty="0">
                <a:effectLst/>
                <a:latin typeface="Söhne"/>
              </a:rPr>
              <a:t>	Role</a:t>
            </a:r>
            <a:r>
              <a:rPr lang="en-US" sz="2300" b="0" i="0" dirty="0">
                <a:effectLst/>
                <a:latin typeface="Söhne"/>
              </a:rPr>
              <a:t>: </a:t>
            </a:r>
            <a:r>
              <a:rPr lang="en-US" sz="2200" dirty="0">
                <a:latin typeface="Söhne"/>
              </a:rPr>
              <a:t>Coordinate and oversee the planning, execution, and timely delivery of the project, ensuring 	effective communication and collaboration among all stakeholders.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4654DD-106C-6106-A06B-44973843F3DF}"/>
              </a:ext>
            </a:extLst>
          </p:cNvPr>
          <p:cNvSpPr>
            <a:spLocks noGrp="1"/>
          </p:cNvSpPr>
          <p:nvPr>
            <p:ph type="ctrTitle"/>
          </p:nvPr>
        </p:nvSpPr>
        <p:spPr>
          <a:xfrm>
            <a:off x="4942996" y="4267832"/>
            <a:ext cx="3604497" cy="1297115"/>
          </a:xfrm>
        </p:spPr>
        <p:txBody>
          <a:bodyPr anchor="t">
            <a:normAutofit/>
          </a:bodyPr>
          <a:lstStyle/>
          <a:p>
            <a:pPr algn="l"/>
            <a:r>
              <a:rPr lang="en-US" sz="3500">
                <a:solidFill>
                  <a:schemeClr val="tx2"/>
                </a:solidFill>
              </a:rPr>
              <a:t>Thank you!</a:t>
            </a:r>
            <a:endParaRPr lang="en-US" sz="3500" dirty="0">
              <a:solidFill>
                <a:schemeClr val="tx2"/>
              </a:solidFill>
            </a:endParaRPr>
          </a:p>
        </p:txBody>
      </p:sp>
      <p:sp>
        <p:nvSpPr>
          <p:cNvPr id="3" name="Subtitle 2">
            <a:extLst>
              <a:ext uri="{FF2B5EF4-FFF2-40B4-BE49-F238E27FC236}">
                <a16:creationId xmlns:a16="http://schemas.microsoft.com/office/drawing/2014/main" id="{B60D3119-FAB2-C67F-4C1E-2DA75C68DEE1}"/>
              </a:ext>
            </a:extLst>
          </p:cNvPr>
          <p:cNvSpPr>
            <a:spLocks noGrp="1"/>
          </p:cNvSpPr>
          <p:nvPr>
            <p:ph type="subTitle" idx="1"/>
          </p:nvPr>
        </p:nvSpPr>
        <p:spPr>
          <a:xfrm>
            <a:off x="4943224" y="3428999"/>
            <a:ext cx="3604268" cy="838831"/>
          </a:xfrm>
        </p:spPr>
        <p:txBody>
          <a:bodyPr anchor="b">
            <a:normAutofit/>
          </a:bodyPr>
          <a:lstStyle/>
          <a:p>
            <a:pPr algn="l"/>
            <a:r>
              <a:rPr lang="en-US" sz="1700">
                <a:solidFill>
                  <a:schemeClr val="tx2"/>
                </a:solidFill>
              </a:rPr>
              <a:t>Questions?</a:t>
            </a:r>
          </a:p>
        </p:txBody>
      </p:sp>
      <p:pic>
        <p:nvPicPr>
          <p:cNvPr id="7" name="Graphic 6" descr="Handshake">
            <a:extLst>
              <a:ext uri="{FF2B5EF4-FFF2-40B4-BE49-F238E27FC236}">
                <a16:creationId xmlns:a16="http://schemas.microsoft.com/office/drawing/2014/main" id="{F2769091-19E6-71BA-B662-23DE8888FA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191444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TotalTime>
  <Words>752</Words>
  <Application>Microsoft Macintosh PowerPoint</Application>
  <PresentationFormat>On-screen Show (4:3)</PresentationFormat>
  <Paragraphs>72</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Söhne</vt:lpstr>
      <vt:lpstr>Office Theme</vt:lpstr>
      <vt:lpstr>AI software integration - Floyd Furniture</vt:lpstr>
      <vt:lpstr>Overview</vt:lpstr>
      <vt:lpstr>Vision of the Project and Technology Outcomes</vt:lpstr>
      <vt:lpstr>Scheduling Assumptions and Constraints</vt:lpstr>
      <vt:lpstr>Project Stages</vt:lpstr>
      <vt:lpstr>Quality Planning, Assurance, and Control Approaches</vt:lpstr>
      <vt:lpstr>Executive Involvement and Support Needed</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subject/>
  <dc:creator/>
  <cp:keywords/>
  <dc:description>generated using python-pptx</dc:description>
  <cp:lastModifiedBy>Vedant Dinesh Patil</cp:lastModifiedBy>
  <cp:revision>12</cp:revision>
  <dcterms:created xsi:type="dcterms:W3CDTF">2013-01-27T09:14:16Z</dcterms:created>
  <dcterms:modified xsi:type="dcterms:W3CDTF">2023-10-30T00:09:32Z</dcterms:modified>
  <cp:category/>
</cp:coreProperties>
</file>