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1D6E40-6140-4328-B6A2-396F7BD6EBE6}">
  <a:tblStyle styleId="{D21D6E40-6140-4328-B6A2-396F7BD6EB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a565c656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a565c656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a565c656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a565c656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b1d974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b1d974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a565c656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a565c656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a565c656f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a565c656f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565c656f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a565c656f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a565c656f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a565c656f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a565c656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a565c65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a565c656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a565c656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a565c656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a565c656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a565c65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a565c65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a565c656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a565c656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a565c656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a565c656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a565c65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a565c65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a565c656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a565c65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80417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IST 654 Information Systems Analysis</a:t>
            </a:r>
            <a:endParaRPr/>
          </a:p>
        </p:txBody>
      </p:sp>
      <p:sp>
        <p:nvSpPr>
          <p:cNvPr id="65" name="Google Shape;65;p13"/>
          <p:cNvSpPr txBox="1"/>
          <p:nvPr>
            <p:ph idx="1" type="subTitle"/>
          </p:nvPr>
        </p:nvSpPr>
        <p:spPr>
          <a:xfrm>
            <a:off x="7615250" y="4322000"/>
            <a:ext cx="1428900" cy="750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solidFill>
                  <a:schemeClr val="lt1"/>
                </a:solidFill>
              </a:rPr>
              <a:t>Akshitha Reddy</a:t>
            </a:r>
            <a:br>
              <a:rPr lang="en">
                <a:solidFill>
                  <a:schemeClr val="lt1"/>
                </a:solidFill>
              </a:rPr>
            </a:br>
            <a:r>
              <a:rPr lang="en">
                <a:solidFill>
                  <a:schemeClr val="lt1"/>
                </a:solidFill>
              </a:rPr>
              <a:t>Pooja Kasar</a:t>
            </a:r>
            <a:br>
              <a:rPr lang="en">
                <a:solidFill>
                  <a:schemeClr val="lt1"/>
                </a:solidFill>
              </a:rPr>
            </a:br>
            <a:r>
              <a:rPr lang="en">
                <a:solidFill>
                  <a:schemeClr val="lt1"/>
                </a:solidFill>
              </a:rPr>
              <a:t>Shrey</a:t>
            </a:r>
            <a:br>
              <a:rPr lang="en">
                <a:solidFill>
                  <a:schemeClr val="lt1"/>
                </a:solidFill>
              </a:rPr>
            </a:br>
            <a:r>
              <a:rPr lang="en">
                <a:solidFill>
                  <a:schemeClr val="lt1"/>
                </a:solidFill>
              </a:rPr>
              <a:t>Vedant Patil</a:t>
            </a:r>
            <a:endParaRPr>
              <a:solidFill>
                <a:schemeClr val="lt1"/>
              </a:solidFill>
            </a:endParaRPr>
          </a:p>
        </p:txBody>
      </p:sp>
      <p:sp>
        <p:nvSpPr>
          <p:cNvPr id="66" name="Google Shape;66;p13"/>
          <p:cNvSpPr txBox="1"/>
          <p:nvPr/>
        </p:nvSpPr>
        <p:spPr>
          <a:xfrm>
            <a:off x="7531550" y="3666000"/>
            <a:ext cx="1596300" cy="14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Team 5:</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Akshitha Reddy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Pooja Kasar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Shrey Sheth</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Vedant Patil</a:t>
            </a:r>
            <a:endParaRPr>
              <a:latin typeface="Roboto"/>
              <a:ea typeface="Roboto"/>
              <a:cs typeface="Roboto"/>
              <a:sym typeface="Roboto"/>
            </a:endParaRPr>
          </a:p>
        </p:txBody>
      </p:sp>
      <p:sp>
        <p:nvSpPr>
          <p:cNvPr id="67" name="Google Shape;67;p13"/>
          <p:cNvSpPr txBox="1"/>
          <p:nvPr/>
        </p:nvSpPr>
        <p:spPr>
          <a:xfrm>
            <a:off x="514350" y="3028950"/>
            <a:ext cx="3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Glossary</a:t>
            </a:r>
            <a:endParaRPr/>
          </a:p>
        </p:txBody>
      </p:sp>
      <p:graphicFrame>
        <p:nvGraphicFramePr>
          <p:cNvPr id="126" name="Google Shape;126;p22"/>
          <p:cNvGraphicFramePr/>
          <p:nvPr/>
        </p:nvGraphicFramePr>
        <p:xfrm>
          <a:off x="952500" y="1333500"/>
          <a:ext cx="3000000" cy="3000000"/>
        </p:xfrm>
        <a:graphic>
          <a:graphicData uri="http://schemas.openxmlformats.org/drawingml/2006/table">
            <a:tbl>
              <a:tblPr>
                <a:noFill/>
                <a:tableStyleId>{D21D6E40-6140-4328-B6A2-396F7BD6EBE6}</a:tableStyleId>
              </a:tblPr>
              <a:tblGrid>
                <a:gridCol w="788175"/>
                <a:gridCol w="2695600"/>
                <a:gridCol w="2852725"/>
                <a:gridCol w="902500"/>
              </a:tblGrid>
              <a:tr h="5356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Use-Case number</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 Case ID</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Use-case Description</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Actors</a:t>
                      </a:r>
                      <a:endParaRPr b="1" sz="12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4675">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Department reports generation</a:t>
                      </a:r>
                      <a:endParaRPr sz="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Department reports generation refers to the process of generating reports that provide information about the performance and activities of a particular department within an organization.</a:t>
                      </a:r>
                      <a:endParaRPr sz="8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Manager, HR</a:t>
                      </a:r>
                      <a:endParaRPr/>
                    </a:p>
                  </a:txBody>
                  <a:tcPr marT="91425" marB="91425" marR="91425" marL="91425">
                    <a:lnT cap="flat" cmpd="sng" w="9525">
                      <a:solidFill>
                        <a:srgbClr val="9E9E9E"/>
                      </a:solidFill>
                      <a:prstDash val="solid"/>
                      <a:round/>
                      <a:headEnd len="sm" w="sm" type="none"/>
                      <a:tailEnd len="sm" w="sm" type="none"/>
                    </a:lnT>
                  </a:tcPr>
                </a:tc>
              </a:tr>
              <a:tr h="4166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Annual Trip contribution</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The HRMS system will monitor both employee information and their contributions towards the Annual Trip initiative.</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Manager, HR, Employee</a:t>
                      </a:r>
                      <a:endParaRPr/>
                    </a:p>
                  </a:txBody>
                  <a:tcPr marT="91425" marB="91425" marR="91425" marL="91425"/>
                </a:tc>
              </a:tr>
              <a:tr h="53565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Update employee performance appraisals, training, benefits</a:t>
                      </a:r>
                      <a:endParaRPr sz="800">
                        <a:latin typeface="Times New Roman"/>
                        <a:ea typeface="Times New Roman"/>
                        <a:cs typeface="Times New Roman"/>
                        <a:sym typeface="Times New Roman"/>
                      </a:endParaRPr>
                    </a:p>
                    <a:p>
                      <a:pPr indent="0" lvl="0" marL="0" rtl="0" algn="l">
                        <a:spcBef>
                          <a:spcPts val="0"/>
                        </a:spcBef>
                        <a:spcAft>
                          <a:spcPts val="0"/>
                        </a:spcAft>
                        <a:buNone/>
                      </a:pPr>
                      <a:r>
                        <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The system will allow for setting performance goals and tracking progress, as well as conducting performance reviews and providing feedback to employees.</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HR</a:t>
                      </a:r>
                      <a:endParaRPr/>
                    </a:p>
                  </a:txBody>
                  <a:tcPr marT="91425" marB="91425" marR="91425" marL="91425"/>
                </a:tc>
              </a:tr>
              <a:tr h="53565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Employee performance report generation</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The system will generate reports and provide data analytics to help HR make informed decisions, such as employee turnover rates, performance trends, and benefits costs.</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Manager, HR</a:t>
                      </a:r>
                      <a:endParaRPr sz="800">
                        <a:latin typeface="Times New Roman"/>
                        <a:ea typeface="Times New Roman"/>
                        <a:cs typeface="Times New Roman"/>
                        <a:sym typeface="Times New Roman"/>
                      </a:endParaRPr>
                    </a:p>
                  </a:txBody>
                  <a:tcPr marT="91425" marB="91425" marR="91425" marL="91425"/>
                </a:tc>
              </a:tr>
              <a:tr h="1011800">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8</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Onboarding/ Offboarding</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800">
                          <a:latin typeface="Times New Roman"/>
                          <a:ea typeface="Times New Roman"/>
                          <a:cs typeface="Times New Roman"/>
                          <a:sym typeface="Times New Roman"/>
                        </a:rPr>
                        <a:t>The HRMS system will offer features to manage employee departures, which includes conducting exit interviews and monitoring the return of company assets. Additionally, it will guide HR staff through the process of welcoming new employees by verifying their personal details, assigning job roles, configuring payroll, and delivering any required training.</a:t>
                      </a:r>
                      <a:endParaRPr sz="8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800">
                          <a:latin typeface="Times New Roman"/>
                          <a:ea typeface="Times New Roman"/>
                          <a:cs typeface="Times New Roman"/>
                          <a:sym typeface="Times New Roman"/>
                        </a:rPr>
                        <a:t>HR, Employee</a:t>
                      </a:r>
                      <a:endParaRPr sz="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Flow Diagram</a:t>
            </a:r>
            <a:endParaRPr/>
          </a:p>
        </p:txBody>
      </p:sp>
      <p:pic>
        <p:nvPicPr>
          <p:cNvPr id="132" name="Google Shape;132;p23"/>
          <p:cNvPicPr preferRelativeResize="0"/>
          <p:nvPr/>
        </p:nvPicPr>
        <p:blipFill>
          <a:blip r:embed="rId3">
            <a:alphaModFix/>
          </a:blip>
          <a:stretch>
            <a:fillRect/>
          </a:stretch>
        </p:blipFill>
        <p:spPr>
          <a:xfrm>
            <a:off x="2079775" y="1307800"/>
            <a:ext cx="4984425" cy="3466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Economic Feasibility</a:t>
            </a:r>
            <a:endParaRPr/>
          </a:p>
        </p:txBody>
      </p:sp>
      <p:graphicFrame>
        <p:nvGraphicFramePr>
          <p:cNvPr id="138" name="Google Shape;138;p24"/>
          <p:cNvGraphicFramePr/>
          <p:nvPr/>
        </p:nvGraphicFramePr>
        <p:xfrm>
          <a:off x="952500" y="1514800"/>
          <a:ext cx="3000000" cy="3000000"/>
        </p:xfrm>
        <a:graphic>
          <a:graphicData uri="http://schemas.openxmlformats.org/drawingml/2006/table">
            <a:tbl>
              <a:tblPr>
                <a:noFill/>
                <a:tableStyleId>{D21D6E40-6140-4328-B6A2-396F7BD6EBE6}</a:tableStyleId>
              </a:tblPr>
              <a:tblGrid>
                <a:gridCol w="3619500"/>
                <a:gridCol w="3619500"/>
              </a:tblGrid>
              <a:tr h="291525">
                <a:tc>
                  <a:txBody>
                    <a:bodyPr/>
                    <a:lstStyle/>
                    <a:p>
                      <a:pPr indent="0" lvl="0" marL="0" rtl="0" algn="ctr">
                        <a:spcBef>
                          <a:spcPts val="0"/>
                        </a:spcBef>
                        <a:spcAft>
                          <a:spcPts val="0"/>
                        </a:spcAft>
                        <a:buNone/>
                      </a:pPr>
                      <a:r>
                        <a:rPr b="1" lang="en" sz="900" u="sng">
                          <a:solidFill>
                            <a:schemeClr val="lt1"/>
                          </a:solidFill>
                        </a:rPr>
                        <a:t>Equipment</a:t>
                      </a:r>
                      <a:endParaRPr b="1" sz="900" u="sng">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900" u="sng">
                          <a:solidFill>
                            <a:schemeClr val="lt1"/>
                          </a:solidFill>
                        </a:rPr>
                        <a:t>Approximate</a:t>
                      </a:r>
                      <a:r>
                        <a:rPr b="1" lang="en" sz="900" u="sng">
                          <a:solidFill>
                            <a:schemeClr val="lt1"/>
                          </a:solidFill>
                        </a:rPr>
                        <a:t> Cost</a:t>
                      </a:r>
                      <a:endParaRPr b="1" sz="900" u="sng">
                        <a:solidFill>
                          <a:schemeClr val="lt1"/>
                        </a:solidFill>
                      </a:endParaRPr>
                    </a:p>
                  </a:txBody>
                  <a:tcPr marT="91425" marB="91425" marR="91425" marL="91425">
                    <a:lnL cap="flat" cmpd="sng" w="9525">
                      <a:solidFill>
                        <a:schemeClr val="lt1"/>
                      </a:solidFill>
                      <a:prstDash val="solid"/>
                      <a:round/>
                      <a:headEnd len="sm" w="sm" type="none"/>
                      <a:tailEnd len="sm" w="sm" type="none"/>
                    </a:lnL>
                    <a:solidFill>
                      <a:schemeClr val="dk1"/>
                    </a:solidFill>
                  </a:tcPr>
                </a:tc>
              </a:tr>
              <a:tr h="291525">
                <a:tc>
                  <a:txBody>
                    <a:bodyPr/>
                    <a:lstStyle/>
                    <a:p>
                      <a:pPr indent="0" lvl="0" marL="0" rtl="0" algn="l">
                        <a:spcBef>
                          <a:spcPts val="0"/>
                        </a:spcBef>
                        <a:spcAft>
                          <a:spcPts val="0"/>
                        </a:spcAft>
                        <a:buNone/>
                      </a:pPr>
                      <a:r>
                        <a:rPr lang="en" sz="900"/>
                        <a:t>Server</a:t>
                      </a:r>
                      <a:endParaRPr sz="900"/>
                    </a:p>
                  </a:txBody>
                  <a:tcPr marT="91425" marB="91425" marR="91425" marL="91425">
                    <a:lnT cap="flat" cmpd="sng" w="9525">
                      <a:solidFill>
                        <a:schemeClr val="lt1"/>
                      </a:solidFill>
                      <a:prstDash val="solid"/>
                      <a:round/>
                      <a:headEnd len="sm" w="sm" type="none"/>
                      <a:tailEnd len="sm" w="sm" type="none"/>
                    </a:lnT>
                    <a:solidFill>
                      <a:srgbClr val="EFEFEF"/>
                    </a:solidFill>
                  </a:tcPr>
                </a:tc>
                <a:tc>
                  <a:txBody>
                    <a:bodyPr/>
                    <a:lstStyle/>
                    <a:p>
                      <a:pPr indent="0" lvl="0" marL="0" rtl="0" algn="l">
                        <a:spcBef>
                          <a:spcPts val="0"/>
                        </a:spcBef>
                        <a:spcAft>
                          <a:spcPts val="0"/>
                        </a:spcAft>
                        <a:buNone/>
                      </a:pPr>
                      <a:r>
                        <a:rPr lang="en" sz="900"/>
                        <a:t>$2,000 - $10,000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Network Switch</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$500 - $1,500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Storage Device</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$1,000 - $5,000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Workstations</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$500 - $2,000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Printers</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$200 - $1,000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Scanners</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$200 - $1,000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Routers</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$500 - $1,500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Backup Systems</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$2,000 - $10,000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Firewall</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$1,000 - $5,000</a:t>
                      </a:r>
                      <a:endParaRPr sz="900"/>
                    </a:p>
                  </a:txBody>
                  <a:tcPr marT="91425" marB="91425" marR="91425" marL="91425">
                    <a:solidFill>
                      <a:srgbClr val="EFEFEF"/>
                    </a:solidFill>
                  </a:tcPr>
                </a:tc>
              </a:tr>
              <a:tr h="291525">
                <a:tc>
                  <a:txBody>
                    <a:bodyPr/>
                    <a:lstStyle/>
                    <a:p>
                      <a:pPr indent="0" lvl="0" marL="0" rtl="0" algn="l">
                        <a:spcBef>
                          <a:spcPts val="0"/>
                        </a:spcBef>
                        <a:spcAft>
                          <a:spcPts val="0"/>
                        </a:spcAft>
                        <a:buNone/>
                      </a:pPr>
                      <a:r>
                        <a:rPr lang="en" sz="900"/>
                        <a:t>Uninterruptible Power Supply</a:t>
                      </a:r>
                      <a:endParaRPr sz="900"/>
                    </a:p>
                  </a:txBody>
                  <a:tcPr marT="91425" marB="91425" marR="91425" marL="91425">
                    <a:solidFill>
                      <a:srgbClr val="EFEFEF"/>
                    </a:solidFill>
                  </a:tcPr>
                </a:tc>
                <a:tc>
                  <a:txBody>
                    <a:bodyPr/>
                    <a:lstStyle/>
                    <a:p>
                      <a:pPr indent="0" lvl="0" marL="0" rtl="0" algn="l">
                        <a:spcBef>
                          <a:spcPts val="0"/>
                        </a:spcBef>
                        <a:spcAft>
                          <a:spcPts val="0"/>
                        </a:spcAft>
                        <a:buNone/>
                      </a:pPr>
                      <a:r>
                        <a:rPr lang="en" sz="900"/>
                        <a:t>$500 - $2,000</a:t>
                      </a:r>
                      <a:endParaRPr sz="900"/>
                    </a:p>
                  </a:txBody>
                  <a:tcPr marT="91425" marB="91425" marR="91425" marL="91425">
                    <a:solidFill>
                      <a:srgbClr val="EFEF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Interfaces</a:t>
            </a:r>
            <a:endParaRPr/>
          </a:p>
        </p:txBody>
      </p:sp>
      <p:pic>
        <p:nvPicPr>
          <p:cNvPr id="144" name="Google Shape;144;p25"/>
          <p:cNvPicPr preferRelativeResize="0"/>
          <p:nvPr/>
        </p:nvPicPr>
        <p:blipFill>
          <a:blip r:embed="rId3">
            <a:alphaModFix/>
          </a:blip>
          <a:stretch>
            <a:fillRect/>
          </a:stretch>
        </p:blipFill>
        <p:spPr>
          <a:xfrm>
            <a:off x="1777175" y="1329725"/>
            <a:ext cx="5589638" cy="3714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 Lookup Interface</a:t>
            </a:r>
            <a:endParaRPr/>
          </a:p>
        </p:txBody>
      </p:sp>
      <p:pic>
        <p:nvPicPr>
          <p:cNvPr id="150" name="Google Shape;150;p26"/>
          <p:cNvPicPr preferRelativeResize="0"/>
          <p:nvPr/>
        </p:nvPicPr>
        <p:blipFill>
          <a:blip r:embed="rId3">
            <a:alphaModFix/>
          </a:blip>
          <a:stretch>
            <a:fillRect/>
          </a:stretch>
        </p:blipFill>
        <p:spPr>
          <a:xfrm>
            <a:off x="2059900" y="1316550"/>
            <a:ext cx="5024253" cy="3714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Department Metrics Interface</a:t>
            </a:r>
            <a:endParaRPr/>
          </a:p>
        </p:txBody>
      </p:sp>
      <p:pic>
        <p:nvPicPr>
          <p:cNvPr id="156" name="Google Shape;156;p27"/>
          <p:cNvPicPr preferRelativeResize="0"/>
          <p:nvPr/>
        </p:nvPicPr>
        <p:blipFill>
          <a:blip r:embed="rId3">
            <a:alphaModFix/>
          </a:blip>
          <a:stretch>
            <a:fillRect/>
          </a:stretch>
        </p:blipFill>
        <p:spPr>
          <a:xfrm>
            <a:off x="1270625" y="1303375"/>
            <a:ext cx="6602798" cy="371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676250"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Project Presentation</a:t>
            </a:r>
            <a:endParaRPr/>
          </a:p>
        </p:txBody>
      </p:sp>
      <p:sp>
        <p:nvSpPr>
          <p:cNvPr id="73" name="Google Shape;73;p14"/>
          <p:cNvSpPr txBox="1"/>
          <p:nvPr/>
        </p:nvSpPr>
        <p:spPr>
          <a:xfrm>
            <a:off x="1966350" y="1654050"/>
            <a:ext cx="571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latin typeface="Times New Roman"/>
                <a:ea typeface="Times New Roman"/>
                <a:cs typeface="Times New Roman"/>
                <a:sym typeface="Times New Roman"/>
              </a:rPr>
              <a:t>Human Resource Management System for TechNova</a:t>
            </a:r>
            <a:endParaRPr b="1" sz="1800" u="sng">
              <a:latin typeface="Times New Roman"/>
              <a:ea typeface="Times New Roman"/>
              <a:cs typeface="Times New Roman"/>
              <a:sym typeface="Times New Roman"/>
            </a:endParaRPr>
          </a:p>
        </p:txBody>
      </p:sp>
      <p:pic>
        <p:nvPicPr>
          <p:cNvPr id="74" name="Google Shape;74;p14"/>
          <p:cNvPicPr preferRelativeResize="0"/>
          <p:nvPr/>
        </p:nvPicPr>
        <p:blipFill>
          <a:blip r:embed="rId3">
            <a:alphaModFix/>
          </a:blip>
          <a:stretch>
            <a:fillRect/>
          </a:stretch>
        </p:blipFill>
        <p:spPr>
          <a:xfrm>
            <a:off x="3148025" y="2454100"/>
            <a:ext cx="2847975"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80" name="Google Shape;80;p15"/>
          <p:cNvSpPr txBox="1"/>
          <p:nvPr/>
        </p:nvSpPr>
        <p:spPr>
          <a:xfrm>
            <a:off x="177150" y="1745550"/>
            <a:ext cx="8789700" cy="27861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TechNova, a consulting company, can benefit greatly from implementing a Human Resource Management System to streamline their HR processes and improve employee management</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This system will provide a centralized database of employee information, making it easy for HR personnel to access and manage employee data, such as personal details, job descriptions, performance records, and other important information. It will also automate several HR tasks, such as employee onboarding, performance appraisals</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Additionally, the HRMS will facilitate communication between HR and employees through self-service portals</a:t>
            </a:r>
            <a:endParaRPr sz="1300">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HRMS will also provide valuable insights into the workforce, allowing HR personnel to track employee performance, department performance, and generate reports on key HR metrics which will help the HR analyze the </a:t>
            </a:r>
            <a:r>
              <a:rPr lang="en" sz="1300">
                <a:latin typeface="Times New Roman"/>
                <a:ea typeface="Times New Roman"/>
                <a:cs typeface="Times New Roman"/>
                <a:sym typeface="Times New Roman"/>
              </a:rPr>
              <a:t>performance</a:t>
            </a:r>
            <a:r>
              <a:rPr lang="en" sz="1300">
                <a:latin typeface="Times New Roman"/>
                <a:ea typeface="Times New Roman"/>
                <a:cs typeface="Times New Roman"/>
                <a:sym typeface="Times New Roman"/>
              </a:rPr>
              <a:t> of teams and further provide the trip benefits to the employees</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86" name="Google Shape;86;p16"/>
          <p:cNvSpPr txBox="1"/>
          <p:nvPr/>
        </p:nvSpPr>
        <p:spPr>
          <a:xfrm>
            <a:off x="200400" y="1892925"/>
            <a:ext cx="8743200" cy="266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Times New Roman"/>
                <a:ea typeface="Times New Roman"/>
                <a:cs typeface="Times New Roman"/>
                <a:sym typeface="Times New Roman"/>
              </a:rPr>
              <a:t>The project will go through the following phases: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Gathering requirements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Development</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Testing</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Deployment</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Training</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Agile project management</a:t>
            </a:r>
            <a:endParaRPr>
              <a:latin typeface="Times New Roman"/>
              <a:ea typeface="Times New Roman"/>
              <a:cs typeface="Times New Roman"/>
              <a:sym typeface="Times New Roman"/>
            </a:endParaRPr>
          </a:p>
        </p:txBody>
      </p:sp>
      <p:pic>
        <p:nvPicPr>
          <p:cNvPr id="87" name="Google Shape;87;p16"/>
          <p:cNvPicPr preferRelativeResize="0"/>
          <p:nvPr/>
        </p:nvPicPr>
        <p:blipFill>
          <a:blip r:embed="rId3">
            <a:alphaModFix/>
          </a:blip>
          <a:stretch>
            <a:fillRect/>
          </a:stretch>
        </p:blipFill>
        <p:spPr>
          <a:xfrm>
            <a:off x="3536900" y="2420475"/>
            <a:ext cx="5295426" cy="169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 Approach</a:t>
            </a:r>
            <a:endParaRPr/>
          </a:p>
        </p:txBody>
      </p:sp>
      <p:sp>
        <p:nvSpPr>
          <p:cNvPr id="93" name="Google Shape;93;p17"/>
          <p:cNvSpPr txBox="1"/>
          <p:nvPr/>
        </p:nvSpPr>
        <p:spPr>
          <a:xfrm>
            <a:off x="186200" y="1559350"/>
            <a:ext cx="674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4" name="Google Shape;94;p17"/>
          <p:cNvSpPr txBox="1"/>
          <p:nvPr/>
        </p:nvSpPr>
        <p:spPr>
          <a:xfrm>
            <a:off x="742950" y="1807375"/>
            <a:ext cx="48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5" name="Google Shape;95;p17"/>
          <p:cNvPicPr preferRelativeResize="0"/>
          <p:nvPr/>
        </p:nvPicPr>
        <p:blipFill>
          <a:blip r:embed="rId3">
            <a:alphaModFix/>
          </a:blip>
          <a:stretch>
            <a:fillRect/>
          </a:stretch>
        </p:blipFill>
        <p:spPr>
          <a:xfrm>
            <a:off x="507200" y="1807375"/>
            <a:ext cx="7908124" cy="282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Requirements</a:t>
            </a:r>
            <a:endParaRPr/>
          </a:p>
        </p:txBody>
      </p:sp>
      <p:sp>
        <p:nvSpPr>
          <p:cNvPr id="101" name="Google Shape;101;p18"/>
          <p:cNvSpPr txBox="1"/>
          <p:nvPr/>
        </p:nvSpPr>
        <p:spPr>
          <a:xfrm>
            <a:off x="277950" y="1688950"/>
            <a:ext cx="7905600" cy="2829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Roboto"/>
              <a:buAutoNum type="arabicPeriod"/>
            </a:pPr>
            <a:r>
              <a:rPr lang="en" sz="1500">
                <a:latin typeface="Times New Roman"/>
                <a:ea typeface="Times New Roman"/>
                <a:cs typeface="Times New Roman"/>
                <a:sym typeface="Times New Roman"/>
              </a:rPr>
              <a:t>Employee Information Management</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Payroll Processing</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Time and Attendance Tracking</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Reporting and Analytics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Performance Management</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Non-Functional Requirements</a:t>
            </a:r>
            <a:endParaRPr/>
          </a:p>
        </p:txBody>
      </p:sp>
      <p:sp>
        <p:nvSpPr>
          <p:cNvPr id="107" name="Google Shape;107;p19"/>
          <p:cNvSpPr txBox="1"/>
          <p:nvPr/>
        </p:nvSpPr>
        <p:spPr>
          <a:xfrm>
            <a:off x="311725" y="1741650"/>
            <a:ext cx="6008100" cy="18009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Security</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Usability</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Performance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Compliance</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Maintainability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a:t>
            </a:r>
            <a:endParaRPr/>
          </a:p>
        </p:txBody>
      </p:sp>
      <p:pic>
        <p:nvPicPr>
          <p:cNvPr id="113" name="Google Shape;113;p20"/>
          <p:cNvPicPr preferRelativeResize="0"/>
          <p:nvPr/>
        </p:nvPicPr>
        <p:blipFill>
          <a:blip r:embed="rId3">
            <a:alphaModFix/>
          </a:blip>
          <a:stretch>
            <a:fillRect/>
          </a:stretch>
        </p:blipFill>
        <p:spPr>
          <a:xfrm>
            <a:off x="1652200" y="1371375"/>
            <a:ext cx="5839602" cy="368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Glossary</a:t>
            </a:r>
            <a:endParaRPr/>
          </a:p>
        </p:txBody>
      </p:sp>
      <p:sp>
        <p:nvSpPr>
          <p:cNvPr id="119" name="Google Shape;119;p21"/>
          <p:cNvSpPr txBox="1"/>
          <p:nvPr/>
        </p:nvSpPr>
        <p:spPr>
          <a:xfrm>
            <a:off x="850100" y="1771650"/>
            <a:ext cx="33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20" name="Google Shape;120;p21"/>
          <p:cNvGraphicFramePr/>
          <p:nvPr/>
        </p:nvGraphicFramePr>
        <p:xfrm>
          <a:off x="952500" y="1824025"/>
          <a:ext cx="3000000" cy="3000000"/>
        </p:xfrm>
        <a:graphic>
          <a:graphicData uri="http://schemas.openxmlformats.org/drawingml/2006/table">
            <a:tbl>
              <a:tblPr>
                <a:noFill/>
                <a:tableStyleId>{D21D6E40-6140-4328-B6A2-396F7BD6EBE6}</a:tableStyleId>
              </a:tblPr>
              <a:tblGrid>
                <a:gridCol w="802500"/>
                <a:gridCol w="1452550"/>
                <a:gridCol w="3102750"/>
                <a:gridCol w="1881200"/>
              </a:tblGrid>
              <a:tr h="5381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Use-Case number</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 Case ID</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Use-case Description</a:t>
                      </a:r>
                      <a:endParaRPr b="1" sz="1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Actors</a:t>
                      </a:r>
                      <a:endParaRPr b="1" sz="1200">
                        <a:latin typeface="Times New Roman"/>
                        <a:ea typeface="Times New Roman"/>
                        <a:cs typeface="Times New Roman"/>
                        <a:sym typeface="Times New Roman"/>
                      </a:endParaRPr>
                    </a:p>
                  </a:txBody>
                  <a:tcPr marT="91425" marB="91425" marR="91425" marL="91425"/>
                </a:tc>
              </a:tr>
              <a:tr h="6318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1</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System</a:t>
                      </a:r>
                      <a:endParaRPr sz="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Administration login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Allows employees,HR,Managers to log in to the HRMS system to view and update their personal information, submit leave requests, and view their performance records.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Manager, HR, Employee</a:t>
                      </a:r>
                      <a:endParaRPr sz="900">
                        <a:latin typeface="Times New Roman"/>
                        <a:ea typeface="Times New Roman"/>
                        <a:cs typeface="Times New Roman"/>
                        <a:sym typeface="Times New Roman"/>
                      </a:endParaRPr>
                    </a:p>
                  </a:txBody>
                  <a:tcPr marT="91425" marB="91425" marR="91425" marL="91425"/>
                </a:tc>
              </a:tr>
              <a:tr h="6318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2</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Employee lookup</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Employees,HR and managers will be able to access the system to view and update their personal/professional information, request time off, view their pay stubs, and enroll in benefits.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Manager, HR, Employee</a:t>
                      </a:r>
                      <a:endParaRPr sz="900">
                        <a:latin typeface="Times New Roman"/>
                        <a:ea typeface="Times New Roman"/>
                        <a:cs typeface="Times New Roman"/>
                        <a:sym typeface="Times New Roman"/>
                      </a:endParaRPr>
                    </a:p>
                  </a:txBody>
                  <a:tcPr marT="91425" marB="91425" marR="91425" marL="91425"/>
                </a:tc>
              </a:tr>
              <a:tr h="63182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3</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Employee profile update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The HRMS system enables employees to access their personal information, request time off, and review their performance records by logging in to their accounts. They can also update their personal information through the system.</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latin typeface="Times New Roman"/>
                          <a:ea typeface="Times New Roman"/>
                          <a:cs typeface="Times New Roman"/>
                          <a:sym typeface="Times New Roman"/>
                        </a:rPr>
                        <a:t>Manager, HR, Employee</a:t>
                      </a:r>
                      <a:endParaRPr sz="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