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6" d="100"/>
          <a:sy n="66" d="100"/>
        </p:scale>
        <p:origin x="1158" y="7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25/12/2021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71EA3525-17DE-4047-91BC-03EC30B202A4}"/>
              </a:ext>
            </a:extLst>
          </p:cNvPr>
          <p:cNvSpPr txBox="1"/>
          <p:nvPr/>
        </p:nvSpPr>
        <p:spPr>
          <a:xfrm>
            <a:off x="1196975" y="1277771"/>
            <a:ext cx="10479600" cy="393285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Performance of store number 77 is having minimum product sales of 3040 with minimum product quantity 872.</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Performance of store number 86 is having product sales of 10635.35 with product quantity of 3066.</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Performance of store number 88 is having product sales of 16333.25 with product quantity of 3718.</a:t>
            </a:r>
          </a:p>
          <a:p>
            <a:pPr marL="171450" indent="-171450" algn="l">
              <a:buFont typeface="Arial" panose="020B0604020202020204" pitchFamily="34" charset="0"/>
              <a:buChar char="•"/>
            </a:pPr>
            <a:endParaRPr lang="en-I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There are no missing values present in the customers and transaction datasets.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Client total sale is 1933115 from July 2018 to June 2019.</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Maximum sales are done in December 2018.</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There are total 72636 distinct customers with 263125 distinct transactions.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Customer with card number 230078 is having maximum total sales of 138.6.</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Kettle brand is having maximum total sales of 390239.8.</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Customers with mainstream account are having maximum total sales of 750744.5 whereas customers with premium account are having minimum sales of 506159.</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Customers in life stage of OLDER SINGLES/COUPLES are having maximum total sales of 402426.8.</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After comparison it was found that total sales of different stores are not same.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Store number 226 is having maximum total sales of 17605.45.</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Quantity purchased by each store is almost same.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Maximum quantity of 4001 is  purchased by store number 226.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a:p>
            <a:pPr marL="342900" indent="-342900">
              <a:buFont typeface="Arial" panose="020B0604020202020204" pitchFamily="34" charset="0"/>
              <a:buChar char="•"/>
            </a:pPr>
            <a:r>
              <a:rPr lang="en-AU" sz="1600" dirty="0"/>
              <a:t>Chips brand </a:t>
            </a:r>
          </a:p>
          <a:p>
            <a:pPr marL="342900" indent="-342900">
              <a:buFont typeface="Arial" panose="020B0604020202020204" pitchFamily="34" charset="0"/>
              <a:buChar char="•"/>
            </a:pPr>
            <a:r>
              <a:rPr lang="en-AU" sz="1600" dirty="0"/>
              <a:t>Life stage of families purchasing chips.</a:t>
            </a:r>
          </a:p>
          <a:p>
            <a:pPr marL="342900" indent="-342900">
              <a:buFont typeface="Arial" panose="020B0604020202020204" pitchFamily="34" charset="0"/>
              <a:buChar char="•"/>
            </a:pPr>
            <a:r>
              <a:rPr lang="en-AU" sz="1600" dirty="0"/>
              <a:t>Account type of customers purchasing chips.</a:t>
            </a:r>
          </a:p>
          <a:p>
            <a:pPr marL="342900" indent="-342900">
              <a:buFont typeface="Arial" panose="020B0604020202020204" pitchFamily="34" charset="0"/>
              <a:buChar char="•"/>
            </a:pPr>
            <a:r>
              <a:rPr lang="en-AU" sz="1600" dirty="0"/>
              <a:t>Store numbers from which chips are purchased.</a:t>
            </a:r>
          </a:p>
          <a:p>
            <a:pPr marL="342900" indent="-342900">
              <a:buFont typeface="Arial" panose="020B0604020202020204" pitchFamily="34" charset="0"/>
              <a:buChar char="•"/>
            </a:pPr>
            <a:r>
              <a:rPr lang="en-AU" sz="1600" dirty="0"/>
              <a:t>Name of the products.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a:extLst>
              <a:ext uri="{FF2B5EF4-FFF2-40B4-BE49-F238E27FC236}">
                <a16:creationId xmlns:a16="http://schemas.microsoft.com/office/drawing/2014/main" id="{9FA69D5A-C16A-4EE9-82D1-8439C31491B6}"/>
              </a:ext>
            </a:extLst>
          </p:cNvPr>
          <p:cNvPicPr>
            <a:picLocks noChangeAspect="1"/>
          </p:cNvPicPr>
          <p:nvPr/>
        </p:nvPicPr>
        <p:blipFill>
          <a:blip r:embed="rId3"/>
          <a:stretch>
            <a:fillRect/>
          </a:stretch>
        </p:blipFill>
        <p:spPr>
          <a:xfrm>
            <a:off x="3091542" y="1147142"/>
            <a:ext cx="5762172" cy="3816743"/>
          </a:xfrm>
          <a:prstGeom prst="rect">
            <a:avLst/>
          </a:prstGeom>
        </p:spPr>
      </p:pic>
      <p:sp>
        <p:nvSpPr>
          <p:cNvPr id="3" name="TextBox 2">
            <a:extLst>
              <a:ext uri="{FF2B5EF4-FFF2-40B4-BE49-F238E27FC236}">
                <a16:creationId xmlns:a16="http://schemas.microsoft.com/office/drawing/2014/main" id="{B655F27A-4C47-4772-AE40-9ECE88886AA1}"/>
              </a:ext>
            </a:extLst>
          </p:cNvPr>
          <p:cNvSpPr txBox="1"/>
          <p:nvPr/>
        </p:nvSpPr>
        <p:spPr>
          <a:xfrm>
            <a:off x="1770743" y="5080000"/>
            <a:ext cx="9231086" cy="824400"/>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Maximum total sales are coming  from customers belonging mainstream account category whereas for premium account category total sales are minimum.</a:t>
            </a:r>
            <a:endParaRPr lang="en-I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7" name="TextBox 6">
            <a:extLst>
              <a:ext uri="{FF2B5EF4-FFF2-40B4-BE49-F238E27FC236}">
                <a16:creationId xmlns:a16="http://schemas.microsoft.com/office/drawing/2014/main" id="{9297199B-0604-4504-AD87-EBEE2CD68A2B}"/>
              </a:ext>
            </a:extLst>
          </p:cNvPr>
          <p:cNvSpPr txBox="1"/>
          <p:nvPr/>
        </p:nvSpPr>
        <p:spPr>
          <a:xfrm>
            <a:off x="1778000" y="5199944"/>
            <a:ext cx="8636000" cy="1204685"/>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It can be observed that product quantity has some influence on  total sales. As  product quantity increases, total sales of the product also increases.</a:t>
            </a:r>
          </a:p>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It can be observed as pack size of products increases total sales also increases.</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It is observed that Dorito Corn Chp  supreme 380g are showing maximum total sales of 39052 whereas  Woolworths Medium  Salsa 300g are having minimum total sales of 4050.</a:t>
            </a:r>
          </a:p>
          <a:p>
            <a:pPr marL="171450" indent="-171450" algn="l">
              <a:buFont typeface="Arial" panose="020B0604020202020204" pitchFamily="34" charset="0"/>
              <a:buChar char="•"/>
            </a:pPr>
            <a:endParaRPr lang="en-US"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endParaRPr lang="en-US" sz="1200" dirty="0">
              <a:latin typeface="Roboto Light" panose="02000000000000000000" pitchFamily="2" charset="0"/>
              <a:ea typeface="Roboto Light" panose="02000000000000000000" pitchFamily="2" charset="0"/>
            </a:endParaRPr>
          </a:p>
        </p:txBody>
      </p:sp>
      <p:pic>
        <p:nvPicPr>
          <p:cNvPr id="9" name="Picture 8">
            <a:extLst>
              <a:ext uri="{FF2B5EF4-FFF2-40B4-BE49-F238E27FC236}">
                <a16:creationId xmlns:a16="http://schemas.microsoft.com/office/drawing/2014/main" id="{DB6375D7-C88B-42B9-85EB-B204D1D013A0}"/>
              </a:ext>
            </a:extLst>
          </p:cNvPr>
          <p:cNvPicPr>
            <a:picLocks noChangeAspect="1"/>
          </p:cNvPicPr>
          <p:nvPr/>
        </p:nvPicPr>
        <p:blipFill>
          <a:blip r:embed="rId3"/>
          <a:stretch>
            <a:fillRect/>
          </a:stretch>
        </p:blipFill>
        <p:spPr>
          <a:xfrm>
            <a:off x="1335158" y="1457070"/>
            <a:ext cx="4760842" cy="3210848"/>
          </a:xfrm>
          <a:prstGeom prst="rect">
            <a:avLst/>
          </a:prstGeom>
        </p:spPr>
      </p:pic>
      <p:pic>
        <p:nvPicPr>
          <p:cNvPr id="10" name="Picture 9">
            <a:extLst>
              <a:ext uri="{FF2B5EF4-FFF2-40B4-BE49-F238E27FC236}">
                <a16:creationId xmlns:a16="http://schemas.microsoft.com/office/drawing/2014/main" id="{267C241D-716C-4C43-9FDF-FE860D1226D1}"/>
              </a:ext>
            </a:extLst>
          </p:cNvPr>
          <p:cNvPicPr>
            <a:picLocks noChangeAspect="1"/>
          </p:cNvPicPr>
          <p:nvPr/>
        </p:nvPicPr>
        <p:blipFill>
          <a:blip r:embed="rId4"/>
          <a:stretch>
            <a:fillRect/>
          </a:stretch>
        </p:blipFill>
        <p:spPr>
          <a:xfrm>
            <a:off x="6746457" y="1457070"/>
            <a:ext cx="4760842" cy="320561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a:extLst>
              <a:ext uri="{FF2B5EF4-FFF2-40B4-BE49-F238E27FC236}">
                <a16:creationId xmlns:a16="http://schemas.microsoft.com/office/drawing/2014/main" id="{A157C32E-8808-4ABD-AFCE-483DC06D46D9}"/>
              </a:ext>
            </a:extLst>
          </p:cNvPr>
          <p:cNvPicPr>
            <a:picLocks noChangeAspect="1"/>
          </p:cNvPicPr>
          <p:nvPr/>
        </p:nvPicPr>
        <p:blipFill>
          <a:blip r:embed="rId3"/>
          <a:stretch>
            <a:fillRect/>
          </a:stretch>
        </p:blipFill>
        <p:spPr>
          <a:xfrm>
            <a:off x="2924485" y="1393372"/>
            <a:ext cx="5943744" cy="3323772"/>
          </a:xfrm>
          <a:prstGeom prst="rect">
            <a:avLst/>
          </a:prstGeom>
        </p:spPr>
      </p:pic>
      <p:sp>
        <p:nvSpPr>
          <p:cNvPr id="5" name="TextBox 4">
            <a:extLst>
              <a:ext uri="{FF2B5EF4-FFF2-40B4-BE49-F238E27FC236}">
                <a16:creationId xmlns:a16="http://schemas.microsoft.com/office/drawing/2014/main" id="{DB7E5D3A-BE70-4926-A98C-F166C9741910}"/>
              </a:ext>
            </a:extLst>
          </p:cNvPr>
          <p:cNvSpPr txBox="1"/>
          <p:nvPr/>
        </p:nvSpPr>
        <p:spPr>
          <a:xfrm>
            <a:off x="2148114" y="4876800"/>
            <a:ext cx="8432800" cy="928914"/>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Families belonging to older couples/ singles  life stage are showing maximum total sales.</a:t>
            </a:r>
          </a:p>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Families belonging  to new family life stage are showing minimum toral sales.</a:t>
            </a:r>
            <a:endParaRPr lang="en-I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C4E1F0FB-A433-4CE9-837D-86C2788A5086}"/>
              </a:ext>
            </a:extLst>
          </p:cNvPr>
          <p:cNvSpPr txBox="1"/>
          <p:nvPr/>
        </p:nvSpPr>
        <p:spPr>
          <a:xfrm>
            <a:off x="1196975" y="1175657"/>
            <a:ext cx="10167711" cy="3846286"/>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One way analysis of variance is used to compare average sales of products belonging to different stores. </a:t>
            </a:r>
          </a:p>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It is observed that total sales of products is not same for all store numbers.</a:t>
            </a:r>
          </a:p>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It is observed that quantities ordered by all stores is approximately same.</a:t>
            </a:r>
          </a:p>
          <a:p>
            <a:pPr marL="171450" indent="-171450" algn="l">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Also, it is observed that store number 226 has ordered maximum product quantity and it is also showing maximum sales.</a:t>
            </a:r>
          </a:p>
          <a:p>
            <a:pPr marL="171450" indent="-171450" algn="l">
              <a:buFont typeface="Arial" panose="020B0604020202020204" pitchFamily="34" charset="0"/>
              <a:buChar char="•"/>
            </a:pPr>
            <a:endParaRPr lang="en-IN" sz="1200" dirty="0" err="1">
              <a:latin typeface="Roboto Light" panose="02000000000000000000" pitchFamily="2" charset="0"/>
              <a:ea typeface="Roboto Light" panose="02000000000000000000" pitchFamily="2" charset="0"/>
            </a:endParaRPr>
          </a:p>
        </p:txBody>
      </p:sp>
      <p:pic>
        <p:nvPicPr>
          <p:cNvPr id="5" name="Picture 4">
            <a:extLst>
              <a:ext uri="{FF2B5EF4-FFF2-40B4-BE49-F238E27FC236}">
                <a16:creationId xmlns:a16="http://schemas.microsoft.com/office/drawing/2014/main" id="{E908B743-03A6-4BC7-A1CC-97C3B68FD4CF}"/>
              </a:ext>
            </a:extLst>
          </p:cNvPr>
          <p:cNvPicPr>
            <a:picLocks noChangeAspect="1"/>
          </p:cNvPicPr>
          <p:nvPr/>
        </p:nvPicPr>
        <p:blipFill>
          <a:blip r:embed="rId3"/>
          <a:stretch>
            <a:fillRect/>
          </a:stretch>
        </p:blipFill>
        <p:spPr>
          <a:xfrm>
            <a:off x="1196975" y="2496457"/>
            <a:ext cx="4899025" cy="2917578"/>
          </a:xfrm>
          <a:prstGeom prst="rect">
            <a:avLst/>
          </a:prstGeom>
        </p:spPr>
      </p:pic>
      <p:pic>
        <p:nvPicPr>
          <p:cNvPr id="7" name="Picture 6">
            <a:extLst>
              <a:ext uri="{FF2B5EF4-FFF2-40B4-BE49-F238E27FC236}">
                <a16:creationId xmlns:a16="http://schemas.microsoft.com/office/drawing/2014/main" id="{D60A59E6-0477-4B62-A477-D481F335093C}"/>
              </a:ext>
            </a:extLst>
          </p:cNvPr>
          <p:cNvPicPr>
            <a:picLocks noChangeAspect="1"/>
          </p:cNvPicPr>
          <p:nvPr/>
        </p:nvPicPr>
        <p:blipFill>
          <a:blip r:embed="rId4"/>
          <a:stretch>
            <a:fillRect/>
          </a:stretch>
        </p:blipFill>
        <p:spPr>
          <a:xfrm>
            <a:off x="6662057" y="2496457"/>
            <a:ext cx="4899025" cy="291757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6563</TotalTime>
  <Words>767</Words>
  <Application>Microsoft Office PowerPoint</Application>
  <PresentationFormat>Widescreen</PresentationFormat>
  <Paragraphs>64</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Arial</vt:lpstr>
      <vt:lpstr>Calibri</vt:lpstr>
      <vt:lpstr>Roboto Medium</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Vedang Sawant</cp:lastModifiedBy>
  <cp:revision>499</cp:revision>
  <dcterms:created xsi:type="dcterms:W3CDTF">2018-02-07T23:23:24Z</dcterms:created>
  <dcterms:modified xsi:type="dcterms:W3CDTF">2021-12-25T08:05:44Z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