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lvl="0">
      <a:defRPr lang="en-GB"/>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C7F4D-2B07-49FF-933D-4CBC8107547D}" v="155" dt="2025-06-20T06:31:52.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9157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5349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052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338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6838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7729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3443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1509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8390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7228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6/19/2025</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8273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6/19/2025</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7172997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pp 1080P, 2K, 4K, 5K HD wallpapers free download | Wallpaper Flare">
            <a:extLst>
              <a:ext uri="{FF2B5EF4-FFF2-40B4-BE49-F238E27FC236}">
                <a16:creationId xmlns:a16="http://schemas.microsoft.com/office/drawing/2014/main" id="{6BE29B2C-54CD-0FAC-7BE6-A0C80BB69EEE}"/>
              </a:ext>
            </a:extLst>
          </p:cNvPr>
          <p:cNvPicPr>
            <a:picLocks noChangeAspect="1"/>
          </p:cNvPicPr>
          <p:nvPr/>
        </p:nvPicPr>
        <p:blipFill>
          <a:blip r:embed="rId2"/>
          <a:srcRect b="15730"/>
          <a:stretch>
            <a:fillRect/>
          </a:stretch>
        </p:blipFill>
        <p:spPr>
          <a:xfrm>
            <a:off x="20" y="10"/>
            <a:ext cx="12191979" cy="6857990"/>
          </a:xfrm>
          <a:prstGeom prst="rect">
            <a:avLst/>
          </a:prstGeom>
        </p:spPr>
      </p:pic>
      <p:sp>
        <p:nvSpPr>
          <p:cNvPr id="37" name="Rectangle 36">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6802" y="1122363"/>
            <a:ext cx="5029198" cy="2305246"/>
          </a:xfrm>
        </p:spPr>
        <p:txBody>
          <a:bodyPr>
            <a:normAutofit/>
          </a:bodyPr>
          <a:lstStyle/>
          <a:p>
            <a:r>
              <a:rPr lang="en-GB">
                <a:solidFill>
                  <a:srgbClr val="FFFFFF"/>
                </a:solidFill>
              </a:rPr>
              <a:t>TEAM TECH TITANS </a:t>
            </a:r>
          </a:p>
        </p:txBody>
      </p:sp>
      <p:sp>
        <p:nvSpPr>
          <p:cNvPr id="3" name="Subtitle 2"/>
          <p:cNvSpPr>
            <a:spLocks noGrp="1"/>
          </p:cNvSpPr>
          <p:nvPr>
            <p:ph type="subTitle" idx="1"/>
          </p:nvPr>
        </p:nvSpPr>
        <p:spPr>
          <a:xfrm>
            <a:off x="1066802" y="3549048"/>
            <a:ext cx="5029198" cy="1956278"/>
          </a:xfrm>
        </p:spPr>
        <p:txBody>
          <a:bodyPr vert="horz" lIns="91440" tIns="45720" rIns="91440" bIns="45720" rtlCol="0">
            <a:normAutofit/>
          </a:bodyPr>
          <a:lstStyle/>
          <a:p>
            <a:r>
              <a:rPr lang="en-GB">
                <a:solidFill>
                  <a:srgbClr val="FFFFFF"/>
                </a:solidFill>
              </a:rPr>
              <a:t>Sarthak Jain  (22BCE7236)</a:t>
            </a:r>
          </a:p>
          <a:p>
            <a:r>
              <a:rPr lang="en-GB">
                <a:solidFill>
                  <a:srgbClr val="FFFFFF"/>
                </a:solidFill>
              </a:rPr>
              <a:t>Umanshu Anand  (22BCE9173)</a:t>
            </a:r>
          </a:p>
          <a:p>
            <a:r>
              <a:rPr lang="en-GB">
                <a:solidFill>
                  <a:srgbClr val="FFFFFF"/>
                </a:solidFill>
              </a:rPr>
              <a:t>Vedant Kanoje (22BCE9039)</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D2D73E-B42D-0B39-8136-4A25DAFD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3EFBC-3DD2-0C0E-7C9C-994C1FD49B90}"/>
              </a:ext>
            </a:extLst>
          </p:cNvPr>
          <p:cNvSpPr>
            <a:spLocks noGrp="1"/>
          </p:cNvSpPr>
          <p:nvPr>
            <p:ph type="title"/>
          </p:nvPr>
        </p:nvSpPr>
        <p:spPr>
          <a:xfrm>
            <a:off x="6095999" y="907577"/>
            <a:ext cx="5067299" cy="1709436"/>
          </a:xfrm>
        </p:spPr>
        <p:txBody>
          <a:bodyPr anchor="ctr">
            <a:normAutofit/>
          </a:bodyPr>
          <a:lstStyle/>
          <a:p>
            <a:r>
              <a:rPr lang="en-GB" sz="4800"/>
              <a:t>Introduction</a:t>
            </a:r>
          </a:p>
        </p:txBody>
      </p:sp>
      <p:sp>
        <p:nvSpPr>
          <p:cNvPr id="3" name="Content Placeholder 2">
            <a:extLst>
              <a:ext uri="{FF2B5EF4-FFF2-40B4-BE49-F238E27FC236}">
                <a16:creationId xmlns:a16="http://schemas.microsoft.com/office/drawing/2014/main" id="{6C18685C-38DF-2D87-2E84-2DBABA16E38A}"/>
              </a:ext>
            </a:extLst>
          </p:cNvPr>
          <p:cNvSpPr>
            <a:spLocks noGrp="1"/>
          </p:cNvSpPr>
          <p:nvPr>
            <p:ph idx="1"/>
          </p:nvPr>
        </p:nvSpPr>
        <p:spPr>
          <a:xfrm>
            <a:off x="6096000" y="2736850"/>
            <a:ext cx="5067300" cy="2978150"/>
          </a:xfrm>
        </p:spPr>
        <p:txBody>
          <a:bodyPr vert="horz" lIns="91440" tIns="45720" rIns="91440" bIns="45720" rtlCol="0" anchor="b">
            <a:normAutofit/>
          </a:bodyPr>
          <a:lstStyle/>
          <a:p>
            <a:pPr>
              <a:lnSpc>
                <a:spcPct val="110000"/>
              </a:lnSpc>
            </a:pPr>
            <a:r>
              <a:rPr lang="en-GB" sz="1100">
                <a:ea typeface="+mn-lt"/>
                <a:cs typeface="+mn-lt"/>
              </a:rPr>
              <a:t>In today’s fast-paced lifestyle, people often forget to take their medicines on time. This is especially common among elderly individuals, patients with chronic illnesses, or those managing multiple medications daily. Missing doses can lead to serious health issues, poor recovery, or treatment failure.</a:t>
            </a:r>
            <a:endParaRPr lang="en-GB" sz="1100"/>
          </a:p>
          <a:p>
            <a:pPr>
              <a:lnSpc>
                <a:spcPct val="110000"/>
              </a:lnSpc>
            </a:pPr>
            <a:r>
              <a:rPr lang="en-GB" sz="1100" dirty="0">
                <a:ea typeface="+mn-lt"/>
                <a:cs typeface="+mn-lt"/>
              </a:rPr>
              <a:t>To address this issue, we have developed a simple yet effective </a:t>
            </a:r>
            <a:r>
              <a:rPr lang="en-GB" sz="1100" i="1" dirty="0">
                <a:ea typeface="+mn-lt"/>
                <a:cs typeface="+mn-lt"/>
              </a:rPr>
              <a:t>Medicine Reminder App</a:t>
            </a:r>
            <a:r>
              <a:rPr lang="en-GB" sz="1100" dirty="0">
                <a:ea typeface="+mn-lt"/>
                <a:cs typeface="+mn-lt"/>
              </a:rPr>
              <a:t>. The app is designed to help users manage their medication schedules with ease by sending timely reminders for each medicine. With a clean interface and essential features, the app allows users to add medicines, set dosage times, and receive alerts when it’s time to take them.</a:t>
            </a:r>
            <a:endParaRPr lang="en-GB" sz="1100" dirty="0"/>
          </a:p>
          <a:p>
            <a:pPr>
              <a:lnSpc>
                <a:spcPct val="110000"/>
              </a:lnSpc>
            </a:pPr>
            <a:r>
              <a:rPr lang="en-GB" sz="1100">
                <a:ea typeface="+mn-lt"/>
                <a:cs typeface="+mn-lt"/>
              </a:rPr>
              <a:t>Our aim is to improve medication adherence, reduce health risks caused by forgetfulness, and provide a reliable digital health assistant that fits into users’ daily lives effortlessly.</a:t>
            </a:r>
            <a:endParaRPr lang="en-GB" sz="1100"/>
          </a:p>
          <a:p>
            <a:pPr>
              <a:lnSpc>
                <a:spcPct val="110000"/>
              </a:lnSpc>
            </a:pPr>
            <a:endParaRPr lang="en-GB" sz="1100"/>
          </a:p>
        </p:txBody>
      </p:sp>
      <p:pic>
        <p:nvPicPr>
          <p:cNvPr id="4" name="Picture 3" descr="HD wallpaper: Art Hipster, assorted-color sticker lot, Vintage, hola:3 ...">
            <a:extLst>
              <a:ext uri="{FF2B5EF4-FFF2-40B4-BE49-F238E27FC236}">
                <a16:creationId xmlns:a16="http://schemas.microsoft.com/office/drawing/2014/main" id="{43DCD5A1-0EE9-A59F-6EB2-024BB0CED3B7}"/>
              </a:ext>
            </a:extLst>
          </p:cNvPr>
          <p:cNvPicPr>
            <a:picLocks noChangeAspect="1"/>
          </p:cNvPicPr>
          <p:nvPr/>
        </p:nvPicPr>
        <p:blipFill>
          <a:blip r:embed="rId2"/>
          <a:srcRect r="-3" b="3275"/>
          <a:stretch>
            <a:fillRect/>
          </a:stretch>
        </p:blipFill>
        <p:spPr>
          <a:xfrm>
            <a:off x="-2380" y="-17766"/>
            <a:ext cx="6394567" cy="3479045"/>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Tree>
    <p:extLst>
      <p:ext uri="{BB962C8B-B14F-4D97-AF65-F5344CB8AC3E}">
        <p14:creationId xmlns:p14="http://schemas.microsoft.com/office/powerpoint/2010/main" val="201216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A915C-8138-B956-9693-F563B42DFF2A}"/>
              </a:ext>
            </a:extLst>
          </p:cNvPr>
          <p:cNvSpPr>
            <a:spLocks noGrp="1"/>
          </p:cNvSpPr>
          <p:nvPr>
            <p:ph type="title"/>
          </p:nvPr>
        </p:nvSpPr>
        <p:spPr>
          <a:xfrm>
            <a:off x="1066800" y="1142999"/>
            <a:ext cx="4173416" cy="1257299"/>
          </a:xfrm>
        </p:spPr>
        <p:txBody>
          <a:bodyPr anchor="ctr">
            <a:normAutofit/>
          </a:bodyPr>
          <a:lstStyle/>
          <a:p>
            <a:r>
              <a:rPr lang="en-GB"/>
              <a:t>IDEA:MEDICINE REMINDER APP</a:t>
            </a:r>
          </a:p>
        </p:txBody>
      </p:sp>
      <p:sp>
        <p:nvSpPr>
          <p:cNvPr id="3" name="Content Placeholder 2">
            <a:extLst>
              <a:ext uri="{FF2B5EF4-FFF2-40B4-BE49-F238E27FC236}">
                <a16:creationId xmlns:a16="http://schemas.microsoft.com/office/drawing/2014/main" id="{B1CBBB0F-8D8F-F119-4179-6B9FDBA043C8}"/>
              </a:ext>
            </a:extLst>
          </p:cNvPr>
          <p:cNvSpPr>
            <a:spLocks noGrp="1"/>
          </p:cNvSpPr>
          <p:nvPr>
            <p:ph idx="1"/>
          </p:nvPr>
        </p:nvSpPr>
        <p:spPr>
          <a:xfrm>
            <a:off x="1066798" y="2736850"/>
            <a:ext cx="4013202" cy="2978152"/>
          </a:xfrm>
        </p:spPr>
        <p:txBody>
          <a:bodyPr vert="horz" lIns="91440" tIns="45720" rIns="91440" bIns="45720" rtlCol="0">
            <a:normAutofit/>
          </a:bodyPr>
          <a:lstStyle/>
          <a:p>
            <a:pPr>
              <a:lnSpc>
                <a:spcPct val="110000"/>
              </a:lnSpc>
            </a:pPr>
            <a:r>
              <a:rPr lang="en-GB" sz="900" dirty="0">
                <a:ea typeface="+mn-lt"/>
                <a:cs typeface="+mn-lt"/>
              </a:rPr>
              <a:t>The idea behind the </a:t>
            </a:r>
            <a:r>
              <a:rPr lang="en-GB" sz="900" i="1" dirty="0">
                <a:ea typeface="+mn-lt"/>
                <a:cs typeface="+mn-lt"/>
              </a:rPr>
              <a:t>Medicine Reminder App</a:t>
            </a:r>
            <a:r>
              <a:rPr lang="en-GB" sz="900" dirty="0">
                <a:ea typeface="+mn-lt"/>
                <a:cs typeface="+mn-lt"/>
              </a:rPr>
              <a:t> is to create a digital solution that helps users take their medicines on time, every time. Forgetting medication is a common problem that can affect treatment outcomes and overall health. Our app aims to solve this by sending timely notifications and tracking medicine intake.</a:t>
            </a:r>
          </a:p>
          <a:p>
            <a:pPr>
              <a:lnSpc>
                <a:spcPct val="110000"/>
              </a:lnSpc>
            </a:pPr>
            <a:r>
              <a:rPr lang="en-GB" sz="900">
                <a:ea typeface="+mn-lt"/>
                <a:cs typeface="+mn-lt"/>
              </a:rPr>
              <a:t>Users can add details such as the name of the medicine, dosage, and the exact times it needs to be taken. The app will then alert the user with a notification or alarm at those times. It also allows users to mark whether the medicine was taken or missed, which helps in monitoring consistency.</a:t>
            </a:r>
          </a:p>
          <a:p>
            <a:pPr>
              <a:lnSpc>
                <a:spcPct val="110000"/>
              </a:lnSpc>
            </a:pPr>
            <a:r>
              <a:rPr lang="en-GB" sz="900">
                <a:ea typeface="+mn-lt"/>
                <a:cs typeface="+mn-lt"/>
              </a:rPr>
              <a:t>This idea is especially helpful for elderly people, patients with long-term treatments, or anyone with a busy lifestyle who may forget their daily medication. The goal is to make medicine management simple, reliable, and stress-free through a mobile application.</a:t>
            </a:r>
          </a:p>
          <a:p>
            <a:pPr>
              <a:lnSpc>
                <a:spcPct val="110000"/>
              </a:lnSpc>
            </a:pPr>
            <a:endParaRPr lang="en-GB" sz="900"/>
          </a:p>
          <a:p>
            <a:pPr>
              <a:lnSpc>
                <a:spcPct val="110000"/>
              </a:lnSpc>
            </a:pPr>
            <a:endParaRPr lang="en-GB" sz="900"/>
          </a:p>
        </p:txBody>
      </p:sp>
      <p:pic>
        <p:nvPicPr>
          <p:cNvPr id="4" name="Picture 3" descr="Pills Prescription Bottle · Free photo on Pixabay">
            <a:extLst>
              <a:ext uri="{FF2B5EF4-FFF2-40B4-BE49-F238E27FC236}">
                <a16:creationId xmlns:a16="http://schemas.microsoft.com/office/drawing/2014/main" id="{EE0C1EC2-93DE-1F48-1673-BB13B586DF82}"/>
              </a:ext>
            </a:extLst>
          </p:cNvPr>
          <p:cNvPicPr>
            <a:picLocks noChangeAspect="1"/>
          </p:cNvPicPr>
          <p:nvPr/>
        </p:nvPicPr>
        <p:blipFill>
          <a:blip r:embed="rId2"/>
          <a:srcRect l="757" r="22926" b="-2"/>
          <a:stretch>
            <a:fillRect/>
          </a:stretch>
        </p:blipFill>
        <p:spPr>
          <a:xfrm>
            <a:off x="6120859" y="882650"/>
            <a:ext cx="5184373" cy="5095021"/>
          </a:xfrm>
          <a:prstGeom prst="rect">
            <a:avLst/>
          </a:prstGeom>
        </p:spPr>
      </p:pic>
    </p:spTree>
    <p:extLst>
      <p:ext uri="{BB962C8B-B14F-4D97-AF65-F5344CB8AC3E}">
        <p14:creationId xmlns:p14="http://schemas.microsoft.com/office/powerpoint/2010/main" val="401506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96B63-73ED-DA06-5554-3964474B6456}"/>
              </a:ext>
            </a:extLst>
          </p:cNvPr>
          <p:cNvSpPr>
            <a:spLocks noGrp="1"/>
          </p:cNvSpPr>
          <p:nvPr>
            <p:ph type="title"/>
          </p:nvPr>
        </p:nvSpPr>
        <p:spPr>
          <a:xfrm>
            <a:off x="1066800" y="1142999"/>
            <a:ext cx="4173416" cy="141908"/>
          </a:xfrm>
        </p:spPr>
        <p:txBody>
          <a:bodyPr anchor="ctr">
            <a:normAutofit fontScale="90000"/>
          </a:bodyPr>
          <a:lstStyle/>
          <a:p>
            <a:r>
              <a:rPr lang="en-GB" dirty="0"/>
              <a:t>Contributions:</a:t>
            </a:r>
            <a:br>
              <a:rPr lang="en-GB" dirty="0"/>
            </a:br>
            <a:endParaRPr lang="en-GB" dirty="0"/>
          </a:p>
        </p:txBody>
      </p:sp>
      <p:sp>
        <p:nvSpPr>
          <p:cNvPr id="3" name="Content Placeholder 2">
            <a:extLst>
              <a:ext uri="{FF2B5EF4-FFF2-40B4-BE49-F238E27FC236}">
                <a16:creationId xmlns:a16="http://schemas.microsoft.com/office/drawing/2014/main" id="{CDC77834-F9F9-766B-9FAF-535D2F0BFA03}"/>
              </a:ext>
            </a:extLst>
          </p:cNvPr>
          <p:cNvSpPr>
            <a:spLocks noGrp="1"/>
          </p:cNvSpPr>
          <p:nvPr>
            <p:ph idx="1"/>
          </p:nvPr>
        </p:nvSpPr>
        <p:spPr>
          <a:xfrm>
            <a:off x="348972" y="1290155"/>
            <a:ext cx="6591935" cy="4910760"/>
          </a:xfrm>
        </p:spPr>
        <p:txBody>
          <a:bodyPr vert="horz" lIns="91440" tIns="45720" rIns="91440" bIns="45720" rtlCol="0" anchor="t">
            <a:noAutofit/>
          </a:bodyPr>
          <a:lstStyle/>
          <a:p>
            <a:pPr marL="0" indent="0">
              <a:lnSpc>
                <a:spcPct val="110000"/>
              </a:lnSpc>
              <a:buNone/>
            </a:pPr>
            <a:r>
              <a:rPr lang="en-GB" sz="1100" b="1" dirty="0"/>
              <a:t>SARTHAK JAIN </a:t>
            </a:r>
            <a:endParaRPr lang="en-US" sz="1100" b="1"/>
          </a:p>
          <a:p>
            <a:pPr>
              <a:lnSpc>
                <a:spcPct val="110000"/>
              </a:lnSpc>
            </a:pPr>
            <a:r>
              <a:rPr lang="en-GB" sz="1100" dirty="0">
                <a:ea typeface="+mn-lt"/>
                <a:cs typeface="+mn-lt"/>
              </a:rPr>
              <a:t>Implement Room with @Entity, @Dao, and </a:t>
            </a:r>
            <a:r>
              <a:rPr lang="en-GB" sz="1100" dirty="0" err="1">
                <a:ea typeface="+mn-lt"/>
                <a:cs typeface="+mn-lt"/>
              </a:rPr>
              <a:t>RoomDatabase</a:t>
            </a:r>
            <a:r>
              <a:rPr lang="en-GB" sz="1100" dirty="0">
                <a:ea typeface="+mn-lt"/>
                <a:cs typeface="+mn-lt"/>
              </a:rPr>
              <a:t> for local storage.</a:t>
            </a:r>
            <a:endParaRPr lang="en-US" sz="1100"/>
          </a:p>
          <a:p>
            <a:pPr>
              <a:lnSpc>
                <a:spcPct val="110000"/>
              </a:lnSpc>
            </a:pPr>
            <a:r>
              <a:rPr lang="en-GB" sz="1100" dirty="0">
                <a:ea typeface="+mn-lt"/>
                <a:cs typeface="+mn-lt"/>
              </a:rPr>
              <a:t>Handle asynchronous data operations using Kotlin Coroutines and Flow.</a:t>
            </a:r>
            <a:endParaRPr lang="en-GB" sz="1100" dirty="0"/>
          </a:p>
          <a:p>
            <a:pPr>
              <a:lnSpc>
                <a:spcPct val="110000"/>
              </a:lnSpc>
            </a:pPr>
            <a:r>
              <a:rPr lang="en-GB" sz="1100" dirty="0">
                <a:ea typeface="+mn-lt"/>
                <a:cs typeface="+mn-lt"/>
              </a:rPr>
              <a:t>Set up Reminders functionality (likely integrating with </a:t>
            </a:r>
            <a:r>
              <a:rPr lang="en-GB" sz="1100" err="1">
                <a:ea typeface="+mn-lt"/>
                <a:cs typeface="+mn-lt"/>
              </a:rPr>
              <a:t>WorkManager</a:t>
            </a:r>
            <a:r>
              <a:rPr lang="en-GB" sz="1100" dirty="0">
                <a:ea typeface="+mn-lt"/>
                <a:cs typeface="+mn-lt"/>
              </a:rPr>
              <a:t>).</a:t>
            </a:r>
            <a:endParaRPr lang="en-GB" sz="1100" dirty="0"/>
          </a:p>
          <a:p>
            <a:pPr algn="just">
              <a:lnSpc>
                <a:spcPct val="110000"/>
              </a:lnSpc>
            </a:pPr>
            <a:r>
              <a:rPr lang="en-GB" sz="1100" dirty="0">
                <a:ea typeface="+mn-lt"/>
                <a:cs typeface="+mn-lt"/>
              </a:rPr>
              <a:t>Configure </a:t>
            </a:r>
            <a:r>
              <a:rPr lang="en-GB" sz="1100" dirty="0" err="1">
                <a:ea typeface="+mn-lt"/>
                <a:cs typeface="+mn-lt"/>
              </a:rPr>
              <a:t>WorkManager</a:t>
            </a:r>
            <a:r>
              <a:rPr lang="en-GB" sz="1100" dirty="0">
                <a:ea typeface="+mn-lt"/>
                <a:cs typeface="+mn-lt"/>
              </a:rPr>
              <a:t> for scheduled background tasks.</a:t>
            </a:r>
            <a:endParaRPr lang="en-GB" sz="1100" dirty="0"/>
          </a:p>
          <a:p>
            <a:pPr>
              <a:lnSpc>
                <a:spcPct val="110000"/>
              </a:lnSpc>
            </a:pPr>
            <a:r>
              <a:rPr lang="en-GB" sz="1100" dirty="0">
                <a:ea typeface="+mn-lt"/>
                <a:cs typeface="+mn-lt"/>
              </a:rPr>
              <a:t>Add </a:t>
            </a:r>
            <a:r>
              <a:rPr lang="en-GB" sz="1100" dirty="0" err="1">
                <a:ea typeface="+mn-lt"/>
                <a:cs typeface="+mn-lt"/>
              </a:rPr>
              <a:t>NotificationCompat</a:t>
            </a:r>
            <a:r>
              <a:rPr lang="en-GB" sz="1100" dirty="0">
                <a:ea typeface="+mn-lt"/>
                <a:cs typeface="+mn-lt"/>
              </a:rPr>
              <a:t> for custom notifications.</a:t>
            </a:r>
            <a:endParaRPr lang="en-GB" sz="1100" dirty="0"/>
          </a:p>
          <a:p>
            <a:pPr marL="0" indent="0">
              <a:lnSpc>
                <a:spcPct val="110000"/>
              </a:lnSpc>
              <a:buNone/>
            </a:pPr>
            <a:r>
              <a:rPr lang="en-GB" sz="1100" b="1" dirty="0"/>
              <a:t>UMANSHU ANAND</a:t>
            </a:r>
          </a:p>
          <a:p>
            <a:pPr>
              <a:lnSpc>
                <a:spcPct val="110000"/>
              </a:lnSpc>
            </a:pPr>
            <a:r>
              <a:rPr lang="en-GB" sz="1100" dirty="0">
                <a:ea typeface="+mn-lt"/>
                <a:cs typeface="+mn-lt"/>
              </a:rPr>
              <a:t>Design app architecture using MVVM (Model-View-</a:t>
            </a:r>
            <a:r>
              <a:rPr lang="en-GB" sz="1100" err="1">
                <a:ea typeface="+mn-lt"/>
                <a:cs typeface="+mn-lt"/>
              </a:rPr>
              <a:t>ViewModel</a:t>
            </a:r>
            <a:r>
              <a:rPr lang="en-GB" sz="1100" dirty="0">
                <a:ea typeface="+mn-lt"/>
                <a:cs typeface="+mn-lt"/>
              </a:rPr>
              <a:t>) pattern.</a:t>
            </a:r>
            <a:endParaRPr lang="en-GB" sz="1100" dirty="0"/>
          </a:p>
          <a:p>
            <a:pPr>
              <a:lnSpc>
                <a:spcPct val="110000"/>
              </a:lnSpc>
            </a:pPr>
            <a:r>
              <a:rPr lang="en-GB" sz="1100" dirty="0">
                <a:ea typeface="+mn-lt"/>
                <a:cs typeface="+mn-lt"/>
              </a:rPr>
              <a:t>Create </a:t>
            </a:r>
            <a:r>
              <a:rPr lang="en-GB" sz="1100" err="1">
                <a:ea typeface="+mn-lt"/>
                <a:cs typeface="+mn-lt"/>
              </a:rPr>
              <a:t>ViewModel</a:t>
            </a:r>
            <a:r>
              <a:rPr lang="en-GB" sz="1100" dirty="0">
                <a:ea typeface="+mn-lt"/>
                <a:cs typeface="+mn-lt"/>
              </a:rPr>
              <a:t>, Repository, and manage state using </a:t>
            </a:r>
            <a:r>
              <a:rPr lang="en-GB" sz="1100" err="1">
                <a:ea typeface="+mn-lt"/>
                <a:cs typeface="+mn-lt"/>
              </a:rPr>
              <a:t>StateFlow</a:t>
            </a:r>
            <a:r>
              <a:rPr lang="en-GB" sz="1100" dirty="0">
                <a:ea typeface="+mn-lt"/>
                <a:cs typeface="+mn-lt"/>
              </a:rPr>
              <a:t>.</a:t>
            </a:r>
            <a:endParaRPr lang="en-GB" sz="1100" dirty="0"/>
          </a:p>
          <a:p>
            <a:pPr>
              <a:lnSpc>
                <a:spcPct val="110000"/>
              </a:lnSpc>
            </a:pPr>
            <a:r>
              <a:rPr lang="en-GB" sz="1100" dirty="0">
                <a:ea typeface="+mn-lt"/>
                <a:cs typeface="+mn-lt"/>
              </a:rPr>
              <a:t>Implement Hilt for dependency injection (@Inject, @HiltAndroidApp).</a:t>
            </a:r>
            <a:endParaRPr lang="en-GB" sz="1100" dirty="0"/>
          </a:p>
          <a:p>
            <a:pPr>
              <a:lnSpc>
                <a:spcPct val="110000"/>
              </a:lnSpc>
            </a:pPr>
            <a:r>
              <a:rPr lang="en-GB" sz="1100" dirty="0">
                <a:ea typeface="+mn-lt"/>
                <a:cs typeface="+mn-lt"/>
              </a:rPr>
              <a:t>Set up navigation using Navigation Component, </a:t>
            </a:r>
            <a:r>
              <a:rPr lang="en-GB" sz="1100" err="1">
                <a:ea typeface="+mn-lt"/>
                <a:cs typeface="+mn-lt"/>
              </a:rPr>
              <a:t>NavHost</a:t>
            </a:r>
            <a:r>
              <a:rPr lang="en-GB" sz="1100" dirty="0">
                <a:ea typeface="+mn-lt"/>
                <a:cs typeface="+mn-lt"/>
              </a:rPr>
              <a:t>, and </a:t>
            </a:r>
            <a:r>
              <a:rPr lang="en-GB" sz="1100" err="1">
                <a:ea typeface="+mn-lt"/>
                <a:cs typeface="+mn-lt"/>
              </a:rPr>
              <a:t>NavController</a:t>
            </a:r>
            <a:r>
              <a:rPr lang="en-GB" sz="1100" dirty="0">
                <a:ea typeface="+mn-lt"/>
                <a:cs typeface="+mn-lt"/>
              </a:rPr>
              <a:t>.</a:t>
            </a:r>
            <a:endParaRPr lang="en-GB" sz="1100" dirty="0"/>
          </a:p>
          <a:p>
            <a:pPr marL="0" indent="0">
              <a:lnSpc>
                <a:spcPct val="110000"/>
              </a:lnSpc>
              <a:buNone/>
            </a:pPr>
            <a:r>
              <a:rPr lang="en-GB" sz="1100" b="1" dirty="0"/>
              <a:t>VEDANT KANOJE</a:t>
            </a:r>
          </a:p>
          <a:p>
            <a:pPr>
              <a:lnSpc>
                <a:spcPct val="110000"/>
              </a:lnSpc>
            </a:pPr>
            <a:r>
              <a:rPr lang="en-GB" sz="1100" dirty="0">
                <a:ea typeface="+mn-lt"/>
                <a:cs typeface="+mn-lt"/>
              </a:rPr>
              <a:t>Build UI using Jetpack Compose with @Composable, State, and remember.</a:t>
            </a:r>
            <a:endParaRPr lang="en-GB" sz="1100" dirty="0"/>
          </a:p>
          <a:p>
            <a:pPr>
              <a:lnSpc>
                <a:spcPct val="110000"/>
              </a:lnSpc>
            </a:pPr>
            <a:r>
              <a:rPr lang="en-GB" sz="1100" dirty="0">
                <a:ea typeface="+mn-lt"/>
                <a:cs typeface="+mn-lt"/>
              </a:rPr>
              <a:t>Apply Material Design 3 using </a:t>
            </a:r>
            <a:r>
              <a:rPr lang="en-GB" sz="1100" err="1">
                <a:ea typeface="+mn-lt"/>
                <a:cs typeface="+mn-lt"/>
              </a:rPr>
              <a:t>MaterialTheme</a:t>
            </a:r>
            <a:r>
              <a:rPr lang="en-GB" sz="1100" dirty="0">
                <a:ea typeface="+mn-lt"/>
                <a:cs typeface="+mn-lt"/>
              </a:rPr>
              <a:t>, </a:t>
            </a:r>
            <a:r>
              <a:rPr lang="en-GB" sz="1100" err="1">
                <a:ea typeface="+mn-lt"/>
                <a:cs typeface="+mn-lt"/>
              </a:rPr>
              <a:t>OutlinedButton</a:t>
            </a:r>
            <a:r>
              <a:rPr lang="en-GB" sz="1100" dirty="0">
                <a:ea typeface="+mn-lt"/>
                <a:cs typeface="+mn-lt"/>
              </a:rPr>
              <a:t>, etc.</a:t>
            </a:r>
            <a:endParaRPr lang="en-GB" sz="1100" dirty="0"/>
          </a:p>
          <a:p>
            <a:pPr>
              <a:lnSpc>
                <a:spcPct val="110000"/>
              </a:lnSpc>
            </a:pPr>
            <a:r>
              <a:rPr lang="en-GB" sz="1100" dirty="0">
                <a:ea typeface="+mn-lt"/>
                <a:cs typeface="+mn-lt"/>
              </a:rPr>
              <a:t>Ensure Dark Mode and responsive layout support for different devices.</a:t>
            </a:r>
            <a:endParaRPr lang="en-GB" sz="1100" dirty="0"/>
          </a:p>
        </p:txBody>
      </p:sp>
      <p:pic>
        <p:nvPicPr>
          <p:cNvPr id="4" name="Picture 3" descr="Free Images : 2019, 2018, to reach, new year, happy new year, running ...">
            <a:extLst>
              <a:ext uri="{FF2B5EF4-FFF2-40B4-BE49-F238E27FC236}">
                <a16:creationId xmlns:a16="http://schemas.microsoft.com/office/drawing/2014/main" id="{AF416821-616A-1190-EC22-D5F50D6F0A6C}"/>
              </a:ext>
            </a:extLst>
          </p:cNvPr>
          <p:cNvPicPr>
            <a:picLocks noChangeAspect="1"/>
          </p:cNvPicPr>
          <p:nvPr/>
        </p:nvPicPr>
        <p:blipFill>
          <a:blip r:embed="rId2"/>
          <a:srcRect t="22910" b="22330"/>
          <a:stretch>
            <a:fillRect/>
          </a:stretch>
        </p:blipFill>
        <p:spPr>
          <a:xfrm>
            <a:off x="6096000" y="2166244"/>
            <a:ext cx="4908826" cy="3165044"/>
          </a:xfrm>
          <a:prstGeom prst="rect">
            <a:avLst/>
          </a:prstGeom>
        </p:spPr>
      </p:pic>
    </p:spTree>
    <p:extLst>
      <p:ext uri="{BB962C8B-B14F-4D97-AF65-F5344CB8AC3E}">
        <p14:creationId xmlns:p14="http://schemas.microsoft.com/office/powerpoint/2010/main" val="256324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1"/>
          <p:cNvSpPr txBox="1">
            <a:spLocks noGrp="1"/>
          </p:cNvSpPr>
          <p:nvPr>
            <p:ph type="title"/>
          </p:nvPr>
        </p:nvSpPr>
        <p:spPr>
          <a:xfrm>
            <a:off x="6095999" y="263965"/>
            <a:ext cx="5067300" cy="1709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Arial"/>
              <a:buNone/>
            </a:pPr>
            <a:r>
              <a:rPr lang="en-GB" sz="4800"/>
              <a:t>CONCEPT USED</a:t>
            </a:r>
            <a:endParaRPr/>
          </a:p>
        </p:txBody>
      </p:sp>
      <p:sp>
        <p:nvSpPr>
          <p:cNvPr id="54" name="Google Shape;54;p1"/>
          <p:cNvSpPr txBox="1">
            <a:spLocks noGrp="1"/>
          </p:cNvSpPr>
          <p:nvPr>
            <p:ph type="body" idx="1"/>
          </p:nvPr>
        </p:nvSpPr>
        <p:spPr>
          <a:xfrm>
            <a:off x="6096000" y="2736850"/>
            <a:ext cx="5067300" cy="2978100"/>
          </a:xfrm>
          <a:prstGeom prst="rect">
            <a:avLst/>
          </a:prstGeom>
          <a:noFill/>
          <a:ln>
            <a:noFill/>
          </a:ln>
        </p:spPr>
        <p:txBody>
          <a:bodyPr spcFirstLastPara="1" wrap="square" lIns="91425" tIns="45700" rIns="91425" bIns="45700" anchor="b" anchorCtr="0">
            <a:normAutofit/>
          </a:bodyPr>
          <a:lstStyle/>
          <a:p>
            <a:pPr marL="228600" lvl="0" indent="-114300" algn="l" rtl="0">
              <a:lnSpc>
                <a:spcPct val="120000"/>
              </a:lnSpc>
              <a:spcBef>
                <a:spcPts val="0"/>
              </a:spcBef>
              <a:spcAft>
                <a:spcPts val="0"/>
              </a:spcAft>
              <a:buClr>
                <a:schemeClr val="dk1"/>
              </a:buClr>
              <a:buSzPts val="1800"/>
              <a:buNone/>
            </a:pPr>
            <a:endParaRPr/>
          </a:p>
          <a:p>
            <a:pPr marL="228600" lvl="0" indent="-114300" algn="l" rtl="0">
              <a:lnSpc>
                <a:spcPct val="120000"/>
              </a:lnSpc>
              <a:spcBef>
                <a:spcPts val="1000"/>
              </a:spcBef>
              <a:spcAft>
                <a:spcPts val="0"/>
              </a:spcAft>
              <a:buClr>
                <a:schemeClr val="dk1"/>
              </a:buClr>
              <a:buSzPts val="1800"/>
              <a:buNone/>
            </a:pPr>
            <a:endParaRPr/>
          </a:p>
        </p:txBody>
      </p:sp>
      <p:pic>
        <p:nvPicPr>
          <p:cNvPr id="55" name="Google Shape;55;p1" descr="A group of green robots&#10;&#10;AI-generated content may be incorrect."/>
          <p:cNvPicPr preferRelativeResize="0"/>
          <p:nvPr/>
        </p:nvPicPr>
        <p:blipFill rotWithShape="1">
          <a:blip r:embed="rId2">
            <a:alphaModFix/>
          </a:blip>
          <a:srcRect b="11886"/>
          <a:stretch/>
        </p:blipFill>
        <p:spPr>
          <a:xfrm rot="-8929">
            <a:off x="-10" y="22786"/>
            <a:ext cx="6154791" cy="2191798"/>
          </a:xfrm>
          <a:custGeom>
            <a:avLst/>
            <a:gdLst/>
            <a:ahLst/>
            <a:cxnLst/>
            <a:rect l="l" t="t" r="r" b="b"/>
            <a:pathLst>
              <a:path w="6394567" h="3479045" extrusionOk="0">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a:noFill/>
          <a:ln>
            <a:noFill/>
          </a:ln>
        </p:spPr>
      </p:pic>
      <p:sp>
        <p:nvSpPr>
          <p:cNvPr id="56" name="Google Shape;56;p1"/>
          <p:cNvSpPr txBox="1"/>
          <p:nvPr/>
        </p:nvSpPr>
        <p:spPr>
          <a:xfrm>
            <a:off x="5777410" y="2222575"/>
            <a:ext cx="12192000" cy="5206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GB" sz="1800" b="1" u="sng">
                <a:solidFill>
                  <a:schemeClr val="dk1"/>
                </a:solidFill>
              </a:rPr>
              <a:t>Architecture</a:t>
            </a:r>
            <a:endParaRPr sz="1800" b="1" u="sng">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a:solidFill>
                  <a:schemeClr val="dk1"/>
                </a:solidFill>
              </a:rPr>
              <a:t>MVVM with ViewModel, Repository, StateFlow</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a:solidFill>
                  <a:schemeClr val="dk1"/>
                </a:solidFill>
              </a:rPr>
              <a:t>Hilt for dependency injection (@Inject, @HiltAndroidApp)</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a:solidFill>
                  <a:schemeClr val="dk1"/>
                </a:solidFill>
              </a:rPr>
              <a:t>Navigation Component with NavHost &amp; NavController</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b="1" u="sng">
                <a:solidFill>
                  <a:schemeClr val="dk1"/>
                </a:solidFill>
              </a:rPr>
              <a:t>UI/UX</a:t>
            </a:r>
            <a:endParaRPr sz="1800" b="1" u="sng">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a:solidFill>
                  <a:schemeClr val="dk1"/>
                </a:solidFill>
              </a:rPr>
              <a:t>Jetpack Compose with @Composable, State, remember</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a:solidFill>
                  <a:schemeClr val="dk1"/>
                </a:solidFill>
              </a:rPr>
              <a:t>Material Design 3 with MaterialTheme, OutlinedButton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a:solidFill>
                  <a:schemeClr val="dk1"/>
                </a:solidFill>
              </a:rPr>
              <a:t>Dark Mode &amp; responsive layout support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p:txBody>
      </p:sp>
      <p:sp>
        <p:nvSpPr>
          <p:cNvPr id="57" name="Google Shape;57;p1"/>
          <p:cNvSpPr txBox="1"/>
          <p:nvPr/>
        </p:nvSpPr>
        <p:spPr>
          <a:xfrm>
            <a:off x="5" y="2222571"/>
            <a:ext cx="12192000" cy="406262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GB" sz="1800" b="1" u="sng" dirty="0">
                <a:solidFill>
                  <a:schemeClr val="dk1"/>
                </a:solidFill>
              </a:rPr>
              <a:t>Data Layer</a:t>
            </a:r>
            <a:endParaRPr sz="1800" b="1" u="sng"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GB" sz="1800" dirty="0">
                <a:solidFill>
                  <a:schemeClr val="dk1"/>
                </a:solidFill>
              </a:rPr>
              <a:t>Room: @Entity, @Dao, </a:t>
            </a:r>
            <a:r>
              <a:rPr lang="en-GB" sz="1800" dirty="0" err="1">
                <a:solidFill>
                  <a:schemeClr val="dk1"/>
                </a:solidFill>
              </a:rPr>
              <a:t>RoomDatabase</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GB" sz="1800" dirty="0">
                <a:solidFill>
                  <a:schemeClr val="dk1"/>
                </a:solidFill>
              </a:rPr>
              <a:t>Kotlin Coroutines &amp; Flow for async data handling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GB" sz="1800" dirty="0">
                <a:solidFill>
                  <a:schemeClr val="dk1"/>
                </a:solidFill>
              </a:rPr>
              <a:t>Reminders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GB" sz="1800" dirty="0" err="1">
                <a:solidFill>
                  <a:schemeClr val="dk1"/>
                </a:solidFill>
              </a:rPr>
              <a:t>WorkManager</a:t>
            </a:r>
            <a:r>
              <a:rPr lang="en-GB" sz="1800" dirty="0">
                <a:solidFill>
                  <a:schemeClr val="dk1"/>
                </a:solidFill>
              </a:rPr>
              <a:t> for background tasks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GB" sz="1800" dirty="0" err="1">
                <a:solidFill>
                  <a:schemeClr val="dk1"/>
                </a:solidFill>
              </a:rPr>
              <a:t>NotificationCompat</a:t>
            </a:r>
            <a:r>
              <a:rPr lang="en-GB" sz="1800" dirty="0">
                <a:solidFill>
                  <a:schemeClr val="dk1"/>
                </a:solidFill>
              </a:rPr>
              <a:t> for custom notifications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lang="en-GB"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5CE8706-C904-73E3-C523-33027F7D3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nimation of the full fluttering national flag of South Sudan isolated ...">
            <a:extLst>
              <a:ext uri="{FF2B5EF4-FFF2-40B4-BE49-F238E27FC236}">
                <a16:creationId xmlns:a16="http://schemas.microsoft.com/office/drawing/2014/main" id="{5752E058-2977-8268-B4C2-32B757671839}"/>
              </a:ext>
            </a:extLst>
          </p:cNvPr>
          <p:cNvPicPr>
            <a:picLocks noChangeAspect="1"/>
          </p:cNvPicPr>
          <p:nvPr/>
        </p:nvPicPr>
        <p:blipFill>
          <a:blip r:embed="rId2">
            <a:alphaModFix amt="60000"/>
          </a:blip>
          <a:srcRect/>
          <a:stretch>
            <a:fill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86D8696D-C198-B2EF-8807-96EBBAA93D05}"/>
              </a:ext>
            </a:extLst>
          </p:cNvPr>
          <p:cNvSpPr>
            <a:spLocks noGrp="1"/>
          </p:cNvSpPr>
          <p:nvPr>
            <p:ph type="title"/>
          </p:nvPr>
        </p:nvSpPr>
        <p:spPr>
          <a:xfrm>
            <a:off x="1066800" y="1143000"/>
            <a:ext cx="5345502" cy="1257300"/>
          </a:xfrm>
        </p:spPr>
        <p:txBody>
          <a:bodyPr anchor="ctr">
            <a:normAutofit/>
          </a:bodyPr>
          <a:lstStyle/>
          <a:p>
            <a:r>
              <a:rPr lang="en-GB" sz="4800" dirty="0">
                <a:solidFill>
                  <a:srgbClr val="FFFFFF"/>
                </a:solidFill>
              </a:rPr>
              <a:t>DEMO OF APP</a:t>
            </a:r>
          </a:p>
        </p:txBody>
      </p:sp>
      <p:pic>
        <p:nvPicPr>
          <p:cNvPr id="20" name="Content Placeholder 19">
            <a:extLst>
              <a:ext uri="{FF2B5EF4-FFF2-40B4-BE49-F238E27FC236}">
                <a16:creationId xmlns:a16="http://schemas.microsoft.com/office/drawing/2014/main" id="{082AF35C-A3D0-3D5F-8D63-4D6B8105AB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972" y="2400300"/>
            <a:ext cx="1753163" cy="3658588"/>
          </a:xfrm>
        </p:spPr>
      </p:pic>
      <p:pic>
        <p:nvPicPr>
          <p:cNvPr id="22" name="Picture 21" descr="A screen shot of a cell phone&#10;&#10;AI-generated content may be incorrect.">
            <a:extLst>
              <a:ext uri="{FF2B5EF4-FFF2-40B4-BE49-F238E27FC236}">
                <a16:creationId xmlns:a16="http://schemas.microsoft.com/office/drawing/2014/main" id="{8E8E065E-01BC-E0AE-22AA-6076F6352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0427" y="2400300"/>
            <a:ext cx="1818378" cy="3658588"/>
          </a:xfrm>
          <a:prstGeom prst="rect">
            <a:avLst/>
          </a:prstGeom>
        </p:spPr>
      </p:pic>
      <p:pic>
        <p:nvPicPr>
          <p:cNvPr id="24" name="Picture 23" descr="A screenshot of a phone&#10;&#10;AI-generated content may be incorrect.">
            <a:extLst>
              <a:ext uri="{FF2B5EF4-FFF2-40B4-BE49-F238E27FC236}">
                <a16:creationId xmlns:a16="http://schemas.microsoft.com/office/drawing/2014/main" id="{62DE5554-C929-DDE7-1752-FB7C91C4DE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6250" y="2400300"/>
            <a:ext cx="1753164" cy="3743026"/>
          </a:xfrm>
          <a:prstGeom prst="rect">
            <a:avLst/>
          </a:prstGeom>
        </p:spPr>
      </p:pic>
      <p:pic>
        <p:nvPicPr>
          <p:cNvPr id="26" name="Picture 25" descr="A screenshot of a phone&#10;&#10;AI-generated content may be incorrect.">
            <a:extLst>
              <a:ext uri="{FF2B5EF4-FFF2-40B4-BE49-F238E27FC236}">
                <a16:creationId xmlns:a16="http://schemas.microsoft.com/office/drawing/2014/main" id="{75165AF6-5E4B-5504-4E61-80B0A8D1D8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20" y="2416593"/>
            <a:ext cx="1819514" cy="3726733"/>
          </a:xfrm>
          <a:prstGeom prst="rect">
            <a:avLst/>
          </a:prstGeom>
        </p:spPr>
      </p:pic>
      <p:pic>
        <p:nvPicPr>
          <p:cNvPr id="28" name="Picture 27" descr="A screenshot of a phone&#10;&#10;AI-generated content may be incorrect.">
            <a:extLst>
              <a:ext uri="{FF2B5EF4-FFF2-40B4-BE49-F238E27FC236}">
                <a16:creationId xmlns:a16="http://schemas.microsoft.com/office/drawing/2014/main" id="{BB71B874-8F71-9CA4-CCD3-625DE2FB56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3940" y="2400300"/>
            <a:ext cx="1753164" cy="3743026"/>
          </a:xfrm>
          <a:prstGeom prst="rect">
            <a:avLst/>
          </a:prstGeom>
        </p:spPr>
      </p:pic>
      <p:pic>
        <p:nvPicPr>
          <p:cNvPr id="30" name="Picture 29" descr="A screenshot of a phone&#10;&#10;AI-generated content may be incorrect.">
            <a:extLst>
              <a:ext uri="{FF2B5EF4-FFF2-40B4-BE49-F238E27FC236}">
                <a16:creationId xmlns:a16="http://schemas.microsoft.com/office/drawing/2014/main" id="{D78BADF2-27D1-315D-A496-E7200AF422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04960" y="2400300"/>
            <a:ext cx="1841052" cy="3743026"/>
          </a:xfrm>
          <a:prstGeom prst="rect">
            <a:avLst/>
          </a:prstGeom>
        </p:spPr>
      </p:pic>
    </p:spTree>
    <p:extLst>
      <p:ext uri="{BB962C8B-B14F-4D97-AF65-F5344CB8AC3E}">
        <p14:creationId xmlns:p14="http://schemas.microsoft.com/office/powerpoint/2010/main" val="2644015640"/>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0</TotalTime>
  <Words>420</Words>
  <Application>Microsoft Office PowerPoint</Application>
  <PresentationFormat>Widescreen</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SwellVTI</vt:lpstr>
      <vt:lpstr>TEAM TECH TITANS </vt:lpstr>
      <vt:lpstr>Introduction</vt:lpstr>
      <vt:lpstr>IDEA:MEDICINE REMINDER APP</vt:lpstr>
      <vt:lpstr>Contributions: </vt:lpstr>
      <vt:lpstr>CONCEPT USED</vt:lpstr>
      <vt:lpstr>DEMO OF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Sarthak Jain</cp:lastModifiedBy>
  <cp:revision>61</cp:revision>
  <dcterms:modified xsi:type="dcterms:W3CDTF">2025-06-20T06:31:59Z</dcterms:modified>
</cp:coreProperties>
</file>