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6" r:id="rId3"/>
    <p:sldId id="267" r:id="rId4"/>
    <p:sldId id="264" r:id="rId5"/>
    <p:sldId id="263" r:id="rId6"/>
    <p:sldId id="261" r:id="rId7"/>
    <p:sldId id="257" r:id="rId8"/>
    <p:sldId id="260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 A Mungra" initials="VAM" lastIdx="1" clrIdx="0">
    <p:extLst>
      <p:ext uri="{19B8F6BF-5375-455C-9EA6-DF929625EA0E}">
        <p15:presenceInfo xmlns:p15="http://schemas.microsoft.com/office/powerpoint/2012/main" userId="debca337ef1d88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HecqoQc9bYr55zptQZJzdwqstmw1xkp5/view?usp=drive_link" TargetMode="External"/><Relationship Id="rId2" Type="http://schemas.openxmlformats.org/officeDocument/2006/relationships/hyperlink" Target="https://drive.google.com/file/d/1HecqoQc9bYr55zptQZJzdwqs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0D3BF-BA8F-4828-8700-4F48FACE0753}"/>
              </a:ext>
            </a:extLst>
          </p:cNvPr>
          <p:cNvSpPr txBox="1"/>
          <p:nvPr/>
        </p:nvSpPr>
        <p:spPr>
          <a:xfrm>
            <a:off x="2183907" y="1233995"/>
            <a:ext cx="7981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CAPSTONE ASSIGNMENT P6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“DAIICT CLUB MANAGER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BY </a:t>
            </a:r>
            <a:r>
              <a:rPr lang="en-US" sz="4000" dirty="0" err="1">
                <a:solidFill>
                  <a:schemeClr val="bg1"/>
                </a:solidFill>
              </a:rPr>
              <a:t>noCapCoderz</a:t>
            </a:r>
            <a:r>
              <a:rPr lang="en-US" sz="4000" dirty="0">
                <a:solidFill>
                  <a:schemeClr val="bg1"/>
                </a:solidFill>
              </a:rPr>
              <a:t>” </a:t>
            </a:r>
            <a:endParaRPr lang="en-IN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D960E43-B17A-40A3-8304-71462ECE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37330"/>
              </p:ext>
            </p:extLst>
          </p:nvPr>
        </p:nvGraphicFramePr>
        <p:xfrm>
          <a:off x="2110419" y="4004404"/>
          <a:ext cx="8128000" cy="185420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16510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18376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26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Ramoliya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Shivam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202301049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18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Mungra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202301026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Mandani</a:t>
                      </a:r>
                      <a:r>
                        <a:rPr lang="en-US" dirty="0"/>
                        <a:t> Pranav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202301101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2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Lakhani Pratham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202301009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11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68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98B4-395F-4D99-B65C-375E288A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41F83-FBBB-4058-A164-5B79F6C61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200400"/>
            <a:ext cx="8825659" cy="2819400"/>
          </a:xfrm>
        </p:spPr>
        <p:txBody>
          <a:bodyPr/>
          <a:lstStyle/>
          <a:p>
            <a:pPr marL="520700" indent="-228600">
              <a:lnSpc>
                <a:spcPct val="106000"/>
              </a:lnSpc>
              <a:spcBef>
                <a:spcPts val="960"/>
              </a:spcBef>
              <a:spcAft>
                <a:spcPts val="0"/>
              </a:spcAft>
            </a:pPr>
            <a:r>
              <a:rPr lang="en-US" dirty="0"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pc="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complexity</a:t>
            </a:r>
            <a:r>
              <a:rPr lang="en-US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pc="1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searching</a:t>
            </a:r>
            <a:r>
              <a:rPr lang="en-US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pc="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</a:t>
            </a:r>
            <a:r>
              <a:rPr lang="en-US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pc="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pc="8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three</a:t>
            </a:r>
            <a:r>
              <a:rPr lang="en-US" spc="-3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methods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as Follow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82600" indent="-285750" algn="just">
              <a:buFont typeface="Wingdings" panose="05000000000000000000" pitchFamily="2" charset="2"/>
              <a:buChar char="è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Searching</a:t>
            </a:r>
            <a:r>
              <a:rPr lang="en-US" sz="1800" u="sng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u="sng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</a:t>
            </a:r>
            <a:r>
              <a:rPr lang="en-US" sz="1800" u="sng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</a:t>
            </a:r>
            <a:r>
              <a:rPr lang="en-US" sz="1800" u="sng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(Using</a:t>
            </a:r>
            <a:r>
              <a:rPr lang="en-US" sz="1800" u="sng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unordered_map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::find):</a:t>
            </a:r>
          </a:p>
          <a:p>
            <a:pPr marL="48260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Time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Complexity: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O(1) on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average,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O(n) worst-case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scenario.</a:t>
            </a:r>
          </a:p>
          <a:p>
            <a:pPr marL="48260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can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avoid it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By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Handling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collision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either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by separate chaining or probing.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482600" indent="-285750" algn="just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852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CFC04-0E7B-4386-8624-A65D12638B4D}"/>
              </a:ext>
            </a:extLst>
          </p:cNvPr>
          <p:cNvSpPr txBox="1"/>
          <p:nvPr/>
        </p:nvSpPr>
        <p:spPr>
          <a:xfrm>
            <a:off x="1676400" y="1098875"/>
            <a:ext cx="9000565" cy="677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indent="-285750" algn="just">
              <a:spcBef>
                <a:spcPts val="151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Searching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(Iterating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unordered_map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</a:p>
          <a:p>
            <a:pPr marL="939800" lvl="1" indent="-285750" algn="just">
              <a:spcBef>
                <a:spcPts val="151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Complexity:</a:t>
            </a:r>
            <a:r>
              <a:rPr lang="en-US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O(n).</a:t>
            </a:r>
          </a:p>
          <a:p>
            <a:pPr marL="939800" lvl="1" indent="-285750" algn="just">
              <a:spcBef>
                <a:spcPts val="151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2100" indent="-95250" algn="just"/>
            <a:endParaRPr lang="en-US" sz="1800" dirty="0">
              <a:solidFill>
                <a:schemeClr val="bg1"/>
              </a:solidFill>
              <a:effectLst/>
              <a:latin typeface="Wingdings" panose="05000000000000000000" pitchFamily="2" charset="2"/>
              <a:ea typeface="Calibri" panose="020F0502020204030204" pitchFamily="34" charset="0"/>
            </a:endParaRPr>
          </a:p>
          <a:p>
            <a:pPr marL="482600" indent="-285750" algn="just">
              <a:buFont typeface="Wingdings" panose="05000000000000000000" pitchFamily="2" charset="2"/>
              <a:buChar char="è"/>
            </a:pP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Searching</a:t>
            </a:r>
            <a:r>
              <a:rPr lang="en-US" sz="1800" u="sng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en-US" sz="1800" u="sng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Club</a:t>
            </a:r>
            <a:r>
              <a:rPr lang="en-US" sz="1800" u="sng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</a:t>
            </a:r>
            <a:r>
              <a:rPr lang="en-US" sz="1800" u="sng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(Iterating</a:t>
            </a:r>
            <a:r>
              <a:rPr lang="en-US" sz="1800" u="sng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</a:t>
            </a:r>
            <a:r>
              <a:rPr lang="en-US" sz="1800" u="sng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u="sng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unordered_map</a:t>
            </a: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</a:p>
          <a:p>
            <a:pPr marL="939800" lvl="1" indent="-285750" algn="just">
              <a:spcBef>
                <a:spcPts val="151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Complexity:</a:t>
            </a:r>
            <a:r>
              <a:rPr lang="en-US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O(n).</a:t>
            </a:r>
          </a:p>
          <a:p>
            <a:pPr marL="939800" lvl="1" indent="-285750" algn="just">
              <a:spcBef>
                <a:spcPts val="151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82600" indent="-285750" algn="just">
              <a:spcBef>
                <a:spcPts val="32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summary:</a:t>
            </a:r>
            <a:endParaRPr lang="en-IN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39800" lvl="1" indent="-285750" algn="just"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Searching by Member ID using 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unordered_map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::find is the most</a:t>
            </a:r>
            <a:r>
              <a:rPr lang="en-US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efficient</a:t>
            </a:r>
            <a:r>
              <a:rPr lang="en-US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</a:t>
            </a:r>
            <a:r>
              <a:rPr lang="en-US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average</a:t>
            </a:r>
            <a:r>
              <a:rPr lang="en-US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time</a:t>
            </a:r>
            <a:r>
              <a:rPr lang="en-US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complexity</a:t>
            </a:r>
            <a:r>
              <a:rPr lang="en-US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O(1)</a:t>
            </a:r>
            <a:r>
              <a:rPr lang="en-US" spc="-5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due</a:t>
            </a:r>
            <a:r>
              <a:rPr lang="en-US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direct</a:t>
            </a:r>
            <a:r>
              <a:rPr lang="en-US" spc="-3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lookup in the</a:t>
            </a:r>
            <a:r>
              <a:rPr lang="en-US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hash table.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939800" lvl="1" indent="-285750" algn="just"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earching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by Member Name or Club Name by iterating over the</a:t>
            </a:r>
            <a:r>
              <a:rPr lang="en-US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unordered_map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has a time complexity of O(n), making it less</a:t>
            </a:r>
            <a:r>
              <a:rPr lang="en-US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efficient</a:t>
            </a:r>
            <a:r>
              <a:rPr lang="en-US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compared</a:t>
            </a:r>
            <a:r>
              <a:rPr lang="en-US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searching</a:t>
            </a:r>
            <a:r>
              <a:rPr lang="en-US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by</a:t>
            </a:r>
            <a:r>
              <a:rPr lang="en-US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ID,</a:t>
            </a:r>
            <a:r>
              <a:rPr lang="en-US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especially</a:t>
            </a:r>
            <a:r>
              <a:rPr lang="en-US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when</a:t>
            </a:r>
            <a:r>
              <a:rPr lang="en-US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</a:t>
            </a:r>
            <a:r>
              <a:rPr lang="en-US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 elements</a:t>
            </a:r>
            <a:r>
              <a:rPr lang="en-US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 the</a:t>
            </a:r>
            <a:r>
              <a:rPr lang="en-US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map is large.</a:t>
            </a: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939800" lvl="1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939800" lvl="1" indent="-285750" algn="just">
              <a:spcBef>
                <a:spcPts val="151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939800" lvl="1" indent="-285750" algn="just">
              <a:spcBef>
                <a:spcPts val="151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0">
              <a:spcBef>
                <a:spcPts val="140"/>
              </a:spcBef>
              <a:spcAft>
                <a:spcPts val="0"/>
              </a:spcAft>
              <a:buSzPts val="1400"/>
              <a:tabLst>
                <a:tab pos="1081405" algn="l"/>
                <a:tab pos="1082040" algn="l"/>
              </a:tabLst>
            </a:pP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indent="-95250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B47B-2035-4855-8CC3-2879C4F0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E761F-59AF-4B89-8A77-BFD378A86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20700" marR="74930" indent="-228600" algn="just">
              <a:lnSpc>
                <a:spcPct val="107000"/>
              </a:lnSpc>
              <a:spcBef>
                <a:spcPts val="960"/>
              </a:spcBef>
              <a:spcAft>
                <a:spcPts val="0"/>
              </a:spcAft>
            </a:pPr>
            <a:r>
              <a:rPr lang="en-US" sz="1800" dirty="0"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Space complexity refers to the amount of memory space required by the</a:t>
            </a:r>
            <a:r>
              <a:rPr lang="en-US" sz="18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 to execute relative to the input size. Here's a breakdown of the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space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complexity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component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95250">
              <a:spcBef>
                <a:spcPts val="1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	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92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CFC04-0E7B-4386-8624-A65D12638B4D}"/>
              </a:ext>
            </a:extLst>
          </p:cNvPr>
          <p:cNvSpPr txBox="1"/>
          <p:nvPr/>
        </p:nvSpPr>
        <p:spPr>
          <a:xfrm>
            <a:off x="1676400" y="1098875"/>
            <a:ext cx="9000565" cy="3410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algn="just"/>
            <a:r>
              <a:rPr lang="en-US" sz="180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1800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Global Constants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3025" lvl="0" indent="-342900" algn="just">
              <a:lnSpc>
                <a:spcPct val="107000"/>
              </a:lnSpc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he global constants FILENAME and CLUBS_FILE are strings, and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they occupy constant space regardless of the input size. So, the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space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complexity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global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constants is O(1).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indent="-95250">
              <a:spcBef>
                <a:spcPts val="1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2100" algn="just"/>
            <a:r>
              <a:rPr lang="en-US" sz="1800" b="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1800" b="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Structures</a:t>
            </a:r>
            <a:r>
              <a:rPr lang="en-US" sz="1800" b="1" u="sng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b="1" u="sng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Variables:</a:t>
            </a:r>
            <a:endParaRPr lang="en-IN" sz="1800" b="1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2390" lvl="0" indent="-342900" algn="just">
              <a:lnSpc>
                <a:spcPct val="107000"/>
              </a:lnSpc>
              <a:spcBef>
                <a:spcPts val="12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Member structure consists of integer and string variables.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Each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instance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structure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requires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constant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amount of memory for its variables. So, the space complexity for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structures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 variables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 O(1)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75565" lvl="0" indent="-342900" algn="just">
              <a:lnSpc>
                <a:spcPct val="106000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Other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variables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function</a:t>
            </a:r>
            <a:r>
              <a:rPr lang="en-US" sz="1800" spc="-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prototypes</a:t>
            </a:r>
            <a:r>
              <a:rPr lang="en-US" sz="1800" spc="-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also</a:t>
            </a:r>
            <a:r>
              <a:rPr lang="en-US" sz="1800" spc="-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consume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constant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amount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memory.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So,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their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space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complexity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also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O(1).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CFC04-0E7B-4386-8624-A65D12638B4D}"/>
              </a:ext>
            </a:extLst>
          </p:cNvPr>
          <p:cNvSpPr txBox="1"/>
          <p:nvPr/>
        </p:nvSpPr>
        <p:spPr>
          <a:xfrm>
            <a:off x="1676400" y="1098875"/>
            <a:ext cx="9000565" cy="3410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algn="just"/>
            <a:r>
              <a:rPr lang="en-US" sz="180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1800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Global Constants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3025" lvl="0" indent="-342900" algn="just">
              <a:lnSpc>
                <a:spcPct val="107000"/>
              </a:lnSpc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he global constants FILENAME and CLUBS_FILE are strings, and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they occupy constant space regardless of the input size. So, the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space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complexity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global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constants is O(1).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indent="-95250">
              <a:spcBef>
                <a:spcPts val="1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92100" algn="just"/>
            <a:r>
              <a:rPr lang="en-US" sz="1800" b="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1800" b="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Structures</a:t>
            </a:r>
            <a:r>
              <a:rPr lang="en-US" sz="1800" b="1" u="sng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b="1" u="sng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Variables:</a:t>
            </a:r>
            <a:endParaRPr lang="en-IN" sz="1800" b="1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2390" lvl="0" indent="-342900" algn="just">
              <a:lnSpc>
                <a:spcPct val="107000"/>
              </a:lnSpc>
              <a:spcBef>
                <a:spcPts val="12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Member structure consists of integer and string variables.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Each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instance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structure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requires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constant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amount of memory for its variables. So, the space complexity for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structures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 variables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 O(1)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75565" lvl="0" indent="-342900" algn="just">
              <a:lnSpc>
                <a:spcPct val="106000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Other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variables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function</a:t>
            </a:r>
            <a:r>
              <a:rPr lang="en-US" sz="1800" spc="-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prototypes</a:t>
            </a:r>
            <a:r>
              <a:rPr lang="en-US" sz="1800" spc="-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also</a:t>
            </a:r>
            <a:r>
              <a:rPr lang="en-US" sz="1800" spc="-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consume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constant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amount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memory.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So,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their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space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complexity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also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O(1).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6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CFC04-0E7B-4386-8624-A65D12638B4D}"/>
              </a:ext>
            </a:extLst>
          </p:cNvPr>
          <p:cNvSpPr txBox="1"/>
          <p:nvPr/>
        </p:nvSpPr>
        <p:spPr>
          <a:xfrm>
            <a:off x="1676400" y="1098875"/>
            <a:ext cx="9000565" cy="623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algn="just"/>
            <a:r>
              <a:rPr lang="en-US" sz="1800" b="0" u="sng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1800" b="0" u="sng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u="sng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Input/Output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5565" lvl="0" indent="-342900" algn="just">
              <a:lnSpc>
                <a:spcPct val="107000"/>
              </a:lnSpc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space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complexity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input/output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operations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depends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size of the files being read or written. In this program, the file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size is not directly related to the input size but rather to the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 records stored in 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73025" lvl="0" indent="-34290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 the record.csv file, each record consists of an integer ID, two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strings, and a long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long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integer. The space complexity for storing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each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record is O(1) per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record.</a:t>
            </a:r>
          </a:p>
          <a:p>
            <a:pPr marL="342900" marR="73025" lvl="0" indent="-34290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Similarly,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clubs.csv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file,</a:t>
            </a:r>
            <a:r>
              <a:rPr lang="en-US" sz="1800" spc="-8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record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consists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club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category.</a:t>
            </a:r>
            <a:r>
              <a:rPr lang="en-US" sz="1800" spc="-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space</a:t>
            </a:r>
            <a:r>
              <a:rPr lang="en-US" sz="1800" spc="-4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complexity</a:t>
            </a:r>
            <a:r>
              <a:rPr lang="en-US" sz="1800" spc="-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storing</a:t>
            </a:r>
            <a:r>
              <a:rPr lang="en-US" sz="1800" spc="-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club</a:t>
            </a:r>
            <a:r>
              <a:rPr lang="en-US" sz="1800" spc="-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record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also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O(1) per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record.</a:t>
            </a:r>
          </a:p>
          <a:p>
            <a:pPr marL="292100" algn="just"/>
            <a:endParaRPr lang="en-US" sz="1800" b="0" dirty="0">
              <a:solidFill>
                <a:schemeClr val="bg1"/>
              </a:solidFill>
              <a:effectLst/>
              <a:latin typeface="Wingdings" panose="05000000000000000000" pitchFamily="2" charset="2"/>
              <a:ea typeface="Calibri" panose="020F0502020204030204" pitchFamily="34" charset="0"/>
            </a:endParaRPr>
          </a:p>
          <a:p>
            <a:pPr marL="292100" algn="just"/>
            <a:endParaRPr lang="en-US" sz="1800" b="0" dirty="0">
              <a:solidFill>
                <a:schemeClr val="bg1"/>
              </a:solidFill>
              <a:effectLst/>
              <a:latin typeface="Wingdings" panose="05000000000000000000" pitchFamily="2" charset="2"/>
              <a:ea typeface="Calibri" panose="020F0502020204030204" pitchFamily="34" charset="0"/>
            </a:endParaRPr>
          </a:p>
          <a:p>
            <a:pPr marL="292100" algn="just"/>
            <a:r>
              <a:rPr lang="en-US" sz="1800" b="0" u="sng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1800" b="0" u="sng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Vectors</a:t>
            </a:r>
            <a:r>
              <a:rPr lang="en-US" sz="1800" b="1" u="sng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b="1" u="sng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b="1" u="sng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Structures:</a:t>
            </a:r>
            <a:endParaRPr lang="en-IN" sz="1800" b="1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4930" lvl="0" indent="-342900" algn="just">
              <a:lnSpc>
                <a:spcPct val="107000"/>
              </a:lnSpc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8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program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uses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8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vector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store</a:t>
            </a:r>
            <a:r>
              <a:rPr lang="en-US" sz="1800" spc="-8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records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when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viewing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members. The space complexity for the vector is O(n), where n is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 members.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6200" lvl="0" indent="-34290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unordered_map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structure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used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store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information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temporarily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when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searching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member.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space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complexity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unordered_map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O(n),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where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being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stored temporarily.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73025" lvl="0" indent="-34290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R="73025" lvl="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  <a:buSzPts val="1400"/>
              <a:tabLst>
                <a:tab pos="1082040" algn="l"/>
              </a:tabLst>
            </a:pPr>
            <a:b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08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CFC04-0E7B-4386-8624-A65D12638B4D}"/>
              </a:ext>
            </a:extLst>
          </p:cNvPr>
          <p:cNvSpPr txBox="1"/>
          <p:nvPr/>
        </p:nvSpPr>
        <p:spPr>
          <a:xfrm>
            <a:off x="1595717" y="847864"/>
            <a:ext cx="9000565" cy="623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algn="just"/>
            <a:r>
              <a:rPr lang="en-US" sz="1800" b="0" u="sng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1800" b="0" u="sng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b="1" u="sng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Input/Output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5565" lvl="0" indent="-342900" algn="just">
              <a:lnSpc>
                <a:spcPct val="107000"/>
              </a:lnSpc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space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complexity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input/output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operations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depends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 size of the files being read or written. In this program, the file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size is not directly related to the input size but rather to the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 records stored in 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73025" lvl="0" indent="-34290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 the record.csv file, each record consists of an integer ID, two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strings, and a long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long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integer. The space complexity for storing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each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record is O(1) per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record.</a:t>
            </a:r>
          </a:p>
          <a:p>
            <a:pPr marL="342900" marR="73025" lvl="0" indent="-34290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Similarly,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clubs.csv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file,</a:t>
            </a:r>
            <a:r>
              <a:rPr lang="en-US" sz="1800" spc="-8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record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consists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club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category.</a:t>
            </a:r>
            <a:r>
              <a:rPr lang="en-US" sz="1800" spc="-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space</a:t>
            </a:r>
            <a:r>
              <a:rPr lang="en-US" sz="1800" spc="-4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complexity</a:t>
            </a:r>
            <a:r>
              <a:rPr lang="en-US" sz="1800" spc="-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storing</a:t>
            </a:r>
            <a:r>
              <a:rPr lang="en-US" sz="1800" spc="-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each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club</a:t>
            </a:r>
            <a:r>
              <a:rPr lang="en-US" sz="1800" spc="-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record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also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O(1) per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record.</a:t>
            </a:r>
          </a:p>
          <a:p>
            <a:pPr marL="292100" algn="just"/>
            <a:endParaRPr lang="en-US" sz="1800" b="0" dirty="0">
              <a:solidFill>
                <a:schemeClr val="bg1"/>
              </a:solidFill>
              <a:effectLst/>
              <a:latin typeface="Wingdings" panose="05000000000000000000" pitchFamily="2" charset="2"/>
              <a:ea typeface="Calibri" panose="020F0502020204030204" pitchFamily="34" charset="0"/>
            </a:endParaRPr>
          </a:p>
          <a:p>
            <a:pPr marL="292100" algn="just"/>
            <a:endParaRPr lang="en-US" sz="1800" b="0" dirty="0">
              <a:solidFill>
                <a:schemeClr val="bg1"/>
              </a:solidFill>
              <a:effectLst/>
              <a:latin typeface="Wingdings" panose="05000000000000000000" pitchFamily="2" charset="2"/>
              <a:ea typeface="Calibri" panose="020F0502020204030204" pitchFamily="34" charset="0"/>
            </a:endParaRPr>
          </a:p>
          <a:p>
            <a:pPr marL="292100" algn="just"/>
            <a:r>
              <a:rPr lang="en-US" sz="1800" b="0" u="sng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1800" b="0" u="sng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Vectors</a:t>
            </a:r>
            <a:r>
              <a:rPr lang="en-US" sz="1800" b="1" u="sng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b="1" u="sng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b="1" u="sng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Structures:</a:t>
            </a:r>
            <a:endParaRPr lang="en-IN" sz="1800" b="1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4930" lvl="0" indent="-342900" algn="just">
              <a:lnSpc>
                <a:spcPct val="107000"/>
              </a:lnSpc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8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program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uses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8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vector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store</a:t>
            </a:r>
            <a:r>
              <a:rPr lang="en-US" sz="1800" spc="-8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records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when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viewing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members. The space complexity for the vector is O(n), where n is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 members.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6200" lvl="0" indent="-34290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unordered_map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structure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used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store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information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temporarily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when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searching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member.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space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complexity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unordered_map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O(n),</a:t>
            </a:r>
            <a:r>
              <a:rPr lang="en-US" sz="1800" spc="-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where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</a:t>
            </a:r>
            <a:r>
              <a:rPr lang="en-US" sz="1800" spc="-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being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stored temporarily.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73025" lvl="0" indent="-34290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R="73025" lvl="0" algn="just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  <a:buSzPts val="1400"/>
              <a:tabLst>
                <a:tab pos="1082040" algn="l"/>
              </a:tabLst>
            </a:pPr>
            <a:b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0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CFC04-0E7B-4386-8624-A65D12638B4D}"/>
              </a:ext>
            </a:extLst>
          </p:cNvPr>
          <p:cNvSpPr txBox="1"/>
          <p:nvPr/>
        </p:nvSpPr>
        <p:spPr>
          <a:xfrm>
            <a:off x="1676400" y="1098875"/>
            <a:ext cx="9000565" cy="51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0700" indent="-228600">
              <a:lnSpc>
                <a:spcPct val="107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b="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1800" b="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Considering</a:t>
            </a:r>
            <a:r>
              <a:rPr lang="en-US" sz="1800" b="1" spc="4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these</a:t>
            </a:r>
            <a:r>
              <a:rPr lang="en-US" sz="1800" b="1" spc="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factors,</a:t>
            </a:r>
            <a:r>
              <a:rPr lang="en-US" sz="1800" b="1" spc="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b="1" spc="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overall</a:t>
            </a:r>
            <a:r>
              <a:rPr lang="en-US" sz="1800" b="1" spc="4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space</a:t>
            </a:r>
            <a:r>
              <a:rPr lang="en-US" sz="1800" b="1" spc="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complexity</a:t>
            </a:r>
            <a:r>
              <a:rPr lang="en-US" sz="1800" b="1" spc="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b="1" spc="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</a:t>
            </a:r>
            <a:r>
              <a:rPr lang="en-US" sz="1800" b="1" spc="-3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b="1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 summarized</a:t>
            </a:r>
            <a:r>
              <a:rPr lang="en-US" sz="1800" b="1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follows: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4930" lvl="0" indent="-342900">
              <a:lnSpc>
                <a:spcPct val="107000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Space</a:t>
            </a:r>
            <a:r>
              <a:rPr lang="en-US" sz="1800" spc="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Complexity:</a:t>
            </a:r>
            <a:r>
              <a:rPr lang="en-US" sz="1800" spc="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O(n)</a:t>
            </a:r>
            <a:r>
              <a:rPr lang="en-US" sz="1800" spc="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storing</a:t>
            </a:r>
            <a:r>
              <a:rPr lang="en-US" sz="1800" spc="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records</a:t>
            </a:r>
            <a:r>
              <a:rPr lang="en-US" sz="1800" spc="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vector</a:t>
            </a:r>
            <a:r>
              <a:rPr lang="en-US" sz="1800" spc="-3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unordered_map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where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 is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Otherwise,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program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mainly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consumes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constant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space</a:t>
            </a:r>
            <a:r>
              <a:rPr lang="en-US" sz="1800" spc="-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(O(1)).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indent="-95250">
              <a:spcBef>
                <a:spcPts val="2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7850" marR="72390" indent="-285750" algn="just">
              <a:lnSpc>
                <a:spcPct val="107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Keep in mind that the space complexity analysis provided here is a high-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level estimation and may vary depending on specific implementation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details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compiler optimizations.</a:t>
            </a:r>
          </a:p>
          <a:p>
            <a:pPr marL="577850" marR="72390" indent="-285750" algn="just">
              <a:lnSpc>
                <a:spcPct val="107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>
              <a:spcBef>
                <a:spcPts val="175"/>
              </a:spcBef>
            </a:pPr>
            <a:r>
              <a:rPr lang="en-US" sz="18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Video</a:t>
            </a:r>
            <a:r>
              <a:rPr lang="en-US" sz="1800" b="1" u="heavy" spc="-1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of Sample</a:t>
            </a:r>
            <a:r>
              <a:rPr lang="en-US" sz="1800" b="1" u="heavy" spc="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Code</a:t>
            </a:r>
            <a:r>
              <a:rPr lang="en-US" sz="1800" b="1" u="heavy" spc="-1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Run</a:t>
            </a:r>
            <a:r>
              <a:rPr lang="en-US" sz="1800" b="1" u="heavy" spc="-15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1800" b="1" u="sng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>
              <a:lnSpc>
                <a:spcPct val="107000"/>
              </a:lnSpc>
              <a:spcBef>
                <a:spcPts val="950"/>
              </a:spcBef>
              <a:spcAft>
                <a:spcPts val="0"/>
              </a:spcAft>
            </a:pPr>
            <a:r>
              <a:rPr lang="en-US" sz="1800" b="1" u="heavy" spc="-5" dirty="0">
                <a:solidFill>
                  <a:srgbClr val="0462C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https://drive.google.com/file/d/1HecqoQc9bYr55zptQZJzdwqstm</a:t>
            </a:r>
            <a:r>
              <a:rPr lang="en-US" sz="1800" b="1" spc="-350" dirty="0">
                <a:solidFill>
                  <a:srgbClr val="0462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u="heavy" dirty="0">
                <a:solidFill>
                  <a:srgbClr val="0462C1"/>
                </a:solidFill>
                <a:effectLst/>
                <a:uFill>
                  <a:solidFill>
                    <a:srgbClr val="0462C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w1xkp5/</a:t>
            </a:r>
            <a:r>
              <a:rPr lang="en-US" sz="1800" b="1" u="heavy" dirty="0" err="1">
                <a:solidFill>
                  <a:srgbClr val="0462C1"/>
                </a:solidFill>
                <a:effectLst/>
                <a:uFill>
                  <a:solidFill>
                    <a:srgbClr val="0462C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view?usp</a:t>
            </a:r>
            <a:r>
              <a:rPr lang="en-US" sz="1800" b="1" u="heavy" dirty="0">
                <a:solidFill>
                  <a:srgbClr val="0462C1"/>
                </a:solidFill>
                <a:effectLst/>
                <a:uFill>
                  <a:solidFill>
                    <a:srgbClr val="0462C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=</a:t>
            </a:r>
            <a:r>
              <a:rPr lang="en-US" sz="1800" b="1" u="heavy" dirty="0" err="1">
                <a:solidFill>
                  <a:srgbClr val="0462C1"/>
                </a:solidFill>
                <a:effectLst/>
                <a:uFill>
                  <a:solidFill>
                    <a:srgbClr val="0462C1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drive_link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9525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95250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7850" marR="72390" indent="-285750" algn="just">
              <a:lnSpc>
                <a:spcPct val="107000"/>
              </a:lnSpc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8E45C-AC0D-4506-B426-E350B0981F82}"/>
              </a:ext>
            </a:extLst>
          </p:cNvPr>
          <p:cNvSpPr txBox="1"/>
          <p:nvPr/>
        </p:nvSpPr>
        <p:spPr>
          <a:xfrm>
            <a:off x="1235475" y="3543300"/>
            <a:ext cx="90996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need to build a manager for all the DA-IICT clubs. The manager ensures that a club member can be looked up in minimum time. A member can either be a faculty or a student. One should be able to search by name, ID, specific club name, or club category (i.e., arts, science &amp; technology, sports, culture). Note that the user of this manager may not be a DA-IICT-</a:t>
            </a:r>
            <a:r>
              <a:rPr lang="en-US" sz="2400" dirty="0" err="1"/>
              <a:t>ian</a:t>
            </a:r>
            <a:r>
              <a:rPr lang="en-US" sz="2400" dirty="0"/>
              <a:t> and, therefore, may not know the clubs’ names. 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61876-3536-4248-8E6E-AC41D446BAA0}"/>
              </a:ext>
            </a:extLst>
          </p:cNvPr>
          <p:cNvSpPr txBox="1"/>
          <p:nvPr/>
        </p:nvSpPr>
        <p:spPr>
          <a:xfrm>
            <a:off x="1235475" y="1145219"/>
            <a:ext cx="3913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TASK 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1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2D35-A428-4378-BC5C-6D53AF67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B4C5-E687-49C0-8195-C47221694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635000" indent="-342900" algn="just">
              <a:spcBef>
                <a:spcPts val="97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Initialization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3660" lvl="0" indent="-342900" algn="just">
              <a:lnSpc>
                <a:spcPct val="107000"/>
              </a:lnSpc>
              <a:spcBef>
                <a:spcPts val="12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#Include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necessary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header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files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(iostream,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fstream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sstream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string,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iomanip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vector,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unordered_map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algorithm,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ctime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conio.h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).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76835" lvl="0" indent="-342900" algn="just">
              <a:lnSpc>
                <a:spcPct val="107000"/>
              </a:lnSpc>
              <a:spcBef>
                <a:spcPts val="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Define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structure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hold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information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(ID,</a:t>
            </a:r>
            <a:r>
              <a:rPr lang="en-US" sz="1800" spc="-3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name,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post,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club,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phone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number).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lnSpc>
                <a:spcPts val="1775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Declare</a:t>
            </a:r>
            <a:r>
              <a:rPr lang="en-US" sz="1800" spc="-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function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prototypes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various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functionalities.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Define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global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constants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</a:t>
            </a:r>
            <a:r>
              <a:rPr lang="en-US" sz="1800" spc="-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names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(FILENAME,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CLUBS_FILE).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54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FF87F0-A3F7-42E3-825C-BAE7193B75F2}"/>
              </a:ext>
            </a:extLst>
          </p:cNvPr>
          <p:cNvSpPr txBox="1"/>
          <p:nvPr/>
        </p:nvSpPr>
        <p:spPr>
          <a:xfrm>
            <a:off x="1461247" y="1272987"/>
            <a:ext cx="8059271" cy="521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135"/>
              </a:spcBef>
              <a:spcAft>
                <a:spcPts val="0"/>
              </a:spcAft>
              <a:buSzPts val="1400"/>
              <a:tabLst>
                <a:tab pos="1082040" algn="l"/>
              </a:tabLst>
            </a:pP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77850" indent="-285750" algn="just"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2400" b="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Main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Menu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</a:t>
            </a:r>
            <a:r>
              <a:rPr lang="en-US" sz="2400" b="1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main_menu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endParaRPr lang="en-IN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5565" lvl="0" indent="-342900" algn="just">
              <a:lnSpc>
                <a:spcPct val="107000"/>
              </a:lnSpc>
              <a:spcBef>
                <a:spcPts val="12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Display the main menu options (add member, delete member,</a:t>
            </a:r>
            <a:r>
              <a:rPr lang="en-US" sz="1800" spc="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search</a:t>
            </a:r>
            <a:r>
              <a:rPr lang="en-US" sz="1800" spc="-4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member,</a:t>
            </a:r>
            <a:r>
              <a:rPr lang="en-US" sz="1800" spc="-4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view</a:t>
            </a:r>
            <a:r>
              <a:rPr lang="en-US" sz="1800" spc="-4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members,</a:t>
            </a:r>
            <a:r>
              <a:rPr lang="en-US" sz="1800" spc="-3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add</a:t>
            </a:r>
            <a:r>
              <a:rPr lang="en-US" sz="1800" spc="-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club,</a:t>
            </a:r>
            <a:r>
              <a:rPr lang="en-US" sz="1800" spc="-4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delete</a:t>
            </a:r>
            <a:r>
              <a:rPr lang="en-US" sz="1800" spc="-4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club,</a:t>
            </a:r>
            <a:r>
              <a:rPr lang="en-US" sz="1800" spc="-4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view</a:t>
            </a:r>
            <a:r>
              <a:rPr lang="en-US" sz="1800" spc="-4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clubs,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close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application).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Based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input,</a:t>
            </a:r>
            <a:r>
              <a:rPr lang="en-US" sz="1800" spc="-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call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corresponding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functions.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Functionality</a:t>
            </a:r>
            <a:r>
              <a:rPr lang="en-US" sz="1800" spc="-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Implementations:</a:t>
            </a:r>
          </a:p>
          <a:p>
            <a:pPr marL="342900" lvl="0" indent="-342900" algn="just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635000" indent="-342900">
              <a:spcBef>
                <a:spcPts val="320"/>
              </a:spcBef>
              <a:buFont typeface="Wingdings" panose="05000000000000000000" pitchFamily="2" charset="2"/>
              <a:buChar char="Ø"/>
            </a:pPr>
            <a:r>
              <a:rPr lang="en-US" sz="2400" b="0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</a:t>
            </a:r>
            <a:r>
              <a:rPr lang="en-US" sz="2400" b="1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</a:t>
            </a:r>
            <a:r>
              <a:rPr lang="en-US" sz="2400" b="1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add_new_member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endParaRPr lang="en-IN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password.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Validate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password.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78105" lvl="0" indent="-342900">
              <a:lnSpc>
                <a:spcPct val="107000"/>
              </a:lnSpc>
              <a:spcBef>
                <a:spcPts val="12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user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enter</a:t>
            </a:r>
            <a:r>
              <a:rPr lang="en-US" sz="1800" spc="-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details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(ID,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name,</a:t>
            </a:r>
            <a:r>
              <a:rPr lang="en-US" sz="1800" spc="-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post,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club,</a:t>
            </a:r>
            <a:r>
              <a:rPr lang="en-US" sz="1800" spc="-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phone</a:t>
            </a:r>
            <a:r>
              <a:rPr lang="en-US" sz="1800" spc="-3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number).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Check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if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already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exists using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Write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details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record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(record.csv).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 add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more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return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 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menu.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 algn="just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2040" algn="l"/>
              </a:tabLst>
            </a:pPr>
            <a:endParaRPr lang="en-IN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9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4549E-0C18-4226-8414-47FABCC08AFD}"/>
              </a:ext>
            </a:extLst>
          </p:cNvPr>
          <p:cNvSpPr txBox="1"/>
          <p:nvPr/>
        </p:nvSpPr>
        <p:spPr>
          <a:xfrm>
            <a:off x="1550894" y="851648"/>
            <a:ext cx="9305365" cy="5517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95250">
              <a:spcBef>
                <a:spcPts val="25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0" indent="-342900">
              <a:buFont typeface="Wingdings" panose="05000000000000000000" pitchFamily="2" charset="2"/>
              <a:buChar char="Ø"/>
            </a:pPr>
            <a:r>
              <a:rPr lang="en-US" sz="2400" b="0" spc="-6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Delete</a:t>
            </a:r>
            <a:r>
              <a:rPr lang="en-US" sz="2400" b="1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delete_member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endParaRPr lang="en-IN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password.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Validate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password.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user to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enter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ID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 to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deleted.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Read</a:t>
            </a:r>
            <a:r>
              <a:rPr lang="en-US" sz="1800" spc="-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records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from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(record.csv).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76835" lvl="0" indent="-342900">
              <a:lnSpc>
                <a:spcPct val="107000"/>
              </a:lnSpc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Write</a:t>
            </a:r>
            <a:r>
              <a:rPr lang="en-US" sz="1800" spc="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all</a:t>
            </a:r>
            <a:r>
              <a:rPr lang="en-US" sz="18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</a:t>
            </a:r>
            <a:r>
              <a:rPr lang="en-US" sz="1800" spc="8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except</a:t>
            </a:r>
            <a:r>
              <a:rPr lang="en-US" sz="1800" spc="8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one</a:t>
            </a:r>
            <a:r>
              <a:rPr lang="en-US" sz="18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be</a:t>
            </a:r>
            <a:r>
              <a:rPr lang="en-US" sz="1800" spc="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deleted</a:t>
            </a:r>
            <a:r>
              <a:rPr lang="en-US" sz="18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temporary</a:t>
            </a:r>
            <a:r>
              <a:rPr lang="en-US" sz="1800" spc="-3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775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Replace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original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temporary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success/failure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message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return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menu.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indent="-9525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dirty="0"/>
          </a:p>
          <a:p>
            <a:pPr marL="635000" indent="-342900">
              <a:spcBef>
                <a:spcPts val="1510"/>
              </a:spcBef>
              <a:buFont typeface="Wingdings" panose="05000000000000000000" pitchFamily="2" charset="2"/>
              <a:buChar char="Ø"/>
            </a:pPr>
            <a:r>
              <a:rPr lang="en-US" sz="2400" b="0" spc="-6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Search</a:t>
            </a:r>
            <a:r>
              <a:rPr lang="en-US" sz="2400" b="1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</a:t>
            </a:r>
            <a:r>
              <a:rPr lang="en-US" sz="2400" b="1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search_member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endParaRPr lang="en-IN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user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choose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search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criteria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(ID,</a:t>
            </a:r>
            <a:r>
              <a:rPr lang="en-US" sz="1800" spc="-3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name,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78105" lvl="0" indent="-342900">
              <a:lnSpc>
                <a:spcPct val="107000"/>
              </a:lnSpc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Based</a:t>
            </a:r>
            <a:r>
              <a:rPr lang="en-US" sz="1800" spc="19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on</a:t>
            </a:r>
            <a:r>
              <a:rPr lang="en-US" sz="1800" spc="20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1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choice,</a:t>
            </a:r>
            <a:r>
              <a:rPr lang="en-US" sz="1800" spc="18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search</a:t>
            </a:r>
            <a:r>
              <a:rPr lang="en-US" sz="1800" spc="19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19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17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18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19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18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record</a:t>
            </a:r>
            <a:r>
              <a:rPr lang="en-US" sz="1800" spc="19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</a:t>
            </a:r>
            <a:r>
              <a:rPr lang="en-US" sz="1800" spc="-3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(record.csv).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775"/>
              </a:lnSpc>
              <a:spcBef>
                <a:spcPts val="93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Display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details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if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found.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75565" lvl="0" indent="-342900">
              <a:lnSpc>
                <a:spcPct val="106000"/>
              </a:lnSpc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return</a:t>
            </a:r>
            <a:r>
              <a:rPr lang="en-US" sz="1800" spc="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6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search</a:t>
            </a:r>
            <a:r>
              <a:rPr lang="en-US" sz="1800" spc="5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section</a:t>
            </a:r>
            <a:r>
              <a:rPr lang="en-US" sz="1800" spc="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or</a:t>
            </a:r>
            <a:r>
              <a:rPr lang="en-US" sz="1800" spc="7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return</a:t>
            </a:r>
            <a:r>
              <a:rPr lang="en-US" sz="1800" spc="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6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3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menu.</a:t>
            </a:r>
          </a:p>
          <a:p>
            <a:pPr marL="342900" marR="75565" lvl="0" indent="-342900">
              <a:lnSpc>
                <a:spcPct val="106000"/>
              </a:lnSpc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56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D319A-B9F7-42A5-A449-99068A94583C}"/>
              </a:ext>
            </a:extLst>
          </p:cNvPr>
          <p:cNvSpPr txBox="1"/>
          <p:nvPr/>
        </p:nvSpPr>
        <p:spPr>
          <a:xfrm>
            <a:off x="1604682" y="770965"/>
            <a:ext cx="8390965" cy="654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75565" lvl="0">
              <a:lnSpc>
                <a:spcPct val="106000"/>
              </a:lnSpc>
              <a:spcBef>
                <a:spcPts val="135"/>
              </a:spcBef>
              <a:spcAft>
                <a:spcPts val="0"/>
              </a:spcAft>
              <a:buSzPts val="1400"/>
              <a:tabLst>
                <a:tab pos="1081405" algn="l"/>
                <a:tab pos="1082040" algn="l"/>
              </a:tabLst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635000" indent="-342900">
              <a:buFont typeface="Wingdings" panose="05000000000000000000" pitchFamily="2" charset="2"/>
              <a:buChar char="Ø"/>
            </a:pPr>
            <a:r>
              <a:rPr lang="en-US" sz="2400" b="0" spc="-6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  <a:r>
              <a:rPr lang="en-US" sz="2400" b="1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Members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view_members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endParaRPr lang="en-IN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Read</a:t>
            </a:r>
            <a:r>
              <a:rPr lang="en-US" sz="1800" spc="-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records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from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(record.csv).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Sort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 by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 name.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Display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details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sorted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by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 return to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menu.</a:t>
            </a: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77850" indent="-285750">
              <a:spcBef>
                <a:spcPts val="1510"/>
              </a:spcBef>
              <a:buFont typeface="Wingdings" panose="05000000000000000000" pitchFamily="2" charset="2"/>
              <a:buChar char="Ø"/>
            </a:pPr>
            <a:r>
              <a:rPr lang="en-US" sz="1800" b="0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</a:t>
            </a:r>
            <a:r>
              <a:rPr lang="en-US" sz="2400" b="1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Club (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add_new_club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endParaRPr lang="en-IN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0" indent="-285750">
              <a:spcBef>
                <a:spcPts val="415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password.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Validate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password.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enter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details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(name,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category).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Write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details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clubs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 (clubs.csv).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success/failure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message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return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menu.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indent="-95250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indent="-95250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-95250"/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95250"/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75565" lvl="0" indent="-342900">
              <a:lnSpc>
                <a:spcPct val="106000"/>
              </a:lnSpc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R="75565" lvl="0">
              <a:lnSpc>
                <a:spcPct val="106000"/>
              </a:lnSpc>
              <a:spcBef>
                <a:spcPts val="135"/>
              </a:spcBef>
              <a:spcAft>
                <a:spcPts val="0"/>
              </a:spcAft>
              <a:buSzPts val="1400"/>
              <a:tabLst>
                <a:tab pos="1081405" algn="l"/>
                <a:tab pos="1082040" algn="l"/>
              </a:tabLst>
            </a:pP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85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CFC04-0E7B-4386-8624-A65D12638B4D}"/>
              </a:ext>
            </a:extLst>
          </p:cNvPr>
          <p:cNvSpPr txBox="1"/>
          <p:nvPr/>
        </p:nvSpPr>
        <p:spPr>
          <a:xfrm>
            <a:off x="1676400" y="1098875"/>
            <a:ext cx="6370527" cy="4660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2100">
              <a:spcBef>
                <a:spcPts val="1505"/>
              </a:spcBef>
            </a:pPr>
            <a:r>
              <a:rPr lang="en-US" sz="1800" b="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1800" b="0" spc="-6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  <a:r>
              <a:rPr lang="en-US" sz="1800" b="1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Clubs</a:t>
            </a:r>
            <a:r>
              <a:rPr lang="en-US" sz="1800" b="1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view_clubs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endParaRPr lang="en-IN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2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Read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records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from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</a:t>
            </a:r>
            <a:r>
              <a:rPr lang="en-US" sz="1800" spc="-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(clubs.csv).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Display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details.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 return to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menu.</a:t>
            </a: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577850" indent="-285750">
              <a:spcBef>
                <a:spcPts val="1510"/>
              </a:spcBef>
              <a:buFont typeface="Wingdings" panose="05000000000000000000" pitchFamily="2" charset="2"/>
              <a:buChar char="Ø"/>
            </a:pPr>
            <a:r>
              <a:rPr lang="en-US" sz="2400" b="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Delete</a:t>
            </a:r>
            <a:r>
              <a:rPr lang="en-US" sz="2400" b="1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Club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delete_club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</a:t>
            </a:r>
            <a:endParaRPr lang="en-IN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password.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Validate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password.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2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select</a:t>
            </a:r>
            <a:r>
              <a:rPr lang="en-US" sz="1800" spc="-2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delete.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Remove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selected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from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clubs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file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(clubs.csv).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success/failure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message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return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menu.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indent="-95250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indent="-95250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21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7F0452-81AD-4CB1-A67E-676E47BDE30E}"/>
              </a:ext>
            </a:extLst>
          </p:cNvPr>
          <p:cNvSpPr txBox="1"/>
          <p:nvPr/>
        </p:nvSpPr>
        <p:spPr>
          <a:xfrm>
            <a:off x="1712259" y="1237129"/>
            <a:ext cx="8641976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7850" indent="-285750">
              <a:spcBef>
                <a:spcPts val="151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Password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Verification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(password):</a:t>
            </a:r>
            <a:endParaRPr lang="en-IN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Prompt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enter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password.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Compare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entered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password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 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predefined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password.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Return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1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correct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password,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0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incorrect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password.</a:t>
            </a: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635000" indent="-342900">
              <a:spcBef>
                <a:spcPts val="1505"/>
              </a:spcBef>
              <a:buFont typeface="Wingdings" panose="05000000000000000000" pitchFamily="2" charset="2"/>
              <a:buChar char="Ø"/>
            </a:pPr>
            <a:r>
              <a:rPr lang="en-US" sz="2400" b="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Loading</a:t>
            </a:r>
            <a:r>
              <a:rPr lang="en-US" sz="2400" b="1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(Loading):</a:t>
            </a:r>
            <a:endParaRPr lang="en-IN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2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Display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welcome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message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names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of 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members.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Display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loading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animation.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Clear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screen and</a:t>
            </a:r>
            <a:r>
              <a:rPr lang="en-US" sz="1800" spc="-2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display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menu.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indent="-95250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7850" indent="-285750">
              <a:spcBef>
                <a:spcPts val="151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Main</a:t>
            </a:r>
            <a:r>
              <a:rPr lang="en-US" sz="2400" b="1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Function</a:t>
            </a:r>
            <a:r>
              <a:rPr lang="en-US" sz="2400" b="1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(main):</a:t>
            </a:r>
            <a:endParaRPr lang="en-IN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35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Call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Loading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function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start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program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40"/>
              </a:spcBef>
              <a:spcAft>
                <a:spcPts val="0"/>
              </a:spcAft>
              <a:buSzPts val="1400"/>
              <a:buFont typeface="Symbol" panose="05050102010706020507" pitchFamily="18" charset="2"/>
              <a:buChar char=""/>
              <a:tabLst>
                <a:tab pos="1081405" algn="l"/>
                <a:tab pos="1082040" algn="l"/>
              </a:tabLst>
            </a:pP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indent="-95250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62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84DD-A083-4E39-9A10-566B5CF1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Chosen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376F-A4D4-432D-88BF-7FCE72E88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3135406"/>
          </a:xfrm>
        </p:spPr>
        <p:txBody>
          <a:bodyPr>
            <a:normAutofit fontScale="62500" lnSpcReduction="20000"/>
          </a:bodyPr>
          <a:lstStyle/>
          <a:p>
            <a:pPr marL="520700" marR="74295" indent="-228600" algn="just">
              <a:lnSpc>
                <a:spcPct val="107000"/>
              </a:lnSpc>
              <a:spcAft>
                <a:spcPts val="0"/>
              </a:spcAft>
            </a:pPr>
            <a:r>
              <a:rPr lang="en-US" sz="2900" dirty="0"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Here Main Part of </a:t>
            </a:r>
            <a:r>
              <a:rPr lang="en-US" sz="29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Programme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that use of appropriate Data Structure.</a:t>
            </a:r>
            <a:r>
              <a:rPr lang="en-US" sz="29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have many options like link list with Enum, map, hash table etc. but</a:t>
            </a:r>
            <a:r>
              <a:rPr lang="en-US" sz="29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feel that the use of Hash Table is Appropriate to store data and also</a:t>
            </a:r>
            <a:r>
              <a:rPr lang="en-US" sz="29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search.</a:t>
            </a:r>
            <a:r>
              <a:rPr lang="en-US" sz="29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29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More</a:t>
            </a:r>
            <a:r>
              <a:rPr lang="en-US" sz="29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accurate</a:t>
            </a:r>
            <a:r>
              <a:rPr lang="en-US" sz="29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than the</a:t>
            </a:r>
            <a:r>
              <a:rPr lang="en-US" sz="29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map.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95250">
              <a:spcBef>
                <a:spcPts val="15"/>
              </a:spcBef>
            </a:pP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20700" marR="72390" indent="-228600" algn="just">
              <a:lnSpc>
                <a:spcPct val="107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900" dirty="0"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Map sorts its elements implicitly in lexicographical order which increases</a:t>
            </a:r>
            <a:r>
              <a:rPr lang="en-US" sz="29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time complexity of basic operations such as Addition, Deletion of</a:t>
            </a:r>
            <a:r>
              <a:rPr lang="en-US" sz="29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Members and Searching etc. also lexicographical sorting was not needed</a:t>
            </a:r>
            <a:r>
              <a:rPr lang="en-US" sz="2900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29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our project.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95250"/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20700" marR="72390" indent="-228600" algn="just">
              <a:lnSpc>
                <a:spcPct val="107000"/>
              </a:lnSpc>
              <a:spcAft>
                <a:spcPts val="0"/>
              </a:spcAft>
            </a:pPr>
            <a:r>
              <a:rPr lang="en-US" sz="2900" dirty="0">
                <a:effectLst/>
                <a:latin typeface="Wingdings" panose="05000000000000000000" pitchFamily="2" charset="2"/>
                <a:ea typeface="Calibri" panose="020F0502020204030204" pitchFamily="34" charset="0"/>
              </a:rPr>
              <a:t>è</a:t>
            </a:r>
            <a:r>
              <a:rPr lang="en-US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But we also Face some Difficulties like use of HashMap make search</a:t>
            </a:r>
            <a:r>
              <a:rPr lang="en-US" sz="29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function by ID in O(1) and Search By Name and Club in O(n) and try</a:t>
            </a:r>
            <a:r>
              <a:rPr lang="en-US" sz="29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keeping</a:t>
            </a:r>
            <a:r>
              <a:rPr lang="en-US" sz="29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Space</a:t>
            </a:r>
            <a:r>
              <a:rPr lang="en-US" sz="29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Complexity</a:t>
            </a:r>
            <a:r>
              <a:rPr lang="en-US" sz="29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900" spc="-5" dirty="0">
                <a:latin typeface="Calibri" panose="020F0502020204030204" pitchFamily="34" charset="0"/>
                <a:ea typeface="Calibri" panose="020F0502020204030204" pitchFamily="34" charset="0"/>
              </a:rPr>
              <a:t>l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ow.</a:t>
            </a:r>
            <a:endParaRPr lang="en-IN" sz="2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512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{E3356601-6073-4E11-A82B-ABE31593B8B4}tf02900722</Template>
  <TotalTime>132</TotalTime>
  <Words>1841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Structures Chosen</vt:lpstr>
      <vt:lpstr>Time Complexity</vt:lpstr>
      <vt:lpstr>PowerPoint Presentation</vt:lpstr>
      <vt:lpstr>Space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S. Ramoliya</dc:creator>
  <cp:lastModifiedBy>Ved A Mungra</cp:lastModifiedBy>
  <cp:revision>3</cp:revision>
  <dcterms:created xsi:type="dcterms:W3CDTF">2024-05-03T10:27:56Z</dcterms:created>
  <dcterms:modified xsi:type="dcterms:W3CDTF">2024-05-03T12:44:46Z</dcterms:modified>
</cp:coreProperties>
</file>