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9" r:id="rId2"/>
  </p:sldMasterIdLst>
  <p:notesMasterIdLst>
    <p:notesMasterId r:id="rId31"/>
  </p:notesMasterIdLst>
  <p:sldIdLst>
    <p:sldId id="256" r:id="rId3"/>
    <p:sldId id="257" r:id="rId4"/>
    <p:sldId id="296" r:id="rId5"/>
    <p:sldId id="260" r:id="rId6"/>
    <p:sldId id="258" r:id="rId7"/>
    <p:sldId id="261" r:id="rId8"/>
    <p:sldId id="295" r:id="rId9"/>
    <p:sldId id="302" r:id="rId10"/>
    <p:sldId id="303" r:id="rId11"/>
    <p:sldId id="304" r:id="rId12"/>
    <p:sldId id="306" r:id="rId13"/>
    <p:sldId id="263" r:id="rId14"/>
    <p:sldId id="340" r:id="rId15"/>
    <p:sldId id="339" r:id="rId16"/>
    <p:sldId id="326" r:id="rId17"/>
    <p:sldId id="282" r:id="rId18"/>
    <p:sldId id="328" r:id="rId19"/>
    <p:sldId id="329" r:id="rId20"/>
    <p:sldId id="336" r:id="rId21"/>
    <p:sldId id="332" r:id="rId22"/>
    <p:sldId id="333" r:id="rId23"/>
    <p:sldId id="331" r:id="rId24"/>
    <p:sldId id="337" r:id="rId25"/>
    <p:sldId id="286" r:id="rId26"/>
    <p:sldId id="287" r:id="rId27"/>
    <p:sldId id="300" r:id="rId28"/>
    <p:sldId id="301" r:id="rId29"/>
    <p:sldId id="28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66FF33"/>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48" y="-1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7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82C2023-7A72-4FAF-B6B5-DBC78BCB20F2}" type="datetimeFigureOut">
              <a:rPr lang="en-US"/>
              <a:pPr>
                <a:defRPr/>
              </a:pPr>
              <a:t>12/16/2012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E78A5E02-F668-47B1-872B-E8EC72B14C3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01AEA17-FE2A-4DD8-8314-407B1FE257AE}" type="datetimeFigureOut">
              <a:rPr lang="en-US"/>
              <a:pPr>
                <a:defRPr/>
              </a:pPr>
              <a:t>12/16/2012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F16BB83-57D4-42E6-8807-F92663A2303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DBA219-6FEF-45F3-B409-C1979377D698}" type="datetimeFigureOut">
              <a:rPr lang="en-US"/>
              <a:pPr>
                <a:defRPr/>
              </a:pPr>
              <a:t>12/16/2012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FD5E32-0CE2-49FC-9066-BA35001A15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AE93A5B-29C4-465D-82BB-C1C5ABED3A75}" type="datetimeFigureOut">
              <a:rPr lang="en-US"/>
              <a:pPr>
                <a:defRPr/>
              </a:pPr>
              <a:t>12/16/2012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CD90C16-8F1C-4F39-9A5F-13E45862BA75}"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fld id="{93A31ABA-48F2-4FB1-B6DB-0F634658C7B0}" type="datetimeFigureOut">
              <a:rPr lang="en-US" smtClean="0"/>
              <a:pPr>
                <a:defRPr/>
              </a:pPr>
              <a:t>12/16/2012</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5541BEB4-C658-4668-A4C3-693C98F53FBE}"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fld id="{3BA1DD96-BDC5-4791-8A86-B97503109EEB}" type="datetimeFigureOut">
              <a:rPr lang="en-US" smtClean="0"/>
              <a:pPr>
                <a:defRPr/>
              </a:pPr>
              <a:t>12/16/2012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C6C2593-E6E9-4F35-A843-DA43F5BBDCD7}" type="slidenum">
              <a:rPr lang="en-US" smtClean="0"/>
              <a:pPr>
                <a:defRPr/>
              </a:pPr>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fld id="{C16BEA5C-58B0-47B5-AF9A-7BB125DCEA82}" type="datetimeFigureOut">
              <a:rPr lang="en-US" smtClean="0"/>
              <a:pPr>
                <a:defRPr/>
              </a:pPr>
              <a:t>12/16/2012</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2078D0EA-1EC2-48FE-8662-DBE8CAC10F5C}" type="slidenum">
              <a:rPr lang="en-US" smtClean="0"/>
              <a:pPr>
                <a:defRPr/>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fld id="{8558D8D6-5DCD-42DF-8AE3-5CCBC844B809}" type="datetimeFigureOut">
              <a:rPr lang="en-US" smtClean="0"/>
              <a:pPr>
                <a:defRPr/>
              </a:pPr>
              <a:t>12/16/2012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6893346-BCFB-4E33-B1CB-91D84DD03CF8}" type="slidenum">
              <a:rPr lang="en-US" smtClean="0"/>
              <a:pPr>
                <a:defRPr/>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fld id="{58133F5F-D26F-4D99-AB46-3F157DBE52E8}" type="datetimeFigureOut">
              <a:rPr lang="en-US" smtClean="0"/>
              <a:pPr>
                <a:defRPr/>
              </a:pPr>
              <a:t>12/16/2012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1254AF75-A134-409C-ABC8-A140DD8109FF}" type="slidenum">
              <a:rPr lang="en-US" smtClean="0"/>
              <a:pPr>
                <a:defRPr/>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14262C53-BA17-439F-87E9-8E7A8C0E6AA8}" type="datetimeFigureOut">
              <a:rPr lang="en-US" smtClean="0"/>
              <a:pPr>
                <a:defRPr/>
              </a:pPr>
              <a:t>12/16/2012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18B60E8D-DF99-49BD-99F0-B190B9923523}" type="slidenum">
              <a:rPr lang="en-US" smtClean="0"/>
              <a:pPr>
                <a:defRPr/>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4EC8085-ACD9-4981-B5AF-FFCB8593973A}" type="datetimeFigureOut">
              <a:rPr lang="en-US" smtClean="0"/>
              <a:pPr>
                <a:defRPr/>
              </a:pPr>
              <a:t>12/16/2012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508051F6-0C4C-4171-896A-6C39FF9C220B}" type="slidenum">
              <a:rPr lang="en-US" smtClean="0"/>
              <a:pPr>
                <a:defRPr/>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816E3C21-300C-4E43-A7DE-F83863356EA6}" type="datetimeFigureOut">
              <a:rPr lang="en-US" smtClean="0"/>
              <a:pPr>
                <a:defRPr/>
              </a:pPr>
              <a:t>12/16/2012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617761E-5506-4A41-85F4-70D0AE0F4802}"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32FC53-CFEF-4261-A3EA-E3DCA859CAB0}" type="datetimeFigureOut">
              <a:rPr lang="en-US"/>
              <a:pPr>
                <a:defRPr/>
              </a:pPr>
              <a:t>12/16/2012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6B046-CB46-47E3-BD2B-8FAA8C54CD22}"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1B727FE-21C0-42A3-9D3D-8DA1E993784C}" type="datetimeFigureOut">
              <a:rPr lang="en-US" smtClean="0"/>
              <a:pPr>
                <a:defRPr/>
              </a:pPr>
              <a:t>12/16/2012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DF9DAC8-44F0-49D6-B974-129E22A1CCFA}" type="slidenum">
              <a:rPr lang="en-US" smtClean="0"/>
              <a:pPr>
                <a:defRPr/>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21660282-8F43-4C01-882B-0504E23E6D77}" type="datetimeFigureOut">
              <a:rPr lang="en-US" smtClean="0"/>
              <a:pPr>
                <a:defRPr/>
              </a:pPr>
              <a:t>12/16/2012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55D8E98-C8C2-4FE0-8011-245E6D8C1782}"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049B83BB-A54B-4F54-838E-356E8A6863DA}" type="datetimeFigureOut">
              <a:rPr lang="en-US" smtClean="0"/>
              <a:pPr>
                <a:defRPr/>
              </a:pPr>
              <a:t>12/16/2012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335B4DF-03F4-43B9-AE79-C83D3CAB3991}" type="slidenum">
              <a:rPr lang="en-US" smtClean="0"/>
              <a:pPr>
                <a:defRPr/>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9A557F4-1518-4EF7-ABF5-B93B276874C8}" type="datetimeFigureOut">
              <a:rPr lang="en-US"/>
              <a:pPr>
                <a:defRPr/>
              </a:pPr>
              <a:t>12/16/2012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442BA1-5807-40D8-864F-967E5F4E0AF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37F1957-1AA8-4C4D-B7FF-2D0B7BC604BB}" type="datetimeFigureOut">
              <a:rPr lang="en-US"/>
              <a:pPr>
                <a:defRPr/>
              </a:pPr>
              <a:t>12/16/2012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7FA0AA9-D472-4856-9698-66BE7AB6B9D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E68387-97A0-41F7-B5F8-FA1F597EB020}" type="datetimeFigureOut">
              <a:rPr lang="en-US"/>
              <a:pPr>
                <a:defRPr/>
              </a:pPr>
              <a:t>12/16/2012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50F068A-4B1D-44E1-99FA-460E4199553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D8CBE98-73F2-4DAD-929F-197B049D104A}" type="datetimeFigureOut">
              <a:rPr lang="en-US"/>
              <a:pPr>
                <a:defRPr/>
              </a:pPr>
              <a:t>12/16/2012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86315B5-CA42-43A7-9F5B-1335B3073AF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71AE97B-9B33-4E87-B04A-6934BE7F9EF5}" type="datetimeFigureOut">
              <a:rPr lang="en-US"/>
              <a:pPr>
                <a:defRPr/>
              </a:pPr>
              <a:t>12/16/2012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83B8C6B-E31E-42CD-8A06-265556C411B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E63114-6902-4A8F-B010-7575D2C16D1A}" type="datetimeFigureOut">
              <a:rPr lang="en-US"/>
              <a:pPr>
                <a:defRPr/>
              </a:pPr>
              <a:t>12/16/2012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3485C53-B4FA-491E-93CE-FDB9A2491D8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2DD99F3-2903-4BEC-95A3-A9DE2BE4D7AB}" type="datetimeFigureOut">
              <a:rPr lang="en-US"/>
              <a:pPr>
                <a:defRPr/>
              </a:pPr>
              <a:t>12/16/2012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5B92490-DDD5-4F93-83F4-99FF5921F32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755F523-EF09-41A1-821B-1FE9CB908285}" type="datetimeFigureOut">
              <a:rPr lang="en-US"/>
              <a:pPr>
                <a:defRPr/>
              </a:pPr>
              <a:t>12/16/2012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96E6AB04-81FE-4CE5-8907-938F5A4428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fld id="{1755F523-EF09-41A1-821B-1FE9CB908285}" type="datetimeFigureOut">
              <a:rPr lang="en-US" smtClean="0"/>
              <a:pPr>
                <a:defRPr/>
              </a:pPr>
              <a:t>12/16/2012</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96E6AB04-81FE-4CE5-8907-938F5A442814}" type="slidenum">
              <a:rPr lang="en-US" smtClean="0"/>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458200" cy="1470025"/>
          </a:xfrm>
        </p:spPr>
        <p:txBody>
          <a:bodyPr>
            <a:normAutofit fontScale="90000"/>
          </a:bodyPr>
          <a:lstStyle/>
          <a:p>
            <a:r>
              <a:rPr lang="en-US" sz="4000" dirty="0" smtClean="0"/>
              <a:t>Shortest Path Based Geographical Routing Algorithm in Wireless Sensor Network</a:t>
            </a:r>
            <a:endParaRPr lang="en-IN" sz="4000" dirty="0"/>
          </a:p>
        </p:txBody>
      </p:sp>
      <p:sp>
        <p:nvSpPr>
          <p:cNvPr id="3" name="Subtitle 2"/>
          <p:cNvSpPr>
            <a:spLocks noGrp="1"/>
          </p:cNvSpPr>
          <p:nvPr>
            <p:ph type="subTitle" idx="1"/>
          </p:nvPr>
        </p:nvSpPr>
        <p:spPr>
          <a:xfrm>
            <a:off x="1371600" y="3886200"/>
            <a:ext cx="6781800" cy="1752600"/>
          </a:xfrm>
        </p:spPr>
        <p:txBody>
          <a:bodyPr rtlCol="0">
            <a:normAutofit fontScale="92500" lnSpcReduction="10000"/>
          </a:bodyPr>
          <a:lstStyle/>
          <a:p>
            <a:pPr fontAlgn="auto">
              <a:spcAft>
                <a:spcPts val="0"/>
              </a:spcAft>
              <a:defRPr/>
            </a:pPr>
            <a:r>
              <a:rPr lang="en-US" dirty="0" smtClean="0">
                <a:solidFill>
                  <a:schemeClr val="tx1"/>
                </a:solidFill>
                <a:latin typeface="Times New Roman" pitchFamily="18" charset="0"/>
                <a:cs typeface="Times New Roman" pitchFamily="18" charset="0"/>
              </a:rPr>
              <a:t>Indrajit Banerjee</a:t>
            </a:r>
          </a:p>
          <a:p>
            <a:pPr fontAlgn="auto">
              <a:spcAft>
                <a:spcPts val="0"/>
              </a:spcAft>
              <a:defRPr/>
            </a:pPr>
            <a:r>
              <a:rPr lang="en-US" dirty="0" smtClean="0">
                <a:solidFill>
                  <a:schemeClr val="tx1"/>
                </a:solidFill>
                <a:latin typeface="Times New Roman" pitchFamily="18" charset="0"/>
                <a:cs typeface="Times New Roman" pitchFamily="18" charset="0"/>
              </a:rPr>
              <a:t>Tuhina Samanta, Biswarup Das Sarma, Ahana Roy Choudhury, and Indrani Roy</a:t>
            </a:r>
          </a:p>
          <a:p>
            <a:pPr fontAlgn="auto">
              <a:spcAft>
                <a:spcPts val="0"/>
              </a:spcAft>
              <a:defRPr/>
            </a:pPr>
            <a:endParaRPr lang="en-US" dirty="0" smtClean="0"/>
          </a:p>
          <a:p>
            <a:pPr fontAlgn="auto">
              <a:spcAft>
                <a:spcPts val="0"/>
              </a:spcAft>
              <a:defRPr/>
            </a:pPr>
            <a:r>
              <a:rPr lang="en-US" sz="2600" dirty="0" smtClean="0">
                <a:solidFill>
                  <a:schemeClr val="tx1"/>
                </a:solidFill>
                <a:latin typeface="Times New Roman" pitchFamily="18" charset="0"/>
                <a:cs typeface="Times New Roman" pitchFamily="18" charset="0"/>
              </a:rPr>
              <a:t>Bengal Engineering and Science University, Shibpur</a:t>
            </a:r>
            <a:endParaRPr lang="en-US" sz="26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 Routing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in WSN </a:t>
            </a:r>
            <a:endParaRPr lang="en-IN" dirty="0"/>
          </a:p>
        </p:txBody>
      </p:sp>
      <p:grpSp>
        <p:nvGrpSpPr>
          <p:cNvPr id="2" name="Group 171"/>
          <p:cNvGrpSpPr/>
          <p:nvPr/>
        </p:nvGrpSpPr>
        <p:grpSpPr>
          <a:xfrm>
            <a:off x="609600" y="1752600"/>
            <a:ext cx="8305800" cy="4724400"/>
            <a:chOff x="609600" y="1752600"/>
            <a:chExt cx="8305800" cy="4724400"/>
          </a:xfrm>
        </p:grpSpPr>
        <p:grpSp>
          <p:nvGrpSpPr>
            <p:cNvPr id="3" name="Group 42"/>
            <p:cNvGrpSpPr/>
            <p:nvPr/>
          </p:nvGrpSpPr>
          <p:grpSpPr>
            <a:xfrm>
              <a:off x="1752601" y="1752600"/>
              <a:ext cx="5036436" cy="4724400"/>
              <a:chOff x="5294313" y="1692275"/>
              <a:chExt cx="3249612" cy="4076700"/>
            </a:xfrm>
          </p:grpSpPr>
          <p:sp>
            <p:nvSpPr>
              <p:cNvPr id="44" name="Oval 43"/>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51"/>
              <p:cNvGrpSpPr/>
              <p:nvPr/>
            </p:nvGrpSpPr>
            <p:grpSpPr>
              <a:xfrm>
                <a:off x="5294313" y="1806575"/>
                <a:ext cx="3249612" cy="3962400"/>
                <a:chOff x="5294313" y="1806575"/>
                <a:chExt cx="3249612" cy="3962400"/>
              </a:xfrm>
            </p:grpSpPr>
            <p:sp>
              <p:nvSpPr>
                <p:cNvPr id="46" name="Oval 45"/>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Oval 46"/>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 name="Oval 47"/>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Oval 48"/>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0" name="Oval 49"/>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1" name="Oval 50"/>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Oval 51"/>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 name="Oval 52"/>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Oval 53"/>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Oval 54"/>
                <p:cNvSpPr/>
                <p:nvPr/>
              </p:nvSpPr>
              <p:spPr>
                <a:xfrm>
                  <a:off x="5546725" y="4778375"/>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56" name="Oval 55"/>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Oval 56"/>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Oval 57"/>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9" name="Straight Arrow Connector 58"/>
                <p:cNvCxnSpPr>
                  <a:stCxn id="46" idx="5"/>
                  <a:endCxn id="50"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49" idx="6"/>
                  <a:endCxn id="50"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47"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0"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48"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57"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a:stCxn id="55" idx="6"/>
                  <a:endCxn id="52"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a:stCxn id="52" idx="6"/>
                  <a:endCxn id="51"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4" idx="0"/>
                  <a:endCxn id="52"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8" idx="0"/>
                  <a:endCxn id="51"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3" idx="0"/>
                  <a:endCxn id="56"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44" idx="6"/>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56" idx="7"/>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51"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5" name="Oval 74"/>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6" name="Straight Arrow Connector 75"/>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7" name="Oval 76"/>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8" name="Straight Arrow Connector 77"/>
                <p:cNvCxnSpPr>
                  <a:endCxn id="56"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9" name="Oval 78"/>
                <p:cNvSpPr/>
                <p:nvPr/>
              </p:nvSpPr>
              <p:spPr>
                <a:xfrm>
                  <a:off x="8315325" y="5099050"/>
                  <a:ext cx="228600" cy="228600"/>
                </a:xfrm>
                <a:prstGeom prst="ellipse">
                  <a:avLst/>
                </a:prstGeom>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dirty="0"/>
                </a:p>
              </p:txBody>
            </p:sp>
            <p:cxnSp>
              <p:nvCxnSpPr>
                <p:cNvPr id="80" name="Straight Arrow Connector 79"/>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1" name="Oval 80"/>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2" name="Oval 81"/>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
          <p:nvSpPr>
            <p:cNvPr id="83" name="Rectangle 82"/>
            <p:cNvSpPr/>
            <p:nvPr/>
          </p:nvSpPr>
          <p:spPr>
            <a:xfrm>
              <a:off x="609600" y="5257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IN" dirty="0"/>
            </a:p>
          </p:txBody>
        </p:sp>
        <p:sp>
          <p:nvSpPr>
            <p:cNvPr id="164" name="Rectangle 163"/>
            <p:cNvSpPr/>
            <p:nvPr/>
          </p:nvSpPr>
          <p:spPr>
            <a:xfrm>
              <a:off x="6934200" y="571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endParaRPr lang="en-IN" dirty="0"/>
            </a:p>
          </p:txBody>
        </p:sp>
        <p:cxnSp>
          <p:nvCxnSpPr>
            <p:cNvPr id="167" name="Straight Arrow Connector 166"/>
            <p:cNvCxnSpPr>
              <a:stCxn id="55" idx="5"/>
              <a:endCxn id="54" idx="3"/>
            </p:cNvCxnSpPr>
            <p:nvPr/>
          </p:nvCxnSpPr>
          <p:spPr>
            <a:xfrm>
              <a:off x="2446214" y="5555138"/>
              <a:ext cx="716412" cy="88306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70" name="Straight Arrow Connector 169"/>
            <p:cNvCxnSpPr>
              <a:stCxn id="54" idx="6"/>
            </p:cNvCxnSpPr>
            <p:nvPr/>
          </p:nvCxnSpPr>
          <p:spPr>
            <a:xfrm flipV="1">
              <a:off x="3465037" y="5867400"/>
              <a:ext cx="1435064" cy="47714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cxnSp>
        <p:nvCxnSpPr>
          <p:cNvPr id="85" name="Straight Arrow Connector 84"/>
          <p:cNvCxnSpPr>
            <a:stCxn id="55" idx="0"/>
            <a:endCxn id="52" idx="1"/>
          </p:cNvCxnSpPr>
          <p:nvPr/>
        </p:nvCxnSpPr>
        <p:spPr>
          <a:xfrm flipV="1">
            <a:off x="2320952" y="5102892"/>
            <a:ext cx="1255021" cy="2261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52" idx="0"/>
            <a:endCxn id="51" idx="0"/>
          </p:cNvCxnSpPr>
          <p:nvPr/>
        </p:nvCxnSpPr>
        <p:spPr>
          <a:xfrm flipV="1">
            <a:off x="3701236" y="4330048"/>
            <a:ext cx="1180992" cy="73404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9" name="Straight Arrow Connector 88"/>
          <p:cNvCxnSpPr>
            <a:endCxn id="53" idx="1"/>
          </p:cNvCxnSpPr>
          <p:nvPr/>
        </p:nvCxnSpPr>
        <p:spPr>
          <a:xfrm flipV="1">
            <a:off x="4876800" y="4043214"/>
            <a:ext cx="824958" cy="3210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1" name="Straight Arrow Connector 90"/>
          <p:cNvCxnSpPr>
            <a:stCxn id="53" idx="5"/>
          </p:cNvCxnSpPr>
          <p:nvPr/>
        </p:nvCxnSpPr>
        <p:spPr>
          <a:xfrm>
            <a:off x="5952283" y="4230540"/>
            <a:ext cx="803320" cy="1617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55" idx="4"/>
            <a:endCxn id="54" idx="4"/>
          </p:cNvCxnSpPr>
          <p:nvPr/>
        </p:nvCxnSpPr>
        <p:spPr>
          <a:xfrm>
            <a:off x="2320952" y="5593935"/>
            <a:ext cx="966937" cy="8830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7" name="Straight Arrow Connector 96"/>
          <p:cNvCxnSpPr>
            <a:stCxn id="54" idx="7"/>
            <a:endCxn id="52" idx="6"/>
          </p:cNvCxnSpPr>
          <p:nvPr/>
        </p:nvCxnSpPr>
        <p:spPr>
          <a:xfrm flipV="1">
            <a:off x="3413151" y="5196555"/>
            <a:ext cx="465233" cy="10543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endCxn id="51" idx="4"/>
          </p:cNvCxnSpPr>
          <p:nvPr/>
        </p:nvCxnSpPr>
        <p:spPr>
          <a:xfrm flipV="1">
            <a:off x="3886200" y="4594968"/>
            <a:ext cx="996028" cy="5253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1" name="Straight Arrow Connector 100"/>
          <p:cNvCxnSpPr>
            <a:stCxn id="51" idx="4"/>
            <a:endCxn id="53" idx="3"/>
          </p:cNvCxnSpPr>
          <p:nvPr/>
        </p:nvCxnSpPr>
        <p:spPr>
          <a:xfrm flipV="1">
            <a:off x="4882228" y="4230540"/>
            <a:ext cx="819530" cy="3644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3" name="Straight Arrow Connector 102"/>
          <p:cNvCxnSpPr>
            <a:stCxn id="53" idx="4"/>
            <a:endCxn id="79" idx="2"/>
          </p:cNvCxnSpPr>
          <p:nvPr/>
        </p:nvCxnSpPr>
        <p:spPr>
          <a:xfrm>
            <a:off x="5827021" y="4269337"/>
            <a:ext cx="607717" cy="15637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9" name="Straight Arrow Connector 108"/>
          <p:cNvCxnSpPr>
            <a:stCxn id="55" idx="6"/>
            <a:endCxn id="54" idx="7"/>
          </p:cNvCxnSpPr>
          <p:nvPr/>
        </p:nvCxnSpPr>
        <p:spPr>
          <a:xfrm>
            <a:off x="2498100" y="5461475"/>
            <a:ext cx="915051" cy="78940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3" name="Straight Arrow Connector 112"/>
          <p:cNvCxnSpPr>
            <a:stCxn id="54" idx="5"/>
            <a:endCxn id="58" idx="3"/>
          </p:cNvCxnSpPr>
          <p:nvPr/>
        </p:nvCxnSpPr>
        <p:spPr>
          <a:xfrm flipV="1">
            <a:off x="3413151" y="6009549"/>
            <a:ext cx="1520962" cy="42865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5" name="Straight Arrow Connector 114"/>
          <p:cNvCxnSpPr>
            <a:stCxn id="58" idx="7"/>
            <a:endCxn id="51" idx="5"/>
          </p:cNvCxnSpPr>
          <p:nvPr/>
        </p:nvCxnSpPr>
        <p:spPr>
          <a:xfrm flipH="1" flipV="1">
            <a:off x="5007490" y="4556171"/>
            <a:ext cx="177148" cy="12660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9" name="Straight Arrow Connector 118"/>
          <p:cNvCxnSpPr>
            <a:stCxn id="51" idx="6"/>
            <a:endCxn id="53" idx="4"/>
          </p:cNvCxnSpPr>
          <p:nvPr/>
        </p:nvCxnSpPr>
        <p:spPr>
          <a:xfrm flipV="1">
            <a:off x="5059376" y="4269337"/>
            <a:ext cx="767645" cy="19317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1" name="Straight Arrow Connector 120"/>
          <p:cNvCxnSpPr>
            <a:stCxn id="53" idx="4"/>
          </p:cNvCxnSpPr>
          <p:nvPr/>
        </p:nvCxnSpPr>
        <p:spPr>
          <a:xfrm>
            <a:off x="5827021" y="4269337"/>
            <a:ext cx="802379" cy="15980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Oval 83"/>
          <p:cNvSpPr/>
          <p:nvPr/>
        </p:nvSpPr>
        <p:spPr>
          <a:xfrm>
            <a:off x="6172200" y="2133600"/>
            <a:ext cx="354297" cy="26492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 Routing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in WSN </a:t>
            </a:r>
            <a:endParaRPr lang="en-IN" dirty="0"/>
          </a:p>
        </p:txBody>
      </p:sp>
      <p:grpSp>
        <p:nvGrpSpPr>
          <p:cNvPr id="2" name="Group 171"/>
          <p:cNvGrpSpPr/>
          <p:nvPr/>
        </p:nvGrpSpPr>
        <p:grpSpPr>
          <a:xfrm>
            <a:off x="609600" y="1752600"/>
            <a:ext cx="8305800" cy="4724400"/>
            <a:chOff x="609600" y="1752600"/>
            <a:chExt cx="8305800" cy="4724400"/>
          </a:xfrm>
        </p:grpSpPr>
        <p:grpSp>
          <p:nvGrpSpPr>
            <p:cNvPr id="3" name="Group 42"/>
            <p:cNvGrpSpPr/>
            <p:nvPr/>
          </p:nvGrpSpPr>
          <p:grpSpPr>
            <a:xfrm>
              <a:off x="1752601" y="1752600"/>
              <a:ext cx="5036436" cy="4724400"/>
              <a:chOff x="5294313" y="1692275"/>
              <a:chExt cx="3249612" cy="4076700"/>
            </a:xfrm>
          </p:grpSpPr>
          <p:sp>
            <p:nvSpPr>
              <p:cNvPr id="44" name="Oval 43"/>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51"/>
              <p:cNvGrpSpPr/>
              <p:nvPr/>
            </p:nvGrpSpPr>
            <p:grpSpPr>
              <a:xfrm>
                <a:off x="5294313" y="1806575"/>
                <a:ext cx="3249612" cy="3962400"/>
                <a:chOff x="5294313" y="1806575"/>
                <a:chExt cx="3249612" cy="3962400"/>
              </a:xfrm>
            </p:grpSpPr>
            <p:sp>
              <p:nvSpPr>
                <p:cNvPr id="46" name="Oval 45"/>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Oval 46"/>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 name="Oval 47"/>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Oval 48"/>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0" name="Oval 49"/>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1" name="Oval 50"/>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Oval 51"/>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 name="Oval 52"/>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Oval 53"/>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Oval 54"/>
                <p:cNvSpPr/>
                <p:nvPr/>
              </p:nvSpPr>
              <p:spPr>
                <a:xfrm>
                  <a:off x="5546725" y="4778375"/>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56" name="Oval 55"/>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Oval 56"/>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Oval 57"/>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9" name="Straight Arrow Connector 58"/>
                <p:cNvCxnSpPr>
                  <a:stCxn id="46" idx="5"/>
                  <a:endCxn id="50"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49" idx="6"/>
                  <a:endCxn id="50"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47"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0"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48"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57"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a:stCxn id="55" idx="6"/>
                  <a:endCxn id="52"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a:stCxn id="52" idx="6"/>
                  <a:endCxn id="51"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4" idx="0"/>
                  <a:endCxn id="52"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8" idx="0"/>
                  <a:endCxn id="51"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3" idx="0"/>
                  <a:endCxn id="56"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44" idx="6"/>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56" idx="7"/>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51"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5" name="Oval 74"/>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6" name="Straight Arrow Connector 75"/>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7" name="Oval 76"/>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8" name="Straight Arrow Connector 77"/>
                <p:cNvCxnSpPr>
                  <a:endCxn id="56"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9" name="Oval 78"/>
                <p:cNvSpPr/>
                <p:nvPr/>
              </p:nvSpPr>
              <p:spPr>
                <a:xfrm>
                  <a:off x="8315325" y="5099050"/>
                  <a:ext cx="228600" cy="228600"/>
                </a:xfrm>
                <a:prstGeom prst="ellipse">
                  <a:avLst/>
                </a:prstGeom>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dirty="0"/>
                </a:p>
              </p:txBody>
            </p:sp>
            <p:cxnSp>
              <p:nvCxnSpPr>
                <p:cNvPr id="80" name="Straight Arrow Connector 79"/>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1" name="Oval 80"/>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2" name="Oval 81"/>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
          <p:nvSpPr>
            <p:cNvPr id="83" name="Rectangle 82"/>
            <p:cNvSpPr/>
            <p:nvPr/>
          </p:nvSpPr>
          <p:spPr>
            <a:xfrm>
              <a:off x="609600" y="5257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IN" dirty="0"/>
            </a:p>
          </p:txBody>
        </p:sp>
        <p:sp>
          <p:nvSpPr>
            <p:cNvPr id="164" name="Rectangle 163"/>
            <p:cNvSpPr/>
            <p:nvPr/>
          </p:nvSpPr>
          <p:spPr>
            <a:xfrm>
              <a:off x="6934200" y="571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endParaRPr lang="en-IN" dirty="0"/>
            </a:p>
          </p:txBody>
        </p:sp>
        <p:cxnSp>
          <p:nvCxnSpPr>
            <p:cNvPr id="167" name="Straight Arrow Connector 166"/>
            <p:cNvCxnSpPr>
              <a:stCxn id="55" idx="5"/>
              <a:endCxn id="54" idx="3"/>
            </p:cNvCxnSpPr>
            <p:nvPr/>
          </p:nvCxnSpPr>
          <p:spPr>
            <a:xfrm>
              <a:off x="2446214" y="5555138"/>
              <a:ext cx="716412" cy="88306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70" name="Straight Arrow Connector 169"/>
            <p:cNvCxnSpPr>
              <a:stCxn id="54" idx="6"/>
            </p:cNvCxnSpPr>
            <p:nvPr/>
          </p:nvCxnSpPr>
          <p:spPr>
            <a:xfrm flipV="1">
              <a:off x="3465037" y="5867400"/>
              <a:ext cx="1435064" cy="47714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cxnSp>
        <p:nvCxnSpPr>
          <p:cNvPr id="85" name="Straight Arrow Connector 84"/>
          <p:cNvCxnSpPr>
            <a:stCxn id="55" idx="0"/>
            <a:endCxn id="52" idx="1"/>
          </p:cNvCxnSpPr>
          <p:nvPr/>
        </p:nvCxnSpPr>
        <p:spPr>
          <a:xfrm flipV="1">
            <a:off x="2320952" y="5102892"/>
            <a:ext cx="1255021" cy="22612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52" idx="0"/>
            <a:endCxn id="51" idx="0"/>
          </p:cNvCxnSpPr>
          <p:nvPr/>
        </p:nvCxnSpPr>
        <p:spPr>
          <a:xfrm flipV="1">
            <a:off x="3701236" y="4330048"/>
            <a:ext cx="1180992" cy="73404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9" name="Straight Arrow Connector 88"/>
          <p:cNvCxnSpPr>
            <a:endCxn id="53" idx="1"/>
          </p:cNvCxnSpPr>
          <p:nvPr/>
        </p:nvCxnSpPr>
        <p:spPr>
          <a:xfrm flipV="1">
            <a:off x="4876800" y="4043214"/>
            <a:ext cx="824958" cy="32101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91" name="Straight Arrow Connector 90"/>
          <p:cNvCxnSpPr>
            <a:stCxn id="53" idx="5"/>
          </p:cNvCxnSpPr>
          <p:nvPr/>
        </p:nvCxnSpPr>
        <p:spPr>
          <a:xfrm>
            <a:off x="5952283" y="4230540"/>
            <a:ext cx="803320" cy="16178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55" idx="4"/>
            <a:endCxn id="54" idx="4"/>
          </p:cNvCxnSpPr>
          <p:nvPr/>
        </p:nvCxnSpPr>
        <p:spPr>
          <a:xfrm>
            <a:off x="2320952" y="5593935"/>
            <a:ext cx="966937" cy="88306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7" name="Straight Arrow Connector 96"/>
          <p:cNvCxnSpPr>
            <a:stCxn id="54" idx="7"/>
            <a:endCxn id="52" idx="6"/>
          </p:cNvCxnSpPr>
          <p:nvPr/>
        </p:nvCxnSpPr>
        <p:spPr>
          <a:xfrm flipV="1">
            <a:off x="3413151" y="5196555"/>
            <a:ext cx="465233" cy="10543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a:endCxn id="51" idx="4"/>
          </p:cNvCxnSpPr>
          <p:nvPr/>
        </p:nvCxnSpPr>
        <p:spPr>
          <a:xfrm flipV="1">
            <a:off x="3886200" y="4594968"/>
            <a:ext cx="996028" cy="5253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1" name="Straight Arrow Connector 100"/>
          <p:cNvCxnSpPr>
            <a:stCxn id="51" idx="4"/>
            <a:endCxn id="53" idx="3"/>
          </p:cNvCxnSpPr>
          <p:nvPr/>
        </p:nvCxnSpPr>
        <p:spPr>
          <a:xfrm flipV="1">
            <a:off x="4882228" y="4230540"/>
            <a:ext cx="819530" cy="3644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3" name="Straight Arrow Connector 102"/>
          <p:cNvCxnSpPr>
            <a:stCxn id="53" idx="4"/>
            <a:endCxn id="79" idx="2"/>
          </p:cNvCxnSpPr>
          <p:nvPr/>
        </p:nvCxnSpPr>
        <p:spPr>
          <a:xfrm>
            <a:off x="5827021" y="4269337"/>
            <a:ext cx="607717" cy="156376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09" name="Straight Arrow Connector 108"/>
          <p:cNvCxnSpPr>
            <a:stCxn id="55" idx="6"/>
            <a:endCxn id="54" idx="7"/>
          </p:cNvCxnSpPr>
          <p:nvPr/>
        </p:nvCxnSpPr>
        <p:spPr>
          <a:xfrm>
            <a:off x="2498100" y="5461475"/>
            <a:ext cx="915051" cy="78940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3" name="Straight Arrow Connector 112"/>
          <p:cNvCxnSpPr>
            <a:stCxn id="54" idx="5"/>
            <a:endCxn id="58" idx="3"/>
          </p:cNvCxnSpPr>
          <p:nvPr/>
        </p:nvCxnSpPr>
        <p:spPr>
          <a:xfrm flipV="1">
            <a:off x="3413151" y="6009549"/>
            <a:ext cx="1520962" cy="42865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5" name="Straight Arrow Connector 114"/>
          <p:cNvCxnSpPr>
            <a:stCxn id="58" idx="7"/>
            <a:endCxn id="51" idx="5"/>
          </p:cNvCxnSpPr>
          <p:nvPr/>
        </p:nvCxnSpPr>
        <p:spPr>
          <a:xfrm flipH="1" flipV="1">
            <a:off x="5007490" y="4556171"/>
            <a:ext cx="177148" cy="12660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19" name="Straight Arrow Connector 118"/>
          <p:cNvCxnSpPr>
            <a:stCxn id="51" idx="6"/>
            <a:endCxn id="53" idx="4"/>
          </p:cNvCxnSpPr>
          <p:nvPr/>
        </p:nvCxnSpPr>
        <p:spPr>
          <a:xfrm flipV="1">
            <a:off x="5059376" y="4269337"/>
            <a:ext cx="767645" cy="19317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21" name="Straight Arrow Connector 120"/>
          <p:cNvCxnSpPr>
            <a:stCxn id="53" idx="4"/>
          </p:cNvCxnSpPr>
          <p:nvPr/>
        </p:nvCxnSpPr>
        <p:spPr>
          <a:xfrm>
            <a:off x="5827021" y="4269337"/>
            <a:ext cx="802379" cy="15980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Rectangle 83"/>
          <p:cNvSpPr/>
          <p:nvPr/>
        </p:nvSpPr>
        <p:spPr>
          <a:xfrm>
            <a:off x="6248400" y="3124200"/>
            <a:ext cx="2667000" cy="152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There are 3 paths between SOURCE and DESTINATION. Which to choose???</a:t>
            </a:r>
            <a:endParaRPr lang="en-IN" dirty="0"/>
          </a:p>
        </p:txBody>
      </p:sp>
      <p:sp>
        <p:nvSpPr>
          <p:cNvPr id="86" name="Oval 85"/>
          <p:cNvSpPr/>
          <p:nvPr/>
        </p:nvSpPr>
        <p:spPr>
          <a:xfrm>
            <a:off x="6172200" y="2133600"/>
            <a:ext cx="354297" cy="26492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latin typeface="Times New Roman" pitchFamily="18" charset="0"/>
                <a:cs typeface="Times New Roman" pitchFamily="18" charset="0"/>
              </a:rPr>
              <a:t>Design Paradigm</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18170BB-D211-4B50-AFB4-F453AF9B37ED}" type="slidenum">
              <a:rPr lang="en-US"/>
              <a:pPr>
                <a:defRPr/>
              </a:pPr>
              <a:t>12</a:t>
            </a:fld>
            <a:endParaRPr lang="en-US" dirty="0"/>
          </a:p>
        </p:txBody>
      </p:sp>
      <p:sp>
        <p:nvSpPr>
          <p:cNvPr id="3" name="Content Placeholder 2"/>
          <p:cNvSpPr>
            <a:spLocks noGrp="1"/>
          </p:cNvSpPr>
          <p:nvPr>
            <p:ph sz="quarter" idx="1"/>
          </p:nvPr>
        </p:nvSpPr>
        <p:spPr/>
        <p:txBody>
          <a:bodyPr rtlCol="0">
            <a:normAutofit/>
          </a:bodyPr>
          <a:lstStyle/>
          <a:p>
            <a:pPr fontAlgn="auto">
              <a:spcAft>
                <a:spcPts val="0"/>
              </a:spcAft>
              <a:defRPr/>
            </a:pPr>
            <a:r>
              <a:rPr lang="en-US" dirty="0" smtClean="0">
                <a:cs typeface="Times New Roman" pitchFamily="18" charset="0"/>
              </a:rPr>
              <a:t>Proposed algorithm is a heuristic approach based data routing scheme which tries to find the shortest possible path between two nodes</a:t>
            </a:r>
          </a:p>
          <a:p>
            <a:pPr fontAlgn="auto">
              <a:spcAft>
                <a:spcPts val="0"/>
              </a:spcAft>
              <a:defRPr/>
            </a:pPr>
            <a:endParaRPr lang="en-US" dirty="0">
              <a:cs typeface="Times New Roman" pitchFamily="18" charset="0"/>
            </a:endParaRPr>
          </a:p>
          <a:p>
            <a:pPr fontAlgn="auto">
              <a:spcAft>
                <a:spcPts val="0"/>
              </a:spcAft>
              <a:defRPr/>
            </a:pPr>
            <a:r>
              <a:rPr lang="en-US" dirty="0" smtClean="0">
                <a:cs typeface="Times New Roman" pitchFamily="18" charset="0"/>
              </a:rPr>
              <a:t>Salient features of the proposed work are</a:t>
            </a:r>
          </a:p>
          <a:p>
            <a:pPr lvl="1" fontAlgn="auto">
              <a:spcAft>
                <a:spcPts val="0"/>
              </a:spcAft>
              <a:defRPr/>
            </a:pPr>
            <a:r>
              <a:rPr lang="en-US" dirty="0" smtClean="0">
                <a:cs typeface="Times New Roman" pitchFamily="18" charset="0"/>
              </a:rPr>
              <a:t>Use of simple Euclidean geometry to decide the path in which the data packets are to be forwarded</a:t>
            </a:r>
          </a:p>
          <a:p>
            <a:pPr lvl="1">
              <a:defRPr/>
            </a:pPr>
            <a:r>
              <a:rPr lang="en-US" dirty="0" smtClean="0">
                <a:cs typeface="Times New Roman" pitchFamily="18" charset="0"/>
              </a:rPr>
              <a:t>Decrease in data delivery delay with increase in number of nodes</a:t>
            </a:r>
          </a:p>
          <a:p>
            <a:pPr lvl="1" fontAlgn="auto">
              <a:spcAft>
                <a:spcPts val="0"/>
              </a:spcAft>
              <a:defRPr/>
            </a:pPr>
            <a:r>
              <a:rPr lang="en-US" dirty="0" smtClean="0">
                <a:cs typeface="Times New Roman" pitchFamily="18" charset="0"/>
              </a:rPr>
              <a:t>Decrease in data delivery overhead</a:t>
            </a:r>
          </a:p>
          <a:p>
            <a:pPr fontAlgn="auto">
              <a:spcAft>
                <a:spcPts val="0"/>
              </a:spcAft>
              <a:defRPr/>
            </a:pPr>
            <a:endParaRPr lang="en-US" dirty="0"/>
          </a:p>
          <a:p>
            <a:pPr marL="0" indent="0"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0"/>
            <a:ext cx="8077200" cy="762000"/>
          </a:xfrm>
        </p:spPr>
        <p:txBody>
          <a:bodyPr/>
          <a:lstStyle/>
          <a:p>
            <a:pPr algn="ctr"/>
            <a:r>
              <a:rPr lang="en-US" b="1" dirty="0" smtClean="0"/>
              <a:t>Presenting our Algorithm</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4876800" y="1600200"/>
            <a:ext cx="1981200" cy="1752600"/>
            <a:chOff x="4876800" y="1600200"/>
            <a:chExt cx="1981200" cy="1752600"/>
          </a:xfrm>
        </p:grpSpPr>
        <p:sp>
          <p:nvSpPr>
            <p:cNvPr id="122" name="Oval 121"/>
            <p:cNvSpPr/>
            <p:nvPr/>
          </p:nvSpPr>
          <p:spPr>
            <a:xfrm>
              <a:off x="4876800" y="16002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cxnSp>
          <p:nvCxnSpPr>
            <p:cNvPr id="123" name="Straight Connector 122"/>
            <p:cNvCxnSpPr/>
            <p:nvPr/>
          </p:nvCxnSpPr>
          <p:spPr>
            <a:xfrm>
              <a:off x="5867400" y="2286000"/>
              <a:ext cx="342900" cy="838200"/>
            </a:xfrm>
            <a:prstGeom prst="line">
              <a:avLst/>
            </a:prstGeom>
          </p:spPr>
          <p:style>
            <a:lnRef idx="3">
              <a:schemeClr val="dk1"/>
            </a:lnRef>
            <a:fillRef idx="0">
              <a:schemeClr val="dk1"/>
            </a:fillRef>
            <a:effectRef idx="2">
              <a:schemeClr val="dk1"/>
            </a:effectRef>
            <a:fontRef idx="minor">
              <a:schemeClr val="tx1"/>
            </a:fontRef>
          </p:style>
        </p:cxnSp>
      </p:grpSp>
      <p:grpSp>
        <p:nvGrpSpPr>
          <p:cNvPr id="116" name="Group 115"/>
          <p:cNvGrpSpPr/>
          <p:nvPr/>
        </p:nvGrpSpPr>
        <p:grpSpPr>
          <a:xfrm>
            <a:off x="3810000" y="1447800"/>
            <a:ext cx="1981200" cy="1752600"/>
            <a:chOff x="3810000" y="1447800"/>
            <a:chExt cx="1981200" cy="1752600"/>
          </a:xfrm>
        </p:grpSpPr>
        <p:sp>
          <p:nvSpPr>
            <p:cNvPr id="117" name="Oval 116"/>
            <p:cNvSpPr/>
            <p:nvPr/>
          </p:nvSpPr>
          <p:spPr>
            <a:xfrm>
              <a:off x="3810000" y="14478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cxnSp>
          <p:nvCxnSpPr>
            <p:cNvPr id="118" name="Straight Connector 117"/>
            <p:cNvCxnSpPr/>
            <p:nvPr/>
          </p:nvCxnSpPr>
          <p:spPr>
            <a:xfrm flipH="1" flipV="1">
              <a:off x="5638800" y="2286000"/>
              <a:ext cx="131996" cy="197037"/>
            </a:xfrm>
            <a:prstGeom prst="line">
              <a:avLst/>
            </a:prstGeom>
          </p:spPr>
          <p:style>
            <a:lnRef idx="3">
              <a:schemeClr val="dk1"/>
            </a:lnRef>
            <a:fillRef idx="0">
              <a:schemeClr val="dk1"/>
            </a:fillRef>
            <a:effectRef idx="2">
              <a:schemeClr val="dk1"/>
            </a:effectRef>
            <a:fontRef idx="minor">
              <a:schemeClr val="tx1"/>
            </a:fontRef>
          </p:style>
        </p:cxnSp>
        <p:cxnSp>
          <p:nvCxnSpPr>
            <p:cNvPr id="119" name="Straight Connector 118"/>
            <p:cNvCxnSpPr/>
            <p:nvPr/>
          </p:nvCxnSpPr>
          <p:spPr>
            <a:xfrm flipH="1" flipV="1">
              <a:off x="5181600" y="2438400"/>
              <a:ext cx="190500" cy="533400"/>
            </a:xfrm>
            <a:prstGeom prst="line">
              <a:avLst/>
            </a:prstGeom>
          </p:spPr>
          <p:style>
            <a:lnRef idx="3">
              <a:schemeClr val="dk1"/>
            </a:lnRef>
            <a:fillRef idx="0">
              <a:schemeClr val="dk1"/>
            </a:fillRef>
            <a:effectRef idx="2">
              <a:schemeClr val="dk1"/>
            </a:effectRef>
            <a:fontRef idx="minor">
              <a:schemeClr val="tx1"/>
            </a:fontRef>
          </p:style>
        </p:cxnSp>
      </p:grpSp>
      <p:grpSp>
        <p:nvGrpSpPr>
          <p:cNvPr id="106" name="Group 105"/>
          <p:cNvGrpSpPr/>
          <p:nvPr/>
        </p:nvGrpSpPr>
        <p:grpSpPr>
          <a:xfrm>
            <a:off x="2895600" y="1905000"/>
            <a:ext cx="1981200" cy="1752600"/>
            <a:chOff x="2895600" y="1905000"/>
            <a:chExt cx="1981200" cy="1752600"/>
          </a:xfrm>
        </p:grpSpPr>
        <p:sp>
          <p:nvSpPr>
            <p:cNvPr id="108" name="Oval 107"/>
            <p:cNvSpPr/>
            <p:nvPr/>
          </p:nvSpPr>
          <p:spPr>
            <a:xfrm>
              <a:off x="2895600" y="19050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cxnSp>
          <p:nvCxnSpPr>
            <p:cNvPr id="110" name="Straight Connector 109"/>
            <p:cNvCxnSpPr/>
            <p:nvPr/>
          </p:nvCxnSpPr>
          <p:spPr>
            <a:xfrm>
              <a:off x="3924300" y="2057400"/>
              <a:ext cx="190500" cy="533400"/>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p:cNvCxnSpPr/>
            <p:nvPr/>
          </p:nvCxnSpPr>
          <p:spPr>
            <a:xfrm>
              <a:off x="4495800" y="2590800"/>
              <a:ext cx="114300" cy="381000"/>
            </a:xfrm>
            <a:prstGeom prst="line">
              <a:avLst/>
            </a:prstGeom>
          </p:spPr>
          <p:style>
            <a:lnRef idx="3">
              <a:schemeClr val="dk1"/>
            </a:lnRef>
            <a:fillRef idx="0">
              <a:schemeClr val="dk1"/>
            </a:fillRef>
            <a:effectRef idx="2">
              <a:schemeClr val="dk1"/>
            </a:effectRef>
            <a:fontRef idx="minor">
              <a:schemeClr val="tx1"/>
            </a:fontRef>
          </p:style>
        </p:cxnSp>
      </p:grpSp>
      <p:grpSp>
        <p:nvGrpSpPr>
          <p:cNvPr id="99" name="Group 98"/>
          <p:cNvGrpSpPr/>
          <p:nvPr/>
        </p:nvGrpSpPr>
        <p:grpSpPr>
          <a:xfrm>
            <a:off x="2057400" y="2362200"/>
            <a:ext cx="1981200" cy="1752600"/>
            <a:chOff x="2057400" y="2362200"/>
            <a:chExt cx="1981200" cy="1752600"/>
          </a:xfrm>
        </p:grpSpPr>
        <p:sp>
          <p:nvSpPr>
            <p:cNvPr id="101" name="Oval 100"/>
            <p:cNvSpPr/>
            <p:nvPr/>
          </p:nvSpPr>
          <p:spPr>
            <a:xfrm>
              <a:off x="2057400" y="23622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cxnSp>
          <p:nvCxnSpPr>
            <p:cNvPr id="102" name="Straight Connector 101"/>
            <p:cNvCxnSpPr/>
            <p:nvPr/>
          </p:nvCxnSpPr>
          <p:spPr>
            <a:xfrm>
              <a:off x="3200400" y="2819400"/>
              <a:ext cx="284396" cy="1111437"/>
            </a:xfrm>
            <a:prstGeom prst="line">
              <a:avLst/>
            </a:prstGeom>
          </p:spPr>
          <p:style>
            <a:lnRef idx="3">
              <a:schemeClr val="dk1"/>
            </a:lnRef>
            <a:fillRef idx="0">
              <a:schemeClr val="dk1"/>
            </a:fillRef>
            <a:effectRef idx="2">
              <a:schemeClr val="dk1"/>
            </a:effectRef>
            <a:fontRef idx="minor">
              <a:schemeClr val="tx1"/>
            </a:fontRef>
          </p:style>
        </p:cxnSp>
        <p:cxnSp>
          <p:nvCxnSpPr>
            <p:cNvPr id="103" name="Straight Connector 102"/>
            <p:cNvCxnSpPr/>
            <p:nvPr/>
          </p:nvCxnSpPr>
          <p:spPr>
            <a:xfrm>
              <a:off x="2933700" y="2438400"/>
              <a:ext cx="114300" cy="381000"/>
            </a:xfrm>
            <a:prstGeom prst="line">
              <a:avLst/>
            </a:prstGeom>
          </p:spPr>
          <p:style>
            <a:lnRef idx="3">
              <a:schemeClr val="dk1"/>
            </a:lnRef>
            <a:fillRef idx="0">
              <a:schemeClr val="dk1"/>
            </a:fillRef>
            <a:effectRef idx="2">
              <a:schemeClr val="dk1"/>
            </a:effectRef>
            <a:fontRef idx="minor">
              <a:schemeClr val="tx1"/>
            </a:fontRef>
          </p:style>
        </p:cxnSp>
      </p:grpSp>
      <p:grpSp>
        <p:nvGrpSpPr>
          <p:cNvPr id="87" name="Group 86"/>
          <p:cNvGrpSpPr/>
          <p:nvPr/>
        </p:nvGrpSpPr>
        <p:grpSpPr>
          <a:xfrm>
            <a:off x="990600" y="2362200"/>
            <a:ext cx="2019300" cy="1752600"/>
            <a:chOff x="990600" y="2362200"/>
            <a:chExt cx="2019300" cy="1752600"/>
          </a:xfrm>
        </p:grpSpPr>
        <p:sp>
          <p:nvSpPr>
            <p:cNvPr id="89" name="Oval 88"/>
            <p:cNvSpPr/>
            <p:nvPr/>
          </p:nvSpPr>
          <p:spPr>
            <a:xfrm>
              <a:off x="990600" y="23622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cxnSp>
          <p:nvCxnSpPr>
            <p:cNvPr id="91" name="Straight Connector 90"/>
            <p:cNvCxnSpPr/>
            <p:nvPr/>
          </p:nvCxnSpPr>
          <p:spPr>
            <a:xfrm flipH="1" flipV="1">
              <a:off x="2895600" y="2895600"/>
              <a:ext cx="114300" cy="30480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flipH="1" flipV="1">
              <a:off x="2286000" y="3048000"/>
              <a:ext cx="190500" cy="76200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1638300" y="2590800"/>
              <a:ext cx="170096" cy="501837"/>
            </a:xfrm>
            <a:prstGeom prst="line">
              <a:avLst/>
            </a:prstGeom>
          </p:spPr>
          <p:style>
            <a:lnRef idx="3">
              <a:schemeClr val="dk1"/>
            </a:lnRef>
            <a:fillRef idx="0">
              <a:schemeClr val="dk1"/>
            </a:fillRef>
            <a:effectRef idx="2">
              <a:schemeClr val="dk1"/>
            </a:effectRef>
            <a:fontRef idx="minor">
              <a:schemeClr val="tx1"/>
            </a:fontRef>
          </p:style>
        </p:cxnSp>
      </p:grpSp>
      <p:sp>
        <p:nvSpPr>
          <p:cNvPr id="75" name="Oval 74"/>
          <p:cNvSpPr/>
          <p:nvPr/>
        </p:nvSpPr>
        <p:spPr>
          <a:xfrm>
            <a:off x="152400" y="2286000"/>
            <a:ext cx="1981200" cy="17526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pPr algn="ctr"/>
            <a:r>
              <a:rPr lang="en-US" sz="4000" dirty="0" smtClean="0"/>
              <a:t>Our Algorithm</a:t>
            </a:r>
            <a:endParaRPr lang="en-IN" sz="4000" dirty="0"/>
          </a:p>
        </p:txBody>
      </p:sp>
      <p:sp>
        <p:nvSpPr>
          <p:cNvPr id="3" name="Oval 2"/>
          <p:cNvSpPr/>
          <p:nvPr/>
        </p:nvSpPr>
        <p:spPr>
          <a:xfrm>
            <a:off x="1447800" y="2286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 name="Oval 3"/>
          <p:cNvSpPr/>
          <p:nvPr/>
        </p:nvSpPr>
        <p:spPr>
          <a:xfrm>
            <a:off x="1295400" y="3886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 name="Oval 4"/>
          <p:cNvSpPr/>
          <p:nvPr/>
        </p:nvSpPr>
        <p:spPr>
          <a:xfrm>
            <a:off x="2819400" y="3200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6" name="Oval 5"/>
          <p:cNvSpPr/>
          <p:nvPr/>
        </p:nvSpPr>
        <p:spPr>
          <a:xfrm>
            <a:off x="3429000" y="3886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7" name="Oval 6"/>
          <p:cNvSpPr/>
          <p:nvPr/>
        </p:nvSpPr>
        <p:spPr>
          <a:xfrm>
            <a:off x="4495800" y="3581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8" name="Oval 7"/>
          <p:cNvSpPr/>
          <p:nvPr/>
        </p:nvSpPr>
        <p:spPr>
          <a:xfrm>
            <a:off x="3733800" y="5105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9" name="Oval 8"/>
          <p:cNvSpPr/>
          <p:nvPr/>
        </p:nvSpPr>
        <p:spPr>
          <a:xfrm>
            <a:off x="5715000" y="4724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0" name="Oval 9"/>
          <p:cNvSpPr/>
          <p:nvPr/>
        </p:nvSpPr>
        <p:spPr>
          <a:xfrm>
            <a:off x="5181600" y="29718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1" name="Oval 10"/>
          <p:cNvSpPr/>
          <p:nvPr/>
        </p:nvSpPr>
        <p:spPr>
          <a:xfrm>
            <a:off x="2286000" y="3810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2" name="Oval 11"/>
          <p:cNvSpPr/>
          <p:nvPr/>
        </p:nvSpPr>
        <p:spPr>
          <a:xfrm>
            <a:off x="685800" y="1676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3" name="Oval 12"/>
          <p:cNvSpPr/>
          <p:nvPr/>
        </p:nvSpPr>
        <p:spPr>
          <a:xfrm>
            <a:off x="914400" y="3048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4" name="Oval 13"/>
          <p:cNvSpPr/>
          <p:nvPr/>
        </p:nvSpPr>
        <p:spPr>
          <a:xfrm>
            <a:off x="6400800" y="1981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Oval 14"/>
          <p:cNvSpPr/>
          <p:nvPr/>
        </p:nvSpPr>
        <p:spPr>
          <a:xfrm>
            <a:off x="4572000" y="2133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6" name="Oval 15"/>
          <p:cNvSpPr/>
          <p:nvPr/>
        </p:nvSpPr>
        <p:spPr>
          <a:xfrm>
            <a:off x="6019800" y="3124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7" name="Oval 16"/>
          <p:cNvSpPr/>
          <p:nvPr/>
        </p:nvSpPr>
        <p:spPr>
          <a:xfrm>
            <a:off x="2743200" y="2133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8" name="Oval 17"/>
          <p:cNvSpPr/>
          <p:nvPr/>
        </p:nvSpPr>
        <p:spPr>
          <a:xfrm>
            <a:off x="3657600" y="2667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9" name="Oval 18"/>
          <p:cNvSpPr/>
          <p:nvPr/>
        </p:nvSpPr>
        <p:spPr>
          <a:xfrm>
            <a:off x="2514600" y="4800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0" name="Oval 19"/>
          <p:cNvSpPr/>
          <p:nvPr/>
        </p:nvSpPr>
        <p:spPr>
          <a:xfrm>
            <a:off x="3276600" y="4572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1" name="Oval 20"/>
          <p:cNvSpPr/>
          <p:nvPr/>
        </p:nvSpPr>
        <p:spPr>
          <a:xfrm>
            <a:off x="6858000" y="2743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2" name="Oval 21"/>
          <p:cNvSpPr/>
          <p:nvPr/>
        </p:nvSpPr>
        <p:spPr>
          <a:xfrm>
            <a:off x="7696200" y="4191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3" name="Oval 22"/>
          <p:cNvSpPr/>
          <p:nvPr/>
        </p:nvSpPr>
        <p:spPr>
          <a:xfrm>
            <a:off x="5257800" y="4267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4" name="Oval 23"/>
          <p:cNvSpPr/>
          <p:nvPr/>
        </p:nvSpPr>
        <p:spPr>
          <a:xfrm>
            <a:off x="4572000" y="4724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5" name="Oval 24"/>
          <p:cNvSpPr/>
          <p:nvPr/>
        </p:nvSpPr>
        <p:spPr>
          <a:xfrm>
            <a:off x="7010400" y="5334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Oval 25"/>
          <p:cNvSpPr/>
          <p:nvPr/>
        </p:nvSpPr>
        <p:spPr>
          <a:xfrm>
            <a:off x="7086600" y="3276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7" name="Oval 26"/>
          <p:cNvSpPr/>
          <p:nvPr/>
        </p:nvSpPr>
        <p:spPr>
          <a:xfrm>
            <a:off x="1752600" y="3048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8" name="Oval 27"/>
          <p:cNvSpPr/>
          <p:nvPr/>
        </p:nvSpPr>
        <p:spPr>
          <a:xfrm>
            <a:off x="5867400" y="3657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9" name="Oval 28"/>
          <p:cNvSpPr/>
          <p:nvPr/>
        </p:nvSpPr>
        <p:spPr>
          <a:xfrm>
            <a:off x="5715000" y="2438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0" name="Oval 29"/>
          <p:cNvSpPr/>
          <p:nvPr/>
        </p:nvSpPr>
        <p:spPr>
          <a:xfrm>
            <a:off x="4419600" y="29718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1" name="Oval 30"/>
          <p:cNvSpPr/>
          <p:nvPr/>
        </p:nvSpPr>
        <p:spPr>
          <a:xfrm>
            <a:off x="6629400" y="4419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2" name="Oval 31"/>
          <p:cNvSpPr/>
          <p:nvPr/>
        </p:nvSpPr>
        <p:spPr>
          <a:xfrm>
            <a:off x="3733800" y="1752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3" name="Oval 32"/>
          <p:cNvSpPr/>
          <p:nvPr/>
        </p:nvSpPr>
        <p:spPr>
          <a:xfrm>
            <a:off x="5867400" y="5562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cxnSp>
        <p:nvCxnSpPr>
          <p:cNvPr id="35" name="Straight Connector 34"/>
          <p:cNvCxnSpPr>
            <a:stCxn id="12" idx="4"/>
            <a:endCxn id="13" idx="1"/>
          </p:cNvCxnSpPr>
          <p:nvPr/>
        </p:nvCxnSpPr>
        <p:spPr>
          <a:xfrm>
            <a:off x="876300" y="1981200"/>
            <a:ext cx="93896" cy="111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 idx="1"/>
          </p:cNvCxnSpPr>
          <p:nvPr/>
        </p:nvCxnSpPr>
        <p:spPr>
          <a:xfrm>
            <a:off x="1066800" y="1905000"/>
            <a:ext cx="436796" cy="42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6"/>
            <a:endCxn id="17" idx="1"/>
          </p:cNvCxnSpPr>
          <p:nvPr/>
        </p:nvCxnSpPr>
        <p:spPr>
          <a:xfrm>
            <a:off x="1066800" y="1828800"/>
            <a:ext cx="1732196" cy="34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 idx="0"/>
            <a:endCxn id="27" idx="3"/>
          </p:cNvCxnSpPr>
          <p:nvPr/>
        </p:nvCxnSpPr>
        <p:spPr>
          <a:xfrm flipV="1">
            <a:off x="1485900" y="3308163"/>
            <a:ext cx="322496" cy="57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 idx="7"/>
            <a:endCxn id="11" idx="2"/>
          </p:cNvCxnSpPr>
          <p:nvPr/>
        </p:nvCxnSpPr>
        <p:spPr>
          <a:xfrm>
            <a:off x="1620604" y="3930837"/>
            <a:ext cx="665396" cy="31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 idx="5"/>
            <a:endCxn id="19" idx="0"/>
          </p:cNvCxnSpPr>
          <p:nvPr/>
        </p:nvCxnSpPr>
        <p:spPr>
          <a:xfrm>
            <a:off x="1620604" y="4146363"/>
            <a:ext cx="1084496" cy="654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0" idx="1"/>
          </p:cNvCxnSpPr>
          <p:nvPr/>
        </p:nvCxnSpPr>
        <p:spPr>
          <a:xfrm>
            <a:off x="1676400" y="4038600"/>
            <a:ext cx="1655996" cy="57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 idx="7"/>
            <a:endCxn id="5" idx="3"/>
          </p:cNvCxnSpPr>
          <p:nvPr/>
        </p:nvCxnSpPr>
        <p:spPr>
          <a:xfrm flipV="1">
            <a:off x="1620604" y="3460563"/>
            <a:ext cx="1254592" cy="470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7"/>
            <a:endCxn id="18" idx="4"/>
          </p:cNvCxnSpPr>
          <p:nvPr/>
        </p:nvCxnSpPr>
        <p:spPr>
          <a:xfrm flipV="1">
            <a:off x="3754204" y="2971800"/>
            <a:ext cx="93896" cy="959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 idx="6"/>
            <a:endCxn id="30" idx="3"/>
          </p:cNvCxnSpPr>
          <p:nvPr/>
        </p:nvCxnSpPr>
        <p:spPr>
          <a:xfrm flipV="1">
            <a:off x="3810000" y="3231963"/>
            <a:ext cx="665396"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5"/>
            <a:endCxn id="7" idx="4"/>
          </p:cNvCxnSpPr>
          <p:nvPr/>
        </p:nvCxnSpPr>
        <p:spPr>
          <a:xfrm flipV="1">
            <a:off x="3754204" y="3886200"/>
            <a:ext cx="932096" cy="26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 idx="5"/>
            <a:endCxn id="8" idx="7"/>
          </p:cNvCxnSpPr>
          <p:nvPr/>
        </p:nvCxnSpPr>
        <p:spPr>
          <a:xfrm>
            <a:off x="3754204" y="4146363"/>
            <a:ext cx="304800" cy="100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 idx="7"/>
            <a:endCxn id="15" idx="3"/>
          </p:cNvCxnSpPr>
          <p:nvPr/>
        </p:nvCxnSpPr>
        <p:spPr>
          <a:xfrm flipV="1">
            <a:off x="3754204" y="2393763"/>
            <a:ext cx="873592" cy="1537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2" idx="0"/>
            <a:endCxn id="32" idx="1"/>
          </p:cNvCxnSpPr>
          <p:nvPr/>
        </p:nvCxnSpPr>
        <p:spPr>
          <a:xfrm>
            <a:off x="876300" y="1676400"/>
            <a:ext cx="2913296" cy="120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9" idx="0"/>
            <a:endCxn id="14" idx="3"/>
          </p:cNvCxnSpPr>
          <p:nvPr/>
        </p:nvCxnSpPr>
        <p:spPr>
          <a:xfrm flipV="1">
            <a:off x="5905500" y="2241363"/>
            <a:ext cx="551096"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9" idx="3"/>
            <a:endCxn id="10" idx="7"/>
          </p:cNvCxnSpPr>
          <p:nvPr/>
        </p:nvCxnSpPr>
        <p:spPr>
          <a:xfrm flipH="1">
            <a:off x="5506804" y="2698563"/>
            <a:ext cx="263992"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9" idx="4"/>
            <a:endCxn id="16" idx="0"/>
          </p:cNvCxnSpPr>
          <p:nvPr/>
        </p:nvCxnSpPr>
        <p:spPr>
          <a:xfrm>
            <a:off x="5905500" y="2743200"/>
            <a:ext cx="304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9" idx="6"/>
            <a:endCxn id="21" idx="1"/>
          </p:cNvCxnSpPr>
          <p:nvPr/>
        </p:nvCxnSpPr>
        <p:spPr>
          <a:xfrm>
            <a:off x="6096000" y="2590800"/>
            <a:ext cx="817796"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9" idx="5"/>
            <a:endCxn id="26" idx="1"/>
          </p:cNvCxnSpPr>
          <p:nvPr/>
        </p:nvCxnSpPr>
        <p:spPr>
          <a:xfrm>
            <a:off x="6040204" y="2698563"/>
            <a:ext cx="1102192"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3" idx="7"/>
            <a:endCxn id="28" idx="3"/>
          </p:cNvCxnSpPr>
          <p:nvPr/>
        </p:nvCxnSpPr>
        <p:spPr>
          <a:xfrm flipV="1">
            <a:off x="5583004" y="3917763"/>
            <a:ext cx="340192"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3" idx="3"/>
            <a:endCxn id="24" idx="7"/>
          </p:cNvCxnSpPr>
          <p:nvPr/>
        </p:nvCxnSpPr>
        <p:spPr>
          <a:xfrm flipH="1">
            <a:off x="4897204" y="4527363"/>
            <a:ext cx="416392"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3" idx="4"/>
            <a:endCxn id="33" idx="2"/>
          </p:cNvCxnSpPr>
          <p:nvPr/>
        </p:nvCxnSpPr>
        <p:spPr>
          <a:xfrm>
            <a:off x="5448300" y="4572000"/>
            <a:ext cx="4191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3" idx="5"/>
            <a:endCxn id="9" idx="1"/>
          </p:cNvCxnSpPr>
          <p:nvPr/>
        </p:nvCxnSpPr>
        <p:spPr>
          <a:xfrm>
            <a:off x="5583004" y="4527363"/>
            <a:ext cx="187792"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3" idx="6"/>
            <a:endCxn id="31" idx="1"/>
          </p:cNvCxnSpPr>
          <p:nvPr/>
        </p:nvCxnSpPr>
        <p:spPr>
          <a:xfrm>
            <a:off x="5638800" y="4419600"/>
            <a:ext cx="1046396" cy="4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638800" y="4495800"/>
            <a:ext cx="1483192" cy="851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7"/>
            <a:endCxn id="22" idx="1"/>
          </p:cNvCxnSpPr>
          <p:nvPr/>
        </p:nvCxnSpPr>
        <p:spPr>
          <a:xfrm flipV="1">
            <a:off x="5583004" y="4235637"/>
            <a:ext cx="2168992"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3" idx="5"/>
            <a:endCxn id="27" idx="0"/>
          </p:cNvCxnSpPr>
          <p:nvPr/>
        </p:nvCxnSpPr>
        <p:spPr>
          <a:xfrm>
            <a:off x="1773004" y="2546163"/>
            <a:ext cx="170096" cy="50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5" idx="7"/>
            <a:endCxn id="18" idx="3"/>
          </p:cNvCxnSpPr>
          <p:nvPr/>
        </p:nvCxnSpPr>
        <p:spPr>
          <a:xfrm flipV="1">
            <a:off x="3144604" y="2927163"/>
            <a:ext cx="568792"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32" idx="6"/>
            <a:endCxn id="15" idx="0"/>
          </p:cNvCxnSpPr>
          <p:nvPr/>
        </p:nvCxnSpPr>
        <p:spPr>
          <a:xfrm>
            <a:off x="4114800" y="1905000"/>
            <a:ext cx="6477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7" idx="7"/>
            <a:endCxn id="10" idx="3"/>
          </p:cNvCxnSpPr>
          <p:nvPr/>
        </p:nvCxnSpPr>
        <p:spPr>
          <a:xfrm flipV="1">
            <a:off x="4821004" y="3231963"/>
            <a:ext cx="416392"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8" idx="6"/>
            <a:endCxn id="24" idx="3"/>
          </p:cNvCxnSpPr>
          <p:nvPr/>
        </p:nvCxnSpPr>
        <p:spPr>
          <a:xfrm flipV="1">
            <a:off x="4114800" y="4984563"/>
            <a:ext cx="512996"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 idx="4"/>
            <a:endCxn id="28" idx="7"/>
          </p:cNvCxnSpPr>
          <p:nvPr/>
        </p:nvCxnSpPr>
        <p:spPr>
          <a:xfrm flipH="1">
            <a:off x="6192604" y="3429000"/>
            <a:ext cx="17696"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6" idx="5"/>
            <a:endCxn id="22" idx="0"/>
          </p:cNvCxnSpPr>
          <p:nvPr/>
        </p:nvCxnSpPr>
        <p:spPr>
          <a:xfrm>
            <a:off x="7411804" y="3536763"/>
            <a:ext cx="474896" cy="654237"/>
          </a:xfrm>
          <a:prstGeom prst="line">
            <a:avLst/>
          </a:prstGeom>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2400" y="1905000"/>
            <a:ext cx="8763000" cy="1905000"/>
            <a:chOff x="152400" y="1905000"/>
            <a:chExt cx="8763000" cy="1905000"/>
          </a:xfrm>
        </p:grpSpPr>
        <p:sp>
          <p:nvSpPr>
            <p:cNvPr id="67" name="Oval 66"/>
            <p:cNvSpPr/>
            <p:nvPr/>
          </p:nvSpPr>
          <p:spPr>
            <a:xfrm>
              <a:off x="914400" y="3048000"/>
              <a:ext cx="3810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68" name="Oval 67"/>
            <p:cNvSpPr/>
            <p:nvPr/>
          </p:nvSpPr>
          <p:spPr>
            <a:xfrm>
              <a:off x="6400800" y="1981200"/>
              <a:ext cx="381000" cy="304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69" name="Rectangle 68"/>
            <p:cNvSpPr/>
            <p:nvPr/>
          </p:nvSpPr>
          <p:spPr>
            <a:xfrm>
              <a:off x="152400" y="34290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IN" dirty="0"/>
            </a:p>
          </p:txBody>
        </p:sp>
        <p:sp>
          <p:nvSpPr>
            <p:cNvPr id="71" name="Rectangle 70"/>
            <p:cNvSpPr/>
            <p:nvPr/>
          </p:nvSpPr>
          <p:spPr>
            <a:xfrm>
              <a:off x="69342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endParaRPr lang="en-IN" dirty="0"/>
            </a:p>
          </p:txBody>
        </p:sp>
      </p:grpSp>
      <p:cxnSp>
        <p:nvCxnSpPr>
          <p:cNvPr id="73" name="Straight Connector 72"/>
          <p:cNvCxnSpPr/>
          <p:nvPr/>
        </p:nvCxnSpPr>
        <p:spPr>
          <a:xfrm flipV="1">
            <a:off x="1295400" y="2133600"/>
            <a:ext cx="5105400" cy="1066800"/>
          </a:xfrm>
          <a:prstGeom prst="line">
            <a:avLst/>
          </a:prstGeom>
        </p:spPr>
        <p:style>
          <a:lnRef idx="2">
            <a:schemeClr val="dk1"/>
          </a:lnRef>
          <a:fillRef idx="0">
            <a:schemeClr val="dk1"/>
          </a:fillRef>
          <a:effectRef idx="1">
            <a:schemeClr val="dk1"/>
          </a:effectRef>
          <a:fontRef idx="minor">
            <a:schemeClr val="tx1"/>
          </a:fontRef>
        </p:style>
      </p:cxnSp>
      <p:grpSp>
        <p:nvGrpSpPr>
          <p:cNvPr id="77" name="Group 76"/>
          <p:cNvGrpSpPr/>
          <p:nvPr/>
        </p:nvGrpSpPr>
        <p:grpSpPr>
          <a:xfrm>
            <a:off x="1371600" y="2667000"/>
            <a:ext cx="381000" cy="1219200"/>
            <a:chOff x="1371600" y="2667000"/>
            <a:chExt cx="381000" cy="1219200"/>
          </a:xfrm>
        </p:grpSpPr>
        <p:cxnSp>
          <p:nvCxnSpPr>
            <p:cNvPr id="79" name="Straight Connector 78"/>
            <p:cNvCxnSpPr/>
            <p:nvPr/>
          </p:nvCxnSpPr>
          <p:spPr>
            <a:xfrm>
              <a:off x="1676400" y="2667000"/>
              <a:ext cx="76200" cy="45720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Connector 80"/>
            <p:cNvCxnSpPr/>
            <p:nvPr/>
          </p:nvCxnSpPr>
          <p:spPr>
            <a:xfrm>
              <a:off x="1371600" y="3200400"/>
              <a:ext cx="114300" cy="685800"/>
            </a:xfrm>
            <a:prstGeom prst="line">
              <a:avLst/>
            </a:prstGeom>
          </p:spPr>
          <p:style>
            <a:lnRef idx="3">
              <a:schemeClr val="dk1"/>
            </a:lnRef>
            <a:fillRef idx="0">
              <a:schemeClr val="dk1"/>
            </a:fillRef>
            <a:effectRef idx="2">
              <a:schemeClr val="dk1"/>
            </a:effectRef>
            <a:fontRef idx="minor">
              <a:schemeClr val="tx1"/>
            </a:fontRef>
          </p:style>
        </p:cxnSp>
      </p:grpSp>
      <p:cxnSp>
        <p:nvCxnSpPr>
          <p:cNvPr id="85" name="Straight Arrow Connector 84"/>
          <p:cNvCxnSpPr/>
          <p:nvPr/>
        </p:nvCxnSpPr>
        <p:spPr>
          <a:xfrm flipV="1">
            <a:off x="1239604" y="3200400"/>
            <a:ext cx="703496" cy="107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7" name="Straight Arrow Connector 96"/>
          <p:cNvCxnSpPr/>
          <p:nvPr/>
        </p:nvCxnSpPr>
        <p:spPr>
          <a:xfrm>
            <a:off x="1905000" y="3200400"/>
            <a:ext cx="11430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p:nvPr/>
        </p:nvCxnSpPr>
        <p:spPr>
          <a:xfrm flipV="1">
            <a:off x="2971800" y="2819400"/>
            <a:ext cx="9144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4" name="Straight Arrow Connector 113"/>
          <p:cNvCxnSpPr/>
          <p:nvPr/>
        </p:nvCxnSpPr>
        <p:spPr>
          <a:xfrm flipV="1">
            <a:off x="3886200" y="2286000"/>
            <a:ext cx="9144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0" name="Straight Arrow Connector 119"/>
          <p:cNvCxnSpPr/>
          <p:nvPr/>
        </p:nvCxnSpPr>
        <p:spPr>
          <a:xfrm>
            <a:off x="4724400" y="2286000"/>
            <a:ext cx="1219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4" name="Straight Arrow Connector 123"/>
          <p:cNvCxnSpPr/>
          <p:nvPr/>
        </p:nvCxnSpPr>
        <p:spPr>
          <a:xfrm flipV="1">
            <a:off x="5867400" y="2133600"/>
            <a:ext cx="7620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down)">
                                      <p:cBhvr>
                                        <p:cTn id="7" dur="10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checkerboard(across)">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edge">
                                      <p:cBhvr>
                                        <p:cTn id="17" dur="10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linds(horizontal)">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0" nodeType="clickEffect">
                                  <p:stCondLst>
                                    <p:cond delay="0"/>
                                  </p:stCondLst>
                                  <p:childTnLst>
                                    <p:animRot by="21600000">
                                      <p:cBhvr>
                                        <p:cTn id="26" dur="2000" fill="hold"/>
                                        <p:tgtEl>
                                          <p:spTgt spid="27"/>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p:cBhvr>
                                        <p:cTn id="30" dur="2000" fill="hold"/>
                                        <p:tgtEl>
                                          <p:spTgt spid="27"/>
                                        </p:tgtEl>
                                        <p:attrNameLst>
                                          <p:attrName>fillcolor</p:attrName>
                                        </p:attrNameLst>
                                      </p:cBhvr>
                                      <p:to>
                                        <a:srgbClr val="99D894"/>
                                      </p:to>
                                    </p:animClr>
                                    <p:set>
                                      <p:cBhvr>
                                        <p:cTn id="31" dur="2000" fill="hold"/>
                                        <p:tgtEl>
                                          <p:spTgt spid="27"/>
                                        </p:tgtEl>
                                        <p:attrNameLst>
                                          <p:attrName>fill.type</p:attrName>
                                        </p:attrNameLst>
                                      </p:cBhvr>
                                      <p:to>
                                        <p:strVal val="solid"/>
                                      </p:to>
                                    </p:set>
                                    <p:set>
                                      <p:cBhvr>
                                        <p:cTn id="32" dur="2000" fill="hold"/>
                                        <p:tgtEl>
                                          <p:spTgt spid="27"/>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checkerboard(across)">
                                      <p:cBhvr>
                                        <p:cTn id="37" dur="500"/>
                                        <p:tgtEl>
                                          <p:spTgt spid="85"/>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grpId="2" nodeType="clickEffect">
                                  <p:stCondLst>
                                    <p:cond delay="0"/>
                                  </p:stCondLst>
                                  <p:childTnLst>
                                    <p:animEffect transition="out" filter="checkerboard(across)">
                                      <p:cBhvr>
                                        <p:cTn id="41" dur="500"/>
                                        <p:tgtEl>
                                          <p:spTgt spid="75"/>
                                        </p:tgtEl>
                                      </p:cBhvr>
                                    </p:animEffect>
                                    <p:set>
                                      <p:cBhvr>
                                        <p:cTn id="42" dur="1" fill="hold">
                                          <p:stCondLst>
                                            <p:cond delay="499"/>
                                          </p:stCondLst>
                                        </p:cTn>
                                        <p:tgtEl>
                                          <p:spTgt spid="75"/>
                                        </p:tgtEl>
                                        <p:attrNameLst>
                                          <p:attrName>style.visibility</p:attrName>
                                        </p:attrNameLst>
                                      </p:cBhvr>
                                      <p:to>
                                        <p:strVal val="hidden"/>
                                      </p:to>
                                    </p:set>
                                  </p:childTnLst>
                                </p:cTn>
                              </p:par>
                              <p:par>
                                <p:cTn id="43" presetID="3" presetClass="exit" presetSubtype="10" fill="hold" nodeType="withEffect">
                                  <p:stCondLst>
                                    <p:cond delay="0"/>
                                  </p:stCondLst>
                                  <p:childTnLst>
                                    <p:animEffect transition="out" filter="blinds(horizontal)">
                                      <p:cBhvr>
                                        <p:cTn id="44" dur="500"/>
                                        <p:tgtEl>
                                          <p:spTgt spid="77"/>
                                        </p:tgtEl>
                                      </p:cBhvr>
                                    </p:animEffect>
                                    <p:set>
                                      <p:cBhvr>
                                        <p:cTn id="45" dur="1" fill="hold">
                                          <p:stCondLst>
                                            <p:cond delay="499"/>
                                          </p:stCondLst>
                                        </p:cTn>
                                        <p:tgtEl>
                                          <p:spTgt spid="7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nodeType="click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wedge">
                                      <p:cBhvr>
                                        <p:cTn id="50" dur="2000"/>
                                        <p:tgtEl>
                                          <p:spTgt spid="87"/>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grpId="0" nodeType="clickEffect">
                                  <p:stCondLst>
                                    <p:cond delay="0"/>
                                  </p:stCondLst>
                                  <p:childTnLst>
                                    <p:animRot by="21600000">
                                      <p:cBhvr>
                                        <p:cTn id="54" dur="2000" fill="hold"/>
                                        <p:tgtEl>
                                          <p:spTgt spid="5"/>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p:cBhvr>
                                        <p:cTn id="58" dur="2000" fill="hold"/>
                                        <p:tgtEl>
                                          <p:spTgt spid="5"/>
                                        </p:tgtEl>
                                        <p:attrNameLst>
                                          <p:attrName>fillcolor</p:attrName>
                                        </p:attrNameLst>
                                      </p:cBhvr>
                                      <p:to>
                                        <a:srgbClr val="99D894"/>
                                      </p:to>
                                    </p:animClr>
                                    <p:set>
                                      <p:cBhvr>
                                        <p:cTn id="59" dur="2000" fill="hold"/>
                                        <p:tgtEl>
                                          <p:spTgt spid="5"/>
                                        </p:tgtEl>
                                        <p:attrNameLst>
                                          <p:attrName>fill.type</p:attrName>
                                        </p:attrNameLst>
                                      </p:cBhvr>
                                      <p:to>
                                        <p:strVal val="solid"/>
                                      </p:to>
                                    </p:set>
                                    <p:set>
                                      <p:cBhvr>
                                        <p:cTn id="60" dur="2000" fill="hold"/>
                                        <p:tgtEl>
                                          <p:spTgt spid="5"/>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nodeType="clickEffect">
                                  <p:stCondLst>
                                    <p:cond delay="0"/>
                                  </p:stCondLst>
                                  <p:childTnLst>
                                    <p:set>
                                      <p:cBhvr>
                                        <p:cTn id="64" dur="1" fill="hold">
                                          <p:stCondLst>
                                            <p:cond delay="0"/>
                                          </p:stCondLst>
                                        </p:cTn>
                                        <p:tgtEl>
                                          <p:spTgt spid="97"/>
                                        </p:tgtEl>
                                        <p:attrNameLst>
                                          <p:attrName>style.visibility</p:attrName>
                                        </p:attrNameLst>
                                      </p:cBhvr>
                                      <p:to>
                                        <p:strVal val="visible"/>
                                      </p:to>
                                    </p:set>
                                    <p:animEffect transition="in" filter="checkerboard(across)">
                                      <p:cBhvr>
                                        <p:cTn id="65" dur="500"/>
                                        <p:tgtEl>
                                          <p:spTgt spid="9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nodeType="clickEffect">
                                  <p:stCondLst>
                                    <p:cond delay="0"/>
                                  </p:stCondLst>
                                  <p:childTnLst>
                                    <p:anim calcmode="lin" valueType="num">
                                      <p:cBhvr additive="base">
                                        <p:cTn id="69" dur="500"/>
                                        <p:tgtEl>
                                          <p:spTgt spid="87"/>
                                        </p:tgtEl>
                                        <p:attrNameLst>
                                          <p:attrName>ppt_x</p:attrName>
                                        </p:attrNameLst>
                                      </p:cBhvr>
                                      <p:tavLst>
                                        <p:tav tm="0">
                                          <p:val>
                                            <p:strVal val="ppt_x"/>
                                          </p:val>
                                        </p:tav>
                                        <p:tav tm="100000">
                                          <p:val>
                                            <p:strVal val="ppt_x"/>
                                          </p:val>
                                        </p:tav>
                                      </p:tavLst>
                                    </p:anim>
                                    <p:anim calcmode="lin" valueType="num">
                                      <p:cBhvr additive="base">
                                        <p:cTn id="70" dur="500"/>
                                        <p:tgtEl>
                                          <p:spTgt spid="87"/>
                                        </p:tgtEl>
                                        <p:attrNameLst>
                                          <p:attrName>ppt_y</p:attrName>
                                        </p:attrNameLst>
                                      </p:cBhvr>
                                      <p:tavLst>
                                        <p:tav tm="0">
                                          <p:val>
                                            <p:strVal val="ppt_y"/>
                                          </p:val>
                                        </p:tav>
                                        <p:tav tm="100000">
                                          <p:val>
                                            <p:strVal val="1+ppt_h/2"/>
                                          </p:val>
                                        </p:tav>
                                      </p:tavLst>
                                    </p:anim>
                                    <p:set>
                                      <p:cBhvr>
                                        <p:cTn id="71" dur="1" fill="hold">
                                          <p:stCondLst>
                                            <p:cond delay="499"/>
                                          </p:stCondLst>
                                        </p:cTn>
                                        <p:tgtEl>
                                          <p:spTgt spid="8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0" presetClass="entr" presetSubtype="0" fill="hold" nodeType="click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wedge">
                                      <p:cBhvr>
                                        <p:cTn id="76" dur="2000"/>
                                        <p:tgtEl>
                                          <p:spTgt spid="99"/>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2000" fill="hold"/>
                                        <p:tgtEl>
                                          <p:spTgt spid="18"/>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1" presetClass="emph" presetSubtype="2" fill="hold" nodeType="clickEffect">
                                  <p:stCondLst>
                                    <p:cond delay="0"/>
                                  </p:stCondLst>
                                  <p:childTnLst>
                                    <p:animClr clrSpc="rgb">
                                      <p:cBhvr>
                                        <p:cTn id="84" dur="2000" fill="hold"/>
                                        <p:tgtEl>
                                          <p:spTgt spid="18"/>
                                        </p:tgtEl>
                                        <p:attrNameLst>
                                          <p:attrName>fillcolor</p:attrName>
                                        </p:attrNameLst>
                                      </p:cBhvr>
                                      <p:to>
                                        <a:srgbClr val="99D894"/>
                                      </p:to>
                                    </p:animClr>
                                    <p:set>
                                      <p:cBhvr>
                                        <p:cTn id="85" dur="2000" fill="hold"/>
                                        <p:tgtEl>
                                          <p:spTgt spid="18"/>
                                        </p:tgtEl>
                                        <p:attrNameLst>
                                          <p:attrName>fill.type</p:attrName>
                                        </p:attrNameLst>
                                      </p:cBhvr>
                                      <p:to>
                                        <p:strVal val="solid"/>
                                      </p:to>
                                    </p:set>
                                    <p:set>
                                      <p:cBhvr>
                                        <p:cTn id="86" dur="2000" fill="hold"/>
                                        <p:tgtEl>
                                          <p:spTgt spid="18"/>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checkerboard(across)">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xit" presetSubtype="10" fill="hold" nodeType="clickEffect">
                                  <p:stCondLst>
                                    <p:cond delay="0"/>
                                  </p:stCondLst>
                                  <p:childTnLst>
                                    <p:animEffect transition="out" filter="blinds(horizontal)">
                                      <p:cBhvr>
                                        <p:cTn id="95" dur="500"/>
                                        <p:tgtEl>
                                          <p:spTgt spid="99"/>
                                        </p:tgtEl>
                                      </p:cBhvr>
                                    </p:animEffect>
                                    <p:set>
                                      <p:cBhvr>
                                        <p:cTn id="96" dur="1" fill="hold">
                                          <p:stCondLst>
                                            <p:cond delay="499"/>
                                          </p:stCondLst>
                                        </p:cTn>
                                        <p:tgtEl>
                                          <p:spTgt spid="9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0" presetClass="entr" presetSubtype="0" fill="hold" nodeType="click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wedge">
                                      <p:cBhvr>
                                        <p:cTn id="101" dur="2000"/>
                                        <p:tgtEl>
                                          <p:spTgt spid="106"/>
                                        </p:tgtEl>
                                      </p:cBhvr>
                                    </p:animEffect>
                                  </p:childTnLst>
                                </p:cTn>
                              </p:par>
                            </p:childTnLst>
                          </p:cTn>
                        </p:par>
                      </p:childTnLst>
                    </p:cTn>
                  </p:par>
                  <p:par>
                    <p:cTn id="102" fill="hold">
                      <p:stCondLst>
                        <p:cond delay="indefinite"/>
                      </p:stCondLst>
                      <p:childTnLst>
                        <p:par>
                          <p:cTn id="103" fill="hold">
                            <p:stCondLst>
                              <p:cond delay="0"/>
                            </p:stCondLst>
                            <p:childTnLst>
                              <p:par>
                                <p:cTn id="104" presetID="8" presetClass="emph" presetSubtype="0" fill="hold" grpId="0" nodeType="clickEffect">
                                  <p:stCondLst>
                                    <p:cond delay="0"/>
                                  </p:stCondLst>
                                  <p:childTnLst>
                                    <p:animRot by="21600000">
                                      <p:cBhvr>
                                        <p:cTn id="105" dur="2000" fill="hold"/>
                                        <p:tgtEl>
                                          <p:spTgt spid="15"/>
                                        </p:tgtEl>
                                        <p:attrNameLst>
                                          <p:attrName>r</p:attrName>
                                        </p:attrNameLst>
                                      </p:cBhvr>
                                    </p:animRot>
                                  </p:childTnLst>
                                </p:cTn>
                              </p:par>
                            </p:childTnLst>
                          </p:cTn>
                        </p:par>
                      </p:childTnLst>
                    </p:cTn>
                  </p:par>
                  <p:par>
                    <p:cTn id="106" fill="hold">
                      <p:stCondLst>
                        <p:cond delay="indefinite"/>
                      </p:stCondLst>
                      <p:childTnLst>
                        <p:par>
                          <p:cTn id="107" fill="hold">
                            <p:stCondLst>
                              <p:cond delay="0"/>
                            </p:stCondLst>
                            <p:childTnLst>
                              <p:par>
                                <p:cTn id="108" presetID="1" presetClass="emph" presetSubtype="2" fill="hold" nodeType="clickEffect">
                                  <p:stCondLst>
                                    <p:cond delay="0"/>
                                  </p:stCondLst>
                                  <p:childTnLst>
                                    <p:animClr clrSpc="rgb">
                                      <p:cBhvr>
                                        <p:cTn id="109" dur="2000" fill="hold"/>
                                        <p:tgtEl>
                                          <p:spTgt spid="15"/>
                                        </p:tgtEl>
                                        <p:attrNameLst>
                                          <p:attrName>fillcolor</p:attrName>
                                        </p:attrNameLst>
                                      </p:cBhvr>
                                      <p:to>
                                        <a:srgbClr val="99D894"/>
                                      </p:to>
                                    </p:animClr>
                                    <p:set>
                                      <p:cBhvr>
                                        <p:cTn id="110" dur="2000" fill="hold"/>
                                        <p:tgtEl>
                                          <p:spTgt spid="15"/>
                                        </p:tgtEl>
                                        <p:attrNameLst>
                                          <p:attrName>fill.type</p:attrName>
                                        </p:attrNameLst>
                                      </p:cBhvr>
                                      <p:to>
                                        <p:strVal val="solid"/>
                                      </p:to>
                                    </p:set>
                                    <p:set>
                                      <p:cBhvr>
                                        <p:cTn id="111" dur="2000" fill="hold"/>
                                        <p:tgtEl>
                                          <p:spTgt spid="15"/>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5" presetClass="entr" presetSubtype="10" fill="hold" nodeType="clickEffect">
                                  <p:stCondLst>
                                    <p:cond delay="0"/>
                                  </p:stCondLst>
                                  <p:childTnLst>
                                    <p:set>
                                      <p:cBhvr>
                                        <p:cTn id="115" dur="1" fill="hold">
                                          <p:stCondLst>
                                            <p:cond delay="0"/>
                                          </p:stCondLst>
                                        </p:cTn>
                                        <p:tgtEl>
                                          <p:spTgt spid="114"/>
                                        </p:tgtEl>
                                        <p:attrNameLst>
                                          <p:attrName>style.visibility</p:attrName>
                                        </p:attrNameLst>
                                      </p:cBhvr>
                                      <p:to>
                                        <p:strVal val="visible"/>
                                      </p:to>
                                    </p:set>
                                    <p:animEffect transition="in" filter="checkerboard(across)">
                                      <p:cBhvr>
                                        <p:cTn id="116" dur="500"/>
                                        <p:tgtEl>
                                          <p:spTgt spid="11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xit" presetSubtype="4" fill="hold" nodeType="clickEffect">
                                  <p:stCondLst>
                                    <p:cond delay="0"/>
                                  </p:stCondLst>
                                  <p:childTnLst>
                                    <p:anim calcmode="lin" valueType="num">
                                      <p:cBhvr additive="base">
                                        <p:cTn id="120" dur="500"/>
                                        <p:tgtEl>
                                          <p:spTgt spid="106"/>
                                        </p:tgtEl>
                                        <p:attrNameLst>
                                          <p:attrName>ppt_x</p:attrName>
                                        </p:attrNameLst>
                                      </p:cBhvr>
                                      <p:tavLst>
                                        <p:tav tm="0">
                                          <p:val>
                                            <p:strVal val="ppt_x"/>
                                          </p:val>
                                        </p:tav>
                                        <p:tav tm="100000">
                                          <p:val>
                                            <p:strVal val="ppt_x"/>
                                          </p:val>
                                        </p:tav>
                                      </p:tavLst>
                                    </p:anim>
                                    <p:anim calcmode="lin" valueType="num">
                                      <p:cBhvr additive="base">
                                        <p:cTn id="121" dur="500"/>
                                        <p:tgtEl>
                                          <p:spTgt spid="106"/>
                                        </p:tgtEl>
                                        <p:attrNameLst>
                                          <p:attrName>ppt_y</p:attrName>
                                        </p:attrNameLst>
                                      </p:cBhvr>
                                      <p:tavLst>
                                        <p:tav tm="0">
                                          <p:val>
                                            <p:strVal val="ppt_y"/>
                                          </p:val>
                                        </p:tav>
                                        <p:tav tm="100000">
                                          <p:val>
                                            <p:strVal val="1+ppt_h/2"/>
                                          </p:val>
                                        </p:tav>
                                      </p:tavLst>
                                    </p:anim>
                                    <p:set>
                                      <p:cBhvr>
                                        <p:cTn id="122" dur="1" fill="hold">
                                          <p:stCondLst>
                                            <p:cond delay="499"/>
                                          </p:stCondLst>
                                        </p:cTn>
                                        <p:tgtEl>
                                          <p:spTgt spid="10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nodeType="clickEffect">
                                  <p:stCondLst>
                                    <p:cond delay="0"/>
                                  </p:stCondLst>
                                  <p:childTnLst>
                                    <p:set>
                                      <p:cBhvr>
                                        <p:cTn id="126" dur="1" fill="hold">
                                          <p:stCondLst>
                                            <p:cond delay="0"/>
                                          </p:stCondLst>
                                        </p:cTn>
                                        <p:tgtEl>
                                          <p:spTgt spid="116"/>
                                        </p:tgtEl>
                                        <p:attrNameLst>
                                          <p:attrName>style.visibility</p:attrName>
                                        </p:attrNameLst>
                                      </p:cBhvr>
                                      <p:to>
                                        <p:strVal val="visible"/>
                                      </p:to>
                                    </p:set>
                                    <p:animEffect transition="in" filter="checkerboard(across)">
                                      <p:cBhvr>
                                        <p:cTn id="127" dur="500"/>
                                        <p:tgtEl>
                                          <p:spTgt spid="116"/>
                                        </p:tgtEl>
                                      </p:cBhvr>
                                    </p:animEffect>
                                  </p:childTnLst>
                                </p:cTn>
                              </p:par>
                            </p:childTnLst>
                          </p:cTn>
                        </p:par>
                      </p:childTnLst>
                    </p:cTn>
                  </p:par>
                  <p:par>
                    <p:cTn id="128" fill="hold">
                      <p:stCondLst>
                        <p:cond delay="indefinite"/>
                      </p:stCondLst>
                      <p:childTnLst>
                        <p:par>
                          <p:cTn id="129" fill="hold">
                            <p:stCondLst>
                              <p:cond delay="0"/>
                            </p:stCondLst>
                            <p:childTnLst>
                              <p:par>
                                <p:cTn id="130" presetID="8" presetClass="emph" presetSubtype="0" fill="hold" grpId="0" nodeType="clickEffect">
                                  <p:stCondLst>
                                    <p:cond delay="0"/>
                                  </p:stCondLst>
                                  <p:childTnLst>
                                    <p:animRot by="21600000">
                                      <p:cBhvr>
                                        <p:cTn id="131" dur="2000" fill="hold"/>
                                        <p:tgtEl>
                                          <p:spTgt spid="29"/>
                                        </p:tgtEl>
                                        <p:attrNameLst>
                                          <p:attrName>r</p:attrName>
                                        </p:attrNameLst>
                                      </p:cBhvr>
                                    </p:animRo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hold" nodeType="clickEffect">
                                  <p:stCondLst>
                                    <p:cond delay="0"/>
                                  </p:stCondLst>
                                  <p:childTnLst>
                                    <p:animClr clrSpc="rgb">
                                      <p:cBhvr>
                                        <p:cTn id="135" dur="2000" fill="hold"/>
                                        <p:tgtEl>
                                          <p:spTgt spid="29"/>
                                        </p:tgtEl>
                                        <p:attrNameLst>
                                          <p:attrName>fillcolor</p:attrName>
                                        </p:attrNameLst>
                                      </p:cBhvr>
                                      <p:to>
                                        <a:srgbClr val="99D894"/>
                                      </p:to>
                                    </p:animClr>
                                    <p:set>
                                      <p:cBhvr>
                                        <p:cTn id="136" dur="2000" fill="hold"/>
                                        <p:tgtEl>
                                          <p:spTgt spid="29"/>
                                        </p:tgtEl>
                                        <p:attrNameLst>
                                          <p:attrName>fill.type</p:attrName>
                                        </p:attrNameLst>
                                      </p:cBhvr>
                                      <p:to>
                                        <p:strVal val="solid"/>
                                      </p:to>
                                    </p:set>
                                    <p:set>
                                      <p:cBhvr>
                                        <p:cTn id="137" dur="2000" fill="hold"/>
                                        <p:tgtEl>
                                          <p:spTgt spid="29"/>
                                        </p:tgtEl>
                                        <p:attrNameLst>
                                          <p:attrName>fill.on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nodeType="clickEffect">
                                  <p:stCondLst>
                                    <p:cond delay="0"/>
                                  </p:stCondLst>
                                  <p:childTnLst>
                                    <p:set>
                                      <p:cBhvr>
                                        <p:cTn id="141" dur="1" fill="hold">
                                          <p:stCondLst>
                                            <p:cond delay="0"/>
                                          </p:stCondLst>
                                        </p:cTn>
                                        <p:tgtEl>
                                          <p:spTgt spid="120"/>
                                        </p:tgtEl>
                                        <p:attrNameLst>
                                          <p:attrName>style.visibility</p:attrName>
                                        </p:attrNameLst>
                                      </p:cBhvr>
                                      <p:to>
                                        <p:strVal val="visible"/>
                                      </p:to>
                                    </p:set>
                                    <p:animEffect transition="in" filter="checkerboard(across)">
                                      <p:cBhvr>
                                        <p:cTn id="142" dur="500"/>
                                        <p:tgtEl>
                                          <p:spTgt spid="120"/>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xit" presetSubtype="10" fill="hold" nodeType="clickEffect">
                                  <p:stCondLst>
                                    <p:cond delay="0"/>
                                  </p:stCondLst>
                                  <p:childTnLst>
                                    <p:animEffect transition="out" filter="checkerboard(across)">
                                      <p:cBhvr>
                                        <p:cTn id="146" dur="500"/>
                                        <p:tgtEl>
                                          <p:spTgt spid="116"/>
                                        </p:tgtEl>
                                      </p:cBhvr>
                                    </p:animEffect>
                                    <p:set>
                                      <p:cBhvr>
                                        <p:cTn id="147" dur="1" fill="hold">
                                          <p:stCondLst>
                                            <p:cond delay="499"/>
                                          </p:stCondLst>
                                        </p:cTn>
                                        <p:tgtEl>
                                          <p:spTgt spid="11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0" presetClass="entr" presetSubtype="0" fill="hold" nodeType="clickEffect">
                                  <p:stCondLst>
                                    <p:cond delay="0"/>
                                  </p:stCondLst>
                                  <p:childTnLst>
                                    <p:set>
                                      <p:cBhvr>
                                        <p:cTn id="151" dur="1" fill="hold">
                                          <p:stCondLst>
                                            <p:cond delay="0"/>
                                          </p:stCondLst>
                                        </p:cTn>
                                        <p:tgtEl>
                                          <p:spTgt spid="121"/>
                                        </p:tgtEl>
                                        <p:attrNameLst>
                                          <p:attrName>style.visibility</p:attrName>
                                        </p:attrNameLst>
                                      </p:cBhvr>
                                      <p:to>
                                        <p:strVal val="visible"/>
                                      </p:to>
                                    </p:set>
                                    <p:animEffect transition="in" filter="wedge">
                                      <p:cBhvr>
                                        <p:cTn id="152" dur="2000"/>
                                        <p:tgtEl>
                                          <p:spTgt spid="121"/>
                                        </p:tgtEl>
                                      </p:cBhvr>
                                    </p:animEffect>
                                  </p:childTnLst>
                                </p:cTn>
                              </p:par>
                            </p:childTnLst>
                          </p:cTn>
                        </p:par>
                      </p:childTnLst>
                    </p:cTn>
                  </p:par>
                  <p:par>
                    <p:cTn id="153" fill="hold">
                      <p:stCondLst>
                        <p:cond delay="indefinite"/>
                      </p:stCondLst>
                      <p:childTnLst>
                        <p:par>
                          <p:cTn id="154" fill="hold">
                            <p:stCondLst>
                              <p:cond delay="0"/>
                            </p:stCondLst>
                            <p:childTnLst>
                              <p:par>
                                <p:cTn id="155" presetID="5" presetClass="entr" presetSubtype="10" fill="hold" nodeType="click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checkerboard(across)">
                                      <p:cBhvr>
                                        <p:cTn id="157" dur="500"/>
                                        <p:tgtEl>
                                          <p:spTgt spid="124"/>
                                        </p:tgtEl>
                                      </p:cBhvr>
                                    </p:animEffect>
                                  </p:childTnLst>
                                </p:cTn>
                              </p:par>
                            </p:childTnLst>
                          </p:cTn>
                        </p:par>
                      </p:childTnLst>
                    </p:cTn>
                  </p:par>
                  <p:par>
                    <p:cTn id="158" fill="hold">
                      <p:stCondLst>
                        <p:cond delay="indefinite"/>
                      </p:stCondLst>
                      <p:childTnLst>
                        <p:par>
                          <p:cTn id="159" fill="hold">
                            <p:stCondLst>
                              <p:cond delay="0"/>
                            </p:stCondLst>
                            <p:childTnLst>
                              <p:par>
                                <p:cTn id="160" presetID="2" presetClass="exit" presetSubtype="4" fill="hold" nodeType="clickEffect">
                                  <p:stCondLst>
                                    <p:cond delay="0"/>
                                  </p:stCondLst>
                                  <p:childTnLst>
                                    <p:anim calcmode="lin" valueType="num">
                                      <p:cBhvr additive="base">
                                        <p:cTn id="161" dur="500"/>
                                        <p:tgtEl>
                                          <p:spTgt spid="121"/>
                                        </p:tgtEl>
                                        <p:attrNameLst>
                                          <p:attrName>ppt_x</p:attrName>
                                        </p:attrNameLst>
                                      </p:cBhvr>
                                      <p:tavLst>
                                        <p:tav tm="0">
                                          <p:val>
                                            <p:strVal val="ppt_x"/>
                                          </p:val>
                                        </p:tav>
                                        <p:tav tm="100000">
                                          <p:val>
                                            <p:strVal val="ppt_x"/>
                                          </p:val>
                                        </p:tav>
                                      </p:tavLst>
                                    </p:anim>
                                    <p:anim calcmode="lin" valueType="num">
                                      <p:cBhvr additive="base">
                                        <p:cTn id="162" dur="500"/>
                                        <p:tgtEl>
                                          <p:spTgt spid="121"/>
                                        </p:tgtEl>
                                        <p:attrNameLst>
                                          <p:attrName>ppt_y</p:attrName>
                                        </p:attrNameLst>
                                      </p:cBhvr>
                                      <p:tavLst>
                                        <p:tav tm="0">
                                          <p:val>
                                            <p:strVal val="ppt_y"/>
                                          </p:val>
                                        </p:tav>
                                        <p:tav tm="100000">
                                          <p:val>
                                            <p:strVal val="1+ppt_h/2"/>
                                          </p:val>
                                        </p:tav>
                                      </p:tavLst>
                                    </p:anim>
                                    <p:set>
                                      <p:cBhvr>
                                        <p:cTn id="163"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2" animBg="1"/>
      <p:bldP spid="5" grpId="0" animBg="1"/>
      <p:bldP spid="15" grpId="0" animBg="1"/>
      <p:bldP spid="18" grpId="0" animBg="1"/>
      <p:bldP spid="2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Our Algorithm</a:t>
            </a:r>
            <a:endParaRPr lang="en-IN" sz="4000" dirty="0"/>
          </a:p>
        </p:txBody>
      </p:sp>
      <p:sp>
        <p:nvSpPr>
          <p:cNvPr id="3" name="Oval 2"/>
          <p:cNvSpPr/>
          <p:nvPr/>
        </p:nvSpPr>
        <p:spPr>
          <a:xfrm>
            <a:off x="1447800" y="2286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 name="Oval 3"/>
          <p:cNvSpPr/>
          <p:nvPr/>
        </p:nvSpPr>
        <p:spPr>
          <a:xfrm>
            <a:off x="1295400" y="3886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 name="Oval 4"/>
          <p:cNvSpPr/>
          <p:nvPr/>
        </p:nvSpPr>
        <p:spPr>
          <a:xfrm>
            <a:off x="2819400" y="3200400"/>
            <a:ext cx="3810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6" name="Oval 5"/>
          <p:cNvSpPr/>
          <p:nvPr/>
        </p:nvSpPr>
        <p:spPr>
          <a:xfrm>
            <a:off x="3429000" y="3886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7" name="Oval 6"/>
          <p:cNvSpPr/>
          <p:nvPr/>
        </p:nvSpPr>
        <p:spPr>
          <a:xfrm>
            <a:off x="4495800" y="3581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8" name="Oval 7"/>
          <p:cNvSpPr/>
          <p:nvPr/>
        </p:nvSpPr>
        <p:spPr>
          <a:xfrm>
            <a:off x="3733800" y="5105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9" name="Oval 8"/>
          <p:cNvSpPr/>
          <p:nvPr/>
        </p:nvSpPr>
        <p:spPr>
          <a:xfrm>
            <a:off x="5715000" y="4724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0" name="Oval 9"/>
          <p:cNvSpPr/>
          <p:nvPr/>
        </p:nvSpPr>
        <p:spPr>
          <a:xfrm>
            <a:off x="5181600" y="29718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1" name="Oval 10"/>
          <p:cNvSpPr/>
          <p:nvPr/>
        </p:nvSpPr>
        <p:spPr>
          <a:xfrm>
            <a:off x="2286000" y="3810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2" name="Oval 11"/>
          <p:cNvSpPr/>
          <p:nvPr/>
        </p:nvSpPr>
        <p:spPr>
          <a:xfrm>
            <a:off x="685800" y="1676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3" name="Oval 12"/>
          <p:cNvSpPr/>
          <p:nvPr/>
        </p:nvSpPr>
        <p:spPr>
          <a:xfrm>
            <a:off x="914400" y="3048000"/>
            <a:ext cx="381000" cy="30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Oval 13"/>
          <p:cNvSpPr/>
          <p:nvPr/>
        </p:nvSpPr>
        <p:spPr>
          <a:xfrm>
            <a:off x="6400800" y="1981200"/>
            <a:ext cx="381000" cy="3048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sp>
        <p:nvSpPr>
          <p:cNvPr id="15" name="Oval 14"/>
          <p:cNvSpPr/>
          <p:nvPr/>
        </p:nvSpPr>
        <p:spPr>
          <a:xfrm>
            <a:off x="4572000" y="2133600"/>
            <a:ext cx="3810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6" name="Oval 15"/>
          <p:cNvSpPr/>
          <p:nvPr/>
        </p:nvSpPr>
        <p:spPr>
          <a:xfrm>
            <a:off x="6019800" y="3124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7" name="Oval 16"/>
          <p:cNvSpPr/>
          <p:nvPr/>
        </p:nvSpPr>
        <p:spPr>
          <a:xfrm>
            <a:off x="2743200" y="2133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8" name="Oval 17"/>
          <p:cNvSpPr/>
          <p:nvPr/>
        </p:nvSpPr>
        <p:spPr>
          <a:xfrm>
            <a:off x="3657600" y="2667000"/>
            <a:ext cx="3810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9" name="Oval 18"/>
          <p:cNvSpPr/>
          <p:nvPr/>
        </p:nvSpPr>
        <p:spPr>
          <a:xfrm>
            <a:off x="2514600" y="4800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0" name="Oval 19"/>
          <p:cNvSpPr/>
          <p:nvPr/>
        </p:nvSpPr>
        <p:spPr>
          <a:xfrm>
            <a:off x="3276600" y="4572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1" name="Oval 20"/>
          <p:cNvSpPr/>
          <p:nvPr/>
        </p:nvSpPr>
        <p:spPr>
          <a:xfrm>
            <a:off x="6858000" y="2743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2" name="Oval 21"/>
          <p:cNvSpPr/>
          <p:nvPr/>
        </p:nvSpPr>
        <p:spPr>
          <a:xfrm>
            <a:off x="7696200" y="4191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3" name="Oval 22"/>
          <p:cNvSpPr/>
          <p:nvPr/>
        </p:nvSpPr>
        <p:spPr>
          <a:xfrm>
            <a:off x="5257800" y="42672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4" name="Oval 23"/>
          <p:cNvSpPr/>
          <p:nvPr/>
        </p:nvSpPr>
        <p:spPr>
          <a:xfrm>
            <a:off x="4572000" y="47244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5" name="Oval 24"/>
          <p:cNvSpPr/>
          <p:nvPr/>
        </p:nvSpPr>
        <p:spPr>
          <a:xfrm>
            <a:off x="7010400" y="53340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6" name="Oval 25"/>
          <p:cNvSpPr/>
          <p:nvPr/>
        </p:nvSpPr>
        <p:spPr>
          <a:xfrm>
            <a:off x="7086600" y="3276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7" name="Oval 26"/>
          <p:cNvSpPr/>
          <p:nvPr/>
        </p:nvSpPr>
        <p:spPr>
          <a:xfrm>
            <a:off x="1752600" y="3048000"/>
            <a:ext cx="3810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28" name="Oval 27"/>
          <p:cNvSpPr/>
          <p:nvPr/>
        </p:nvSpPr>
        <p:spPr>
          <a:xfrm>
            <a:off x="5867400" y="3657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29" name="Oval 28"/>
          <p:cNvSpPr/>
          <p:nvPr/>
        </p:nvSpPr>
        <p:spPr>
          <a:xfrm>
            <a:off x="5715000" y="2438400"/>
            <a:ext cx="3810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30" name="Oval 29"/>
          <p:cNvSpPr/>
          <p:nvPr/>
        </p:nvSpPr>
        <p:spPr>
          <a:xfrm>
            <a:off x="4419600" y="29718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1" name="Oval 30"/>
          <p:cNvSpPr/>
          <p:nvPr/>
        </p:nvSpPr>
        <p:spPr>
          <a:xfrm>
            <a:off x="6629400" y="4419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2" name="Oval 31"/>
          <p:cNvSpPr/>
          <p:nvPr/>
        </p:nvSpPr>
        <p:spPr>
          <a:xfrm>
            <a:off x="3733800" y="1752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3" name="Oval 32"/>
          <p:cNvSpPr/>
          <p:nvPr/>
        </p:nvSpPr>
        <p:spPr>
          <a:xfrm>
            <a:off x="5867400" y="5562600"/>
            <a:ext cx="3810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cxnSp>
        <p:nvCxnSpPr>
          <p:cNvPr id="35" name="Straight Connector 34"/>
          <p:cNvCxnSpPr>
            <a:stCxn id="12" idx="4"/>
            <a:endCxn id="13" idx="1"/>
          </p:cNvCxnSpPr>
          <p:nvPr/>
        </p:nvCxnSpPr>
        <p:spPr>
          <a:xfrm>
            <a:off x="876300" y="1981200"/>
            <a:ext cx="93896" cy="1111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 idx="1"/>
          </p:cNvCxnSpPr>
          <p:nvPr/>
        </p:nvCxnSpPr>
        <p:spPr>
          <a:xfrm>
            <a:off x="1066800" y="1905000"/>
            <a:ext cx="436796" cy="425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2" idx="6"/>
            <a:endCxn id="17" idx="1"/>
          </p:cNvCxnSpPr>
          <p:nvPr/>
        </p:nvCxnSpPr>
        <p:spPr>
          <a:xfrm>
            <a:off x="1066800" y="1828800"/>
            <a:ext cx="1732196" cy="34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 idx="0"/>
            <a:endCxn id="27" idx="3"/>
          </p:cNvCxnSpPr>
          <p:nvPr/>
        </p:nvCxnSpPr>
        <p:spPr>
          <a:xfrm flipV="1">
            <a:off x="1485900" y="3308163"/>
            <a:ext cx="322496" cy="57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4" idx="7"/>
            <a:endCxn id="11" idx="2"/>
          </p:cNvCxnSpPr>
          <p:nvPr/>
        </p:nvCxnSpPr>
        <p:spPr>
          <a:xfrm>
            <a:off x="1620604" y="3930837"/>
            <a:ext cx="665396" cy="315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 idx="5"/>
            <a:endCxn id="19" idx="0"/>
          </p:cNvCxnSpPr>
          <p:nvPr/>
        </p:nvCxnSpPr>
        <p:spPr>
          <a:xfrm>
            <a:off x="1620604" y="4146363"/>
            <a:ext cx="1084496" cy="654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20" idx="1"/>
          </p:cNvCxnSpPr>
          <p:nvPr/>
        </p:nvCxnSpPr>
        <p:spPr>
          <a:xfrm>
            <a:off x="1676400" y="4038600"/>
            <a:ext cx="1655996" cy="57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 idx="7"/>
            <a:endCxn id="5" idx="3"/>
          </p:cNvCxnSpPr>
          <p:nvPr/>
        </p:nvCxnSpPr>
        <p:spPr>
          <a:xfrm flipV="1">
            <a:off x="1620604" y="3460563"/>
            <a:ext cx="1254592" cy="470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 idx="7"/>
            <a:endCxn id="18" idx="4"/>
          </p:cNvCxnSpPr>
          <p:nvPr/>
        </p:nvCxnSpPr>
        <p:spPr>
          <a:xfrm flipV="1">
            <a:off x="3754204" y="2971800"/>
            <a:ext cx="93896" cy="959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 idx="6"/>
            <a:endCxn id="30" idx="3"/>
          </p:cNvCxnSpPr>
          <p:nvPr/>
        </p:nvCxnSpPr>
        <p:spPr>
          <a:xfrm flipV="1">
            <a:off x="3810000" y="3231963"/>
            <a:ext cx="665396" cy="806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6" idx="5"/>
            <a:endCxn id="7" idx="4"/>
          </p:cNvCxnSpPr>
          <p:nvPr/>
        </p:nvCxnSpPr>
        <p:spPr>
          <a:xfrm flipV="1">
            <a:off x="3754204" y="3886200"/>
            <a:ext cx="932096" cy="260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6" idx="5"/>
            <a:endCxn id="8" idx="7"/>
          </p:cNvCxnSpPr>
          <p:nvPr/>
        </p:nvCxnSpPr>
        <p:spPr>
          <a:xfrm>
            <a:off x="3754204" y="4146363"/>
            <a:ext cx="304800" cy="100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 idx="7"/>
            <a:endCxn id="15" idx="3"/>
          </p:cNvCxnSpPr>
          <p:nvPr/>
        </p:nvCxnSpPr>
        <p:spPr>
          <a:xfrm flipV="1">
            <a:off x="3754204" y="2393763"/>
            <a:ext cx="873592" cy="1537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2" idx="0"/>
            <a:endCxn id="32" idx="1"/>
          </p:cNvCxnSpPr>
          <p:nvPr/>
        </p:nvCxnSpPr>
        <p:spPr>
          <a:xfrm>
            <a:off x="876300" y="1676400"/>
            <a:ext cx="2913296" cy="120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29" idx="0"/>
            <a:endCxn id="14" idx="3"/>
          </p:cNvCxnSpPr>
          <p:nvPr/>
        </p:nvCxnSpPr>
        <p:spPr>
          <a:xfrm flipV="1">
            <a:off x="5905500" y="2241363"/>
            <a:ext cx="551096"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29" idx="3"/>
            <a:endCxn id="10" idx="7"/>
          </p:cNvCxnSpPr>
          <p:nvPr/>
        </p:nvCxnSpPr>
        <p:spPr>
          <a:xfrm flipH="1">
            <a:off x="5506804" y="2698563"/>
            <a:ext cx="263992"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9" idx="4"/>
            <a:endCxn id="16" idx="0"/>
          </p:cNvCxnSpPr>
          <p:nvPr/>
        </p:nvCxnSpPr>
        <p:spPr>
          <a:xfrm>
            <a:off x="5905500" y="2743200"/>
            <a:ext cx="304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9" idx="6"/>
            <a:endCxn id="21" idx="1"/>
          </p:cNvCxnSpPr>
          <p:nvPr/>
        </p:nvCxnSpPr>
        <p:spPr>
          <a:xfrm>
            <a:off x="6096000" y="2590800"/>
            <a:ext cx="817796" cy="197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29" idx="5"/>
            <a:endCxn id="26" idx="1"/>
          </p:cNvCxnSpPr>
          <p:nvPr/>
        </p:nvCxnSpPr>
        <p:spPr>
          <a:xfrm>
            <a:off x="6040204" y="2698563"/>
            <a:ext cx="1102192" cy="622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23" idx="7"/>
            <a:endCxn id="28" idx="3"/>
          </p:cNvCxnSpPr>
          <p:nvPr/>
        </p:nvCxnSpPr>
        <p:spPr>
          <a:xfrm flipV="1">
            <a:off x="5583004" y="3917763"/>
            <a:ext cx="340192"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23" idx="3"/>
            <a:endCxn id="24" idx="7"/>
          </p:cNvCxnSpPr>
          <p:nvPr/>
        </p:nvCxnSpPr>
        <p:spPr>
          <a:xfrm flipH="1">
            <a:off x="4897204" y="4527363"/>
            <a:ext cx="416392"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23" idx="4"/>
            <a:endCxn id="33" idx="2"/>
          </p:cNvCxnSpPr>
          <p:nvPr/>
        </p:nvCxnSpPr>
        <p:spPr>
          <a:xfrm>
            <a:off x="5448300" y="4572000"/>
            <a:ext cx="4191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23" idx="5"/>
            <a:endCxn id="9" idx="1"/>
          </p:cNvCxnSpPr>
          <p:nvPr/>
        </p:nvCxnSpPr>
        <p:spPr>
          <a:xfrm>
            <a:off x="5583004" y="4527363"/>
            <a:ext cx="187792" cy="241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23" idx="6"/>
            <a:endCxn id="31" idx="1"/>
          </p:cNvCxnSpPr>
          <p:nvPr/>
        </p:nvCxnSpPr>
        <p:spPr>
          <a:xfrm>
            <a:off x="5638800" y="4419600"/>
            <a:ext cx="1046396" cy="44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638800" y="4495800"/>
            <a:ext cx="1483192" cy="851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23" idx="7"/>
            <a:endCxn id="22" idx="1"/>
          </p:cNvCxnSpPr>
          <p:nvPr/>
        </p:nvCxnSpPr>
        <p:spPr>
          <a:xfrm flipV="1">
            <a:off x="5583004" y="4235637"/>
            <a:ext cx="2168992"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3" idx="5"/>
            <a:endCxn id="27" idx="0"/>
          </p:cNvCxnSpPr>
          <p:nvPr/>
        </p:nvCxnSpPr>
        <p:spPr>
          <a:xfrm>
            <a:off x="1773004" y="2546163"/>
            <a:ext cx="170096" cy="501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5" idx="7"/>
            <a:endCxn id="18" idx="3"/>
          </p:cNvCxnSpPr>
          <p:nvPr/>
        </p:nvCxnSpPr>
        <p:spPr>
          <a:xfrm flipV="1">
            <a:off x="3144604" y="2927163"/>
            <a:ext cx="568792" cy="31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32" idx="6"/>
            <a:endCxn id="15" idx="0"/>
          </p:cNvCxnSpPr>
          <p:nvPr/>
        </p:nvCxnSpPr>
        <p:spPr>
          <a:xfrm>
            <a:off x="4114800" y="1905000"/>
            <a:ext cx="6477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7" idx="7"/>
            <a:endCxn id="10" idx="3"/>
          </p:cNvCxnSpPr>
          <p:nvPr/>
        </p:nvCxnSpPr>
        <p:spPr>
          <a:xfrm flipV="1">
            <a:off x="4821004" y="3231963"/>
            <a:ext cx="416392" cy="394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8" idx="6"/>
            <a:endCxn id="24" idx="3"/>
          </p:cNvCxnSpPr>
          <p:nvPr/>
        </p:nvCxnSpPr>
        <p:spPr>
          <a:xfrm flipV="1">
            <a:off x="4114800" y="4984563"/>
            <a:ext cx="512996"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6" idx="4"/>
            <a:endCxn id="28" idx="7"/>
          </p:cNvCxnSpPr>
          <p:nvPr/>
        </p:nvCxnSpPr>
        <p:spPr>
          <a:xfrm flipH="1">
            <a:off x="6192604" y="3429000"/>
            <a:ext cx="17696" cy="273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26" idx="5"/>
            <a:endCxn id="22" idx="0"/>
          </p:cNvCxnSpPr>
          <p:nvPr/>
        </p:nvCxnSpPr>
        <p:spPr>
          <a:xfrm>
            <a:off x="7411804" y="3536763"/>
            <a:ext cx="474896" cy="654237"/>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52400" y="3429000"/>
            <a:ext cx="1295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IN" dirty="0"/>
          </a:p>
        </p:txBody>
      </p:sp>
      <p:sp>
        <p:nvSpPr>
          <p:cNvPr id="69" name="Rectangle 68"/>
          <p:cNvSpPr/>
          <p:nvPr/>
        </p:nvSpPr>
        <p:spPr>
          <a:xfrm>
            <a:off x="69342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endParaRPr lang="en-IN" dirty="0"/>
          </a:p>
        </p:txBody>
      </p:sp>
      <p:cxnSp>
        <p:nvCxnSpPr>
          <p:cNvPr id="89" name="Straight Connector 88"/>
          <p:cNvCxnSpPr>
            <a:stCxn id="18" idx="0"/>
            <a:endCxn id="18" idx="0"/>
          </p:cNvCxnSpPr>
          <p:nvPr/>
        </p:nvCxnSpPr>
        <p:spPr>
          <a:xfrm>
            <a:off x="3848100" y="2667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3" idx="5"/>
          </p:cNvCxnSpPr>
          <p:nvPr/>
        </p:nvCxnSpPr>
        <p:spPr>
          <a:xfrm flipV="1">
            <a:off x="1239604" y="3200400"/>
            <a:ext cx="703496" cy="107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9" name="Straight Arrow Connector 78"/>
          <p:cNvCxnSpPr/>
          <p:nvPr/>
        </p:nvCxnSpPr>
        <p:spPr>
          <a:xfrm>
            <a:off x="1905000" y="3200400"/>
            <a:ext cx="1143000" cy="152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3" name="Straight Arrow Connector 92"/>
          <p:cNvCxnSpPr/>
          <p:nvPr/>
        </p:nvCxnSpPr>
        <p:spPr>
          <a:xfrm flipV="1">
            <a:off x="2971800" y="2819400"/>
            <a:ext cx="9144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p:nvPr/>
        </p:nvCxnSpPr>
        <p:spPr>
          <a:xfrm flipV="1">
            <a:off x="3886200" y="2286000"/>
            <a:ext cx="914400" cy="533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3" name="Straight Arrow Connector 82"/>
          <p:cNvCxnSpPr/>
          <p:nvPr/>
        </p:nvCxnSpPr>
        <p:spPr>
          <a:xfrm>
            <a:off x="4724400" y="2286000"/>
            <a:ext cx="1219200" cy="304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95" name="Straight Arrow Connector 94"/>
          <p:cNvCxnSpPr/>
          <p:nvPr/>
        </p:nvCxnSpPr>
        <p:spPr>
          <a:xfrm flipV="1">
            <a:off x="5867400" y="2133600"/>
            <a:ext cx="762000" cy="457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p:cBhvr override="childStyle">
                                        <p:cTn id="6" dur="500" fill="hold"/>
                                        <p:tgtEl>
                                          <p:spTgt spid="77"/>
                                        </p:tgtEl>
                                        <p:attrNameLst>
                                          <p:attrName>style.color</p:attrName>
                                        </p:attrNameLst>
                                      </p:cBhvr>
                                      <p:by>
                                        <p:hsl h="7200000" s="0" l="0"/>
                                      </p:by>
                                    </p:animClr>
                                    <p:animClr clrSpc="hsl">
                                      <p:cBhvr>
                                        <p:cTn id="7" dur="500" fill="hold"/>
                                        <p:tgtEl>
                                          <p:spTgt spid="77"/>
                                        </p:tgtEl>
                                        <p:attrNameLst>
                                          <p:attrName>fillcolor</p:attrName>
                                        </p:attrNameLst>
                                      </p:cBhvr>
                                      <p:by>
                                        <p:hsl h="7200000" s="0" l="0"/>
                                      </p:by>
                                    </p:animClr>
                                    <p:animClr clrSpc="hsl">
                                      <p:cBhvr>
                                        <p:cTn id="8" dur="500" fill="hold"/>
                                        <p:tgtEl>
                                          <p:spTgt spid="77"/>
                                        </p:tgtEl>
                                        <p:attrNameLst>
                                          <p:attrName>stroke.color</p:attrName>
                                        </p:attrNameLst>
                                      </p:cBhvr>
                                      <p:by>
                                        <p:hsl h="7200000" s="0" l="0"/>
                                      </p:by>
                                    </p:animClr>
                                    <p:set>
                                      <p:cBhvr>
                                        <p:cTn id="9" dur="500" fill="hold"/>
                                        <p:tgtEl>
                                          <p:spTgt spid="77"/>
                                        </p:tgtEl>
                                        <p:attrNameLst>
                                          <p:attrName>fill.type</p:attrName>
                                        </p:attrNameLst>
                                      </p:cBhvr>
                                      <p:to>
                                        <p:strVal val="solid"/>
                                      </p:to>
                                    </p:set>
                                  </p:childTnLst>
                                </p:cTn>
                              </p:par>
                              <p:par>
                                <p:cTn id="10" presetID="21" presetClass="emph" presetSubtype="0" fill="hold" nodeType="withEffect">
                                  <p:stCondLst>
                                    <p:cond delay="0"/>
                                  </p:stCondLst>
                                  <p:childTnLst>
                                    <p:animClr clrSpc="hsl">
                                      <p:cBhvr override="childStyle">
                                        <p:cTn id="11" dur="500" fill="hold"/>
                                        <p:tgtEl>
                                          <p:spTgt spid="79"/>
                                        </p:tgtEl>
                                        <p:attrNameLst>
                                          <p:attrName>style.color</p:attrName>
                                        </p:attrNameLst>
                                      </p:cBhvr>
                                      <p:by>
                                        <p:hsl h="7200000" s="0" l="0"/>
                                      </p:by>
                                    </p:animClr>
                                    <p:animClr clrSpc="hsl">
                                      <p:cBhvr>
                                        <p:cTn id="12" dur="500" fill="hold"/>
                                        <p:tgtEl>
                                          <p:spTgt spid="79"/>
                                        </p:tgtEl>
                                        <p:attrNameLst>
                                          <p:attrName>fillcolor</p:attrName>
                                        </p:attrNameLst>
                                      </p:cBhvr>
                                      <p:by>
                                        <p:hsl h="7200000" s="0" l="0"/>
                                      </p:by>
                                    </p:animClr>
                                    <p:animClr clrSpc="hsl">
                                      <p:cBhvr>
                                        <p:cTn id="13" dur="500" fill="hold"/>
                                        <p:tgtEl>
                                          <p:spTgt spid="79"/>
                                        </p:tgtEl>
                                        <p:attrNameLst>
                                          <p:attrName>stroke.color</p:attrName>
                                        </p:attrNameLst>
                                      </p:cBhvr>
                                      <p:by>
                                        <p:hsl h="7200000" s="0" l="0"/>
                                      </p:by>
                                    </p:animClr>
                                    <p:set>
                                      <p:cBhvr>
                                        <p:cTn id="14" dur="500" fill="hold"/>
                                        <p:tgtEl>
                                          <p:spTgt spid="79"/>
                                        </p:tgtEl>
                                        <p:attrNameLst>
                                          <p:attrName>fill.type</p:attrName>
                                        </p:attrNameLst>
                                      </p:cBhvr>
                                      <p:to>
                                        <p:strVal val="solid"/>
                                      </p:to>
                                    </p:set>
                                  </p:childTnLst>
                                </p:cTn>
                              </p:par>
                              <p:par>
                                <p:cTn id="15" presetID="21" presetClass="emph" presetSubtype="0" fill="hold" nodeType="withEffect">
                                  <p:stCondLst>
                                    <p:cond delay="0"/>
                                  </p:stCondLst>
                                  <p:childTnLst>
                                    <p:animClr clrSpc="hsl">
                                      <p:cBhvr override="childStyle">
                                        <p:cTn id="16" dur="500" fill="hold"/>
                                        <p:tgtEl>
                                          <p:spTgt spid="93"/>
                                        </p:tgtEl>
                                        <p:attrNameLst>
                                          <p:attrName>style.color</p:attrName>
                                        </p:attrNameLst>
                                      </p:cBhvr>
                                      <p:by>
                                        <p:hsl h="7200000" s="0" l="0"/>
                                      </p:by>
                                    </p:animClr>
                                    <p:animClr clrSpc="hsl">
                                      <p:cBhvr>
                                        <p:cTn id="17" dur="500" fill="hold"/>
                                        <p:tgtEl>
                                          <p:spTgt spid="93"/>
                                        </p:tgtEl>
                                        <p:attrNameLst>
                                          <p:attrName>fillcolor</p:attrName>
                                        </p:attrNameLst>
                                      </p:cBhvr>
                                      <p:by>
                                        <p:hsl h="7200000" s="0" l="0"/>
                                      </p:by>
                                    </p:animClr>
                                    <p:animClr clrSpc="hsl">
                                      <p:cBhvr>
                                        <p:cTn id="18" dur="500" fill="hold"/>
                                        <p:tgtEl>
                                          <p:spTgt spid="93"/>
                                        </p:tgtEl>
                                        <p:attrNameLst>
                                          <p:attrName>stroke.color</p:attrName>
                                        </p:attrNameLst>
                                      </p:cBhvr>
                                      <p:by>
                                        <p:hsl h="7200000" s="0" l="0"/>
                                      </p:by>
                                    </p:animClr>
                                    <p:set>
                                      <p:cBhvr>
                                        <p:cTn id="19" dur="500" fill="hold"/>
                                        <p:tgtEl>
                                          <p:spTgt spid="93"/>
                                        </p:tgtEl>
                                        <p:attrNameLst>
                                          <p:attrName>fill.type</p:attrName>
                                        </p:attrNameLst>
                                      </p:cBhvr>
                                      <p:to>
                                        <p:strVal val="solid"/>
                                      </p:to>
                                    </p:set>
                                  </p:childTnLst>
                                </p:cTn>
                              </p:par>
                              <p:par>
                                <p:cTn id="20" presetID="21" presetClass="emph" presetSubtype="0" fill="hold" nodeType="withEffect">
                                  <p:stCondLst>
                                    <p:cond delay="0"/>
                                  </p:stCondLst>
                                  <p:childTnLst>
                                    <p:animClr clrSpc="hsl">
                                      <p:cBhvr override="childStyle">
                                        <p:cTn id="21" dur="500" fill="hold"/>
                                        <p:tgtEl>
                                          <p:spTgt spid="85"/>
                                        </p:tgtEl>
                                        <p:attrNameLst>
                                          <p:attrName>style.color</p:attrName>
                                        </p:attrNameLst>
                                      </p:cBhvr>
                                      <p:by>
                                        <p:hsl h="7200000" s="0" l="0"/>
                                      </p:by>
                                    </p:animClr>
                                    <p:animClr clrSpc="hsl">
                                      <p:cBhvr>
                                        <p:cTn id="22" dur="500" fill="hold"/>
                                        <p:tgtEl>
                                          <p:spTgt spid="85"/>
                                        </p:tgtEl>
                                        <p:attrNameLst>
                                          <p:attrName>fillcolor</p:attrName>
                                        </p:attrNameLst>
                                      </p:cBhvr>
                                      <p:by>
                                        <p:hsl h="7200000" s="0" l="0"/>
                                      </p:by>
                                    </p:animClr>
                                    <p:animClr clrSpc="hsl">
                                      <p:cBhvr>
                                        <p:cTn id="23" dur="500" fill="hold"/>
                                        <p:tgtEl>
                                          <p:spTgt spid="85"/>
                                        </p:tgtEl>
                                        <p:attrNameLst>
                                          <p:attrName>stroke.color</p:attrName>
                                        </p:attrNameLst>
                                      </p:cBhvr>
                                      <p:by>
                                        <p:hsl h="7200000" s="0" l="0"/>
                                      </p:by>
                                    </p:animClr>
                                    <p:set>
                                      <p:cBhvr>
                                        <p:cTn id="24" dur="500" fill="hold"/>
                                        <p:tgtEl>
                                          <p:spTgt spid="85"/>
                                        </p:tgtEl>
                                        <p:attrNameLst>
                                          <p:attrName>fill.type</p:attrName>
                                        </p:attrNameLst>
                                      </p:cBhvr>
                                      <p:to>
                                        <p:strVal val="solid"/>
                                      </p:to>
                                    </p:set>
                                  </p:childTnLst>
                                </p:cTn>
                              </p:par>
                              <p:par>
                                <p:cTn id="25" presetID="21" presetClass="emph" presetSubtype="0" fill="hold" nodeType="withEffect">
                                  <p:stCondLst>
                                    <p:cond delay="0"/>
                                  </p:stCondLst>
                                  <p:childTnLst>
                                    <p:animClr clrSpc="hsl">
                                      <p:cBhvr override="childStyle">
                                        <p:cTn id="26" dur="500" fill="hold"/>
                                        <p:tgtEl>
                                          <p:spTgt spid="83"/>
                                        </p:tgtEl>
                                        <p:attrNameLst>
                                          <p:attrName>style.color</p:attrName>
                                        </p:attrNameLst>
                                      </p:cBhvr>
                                      <p:by>
                                        <p:hsl h="7200000" s="0" l="0"/>
                                      </p:by>
                                    </p:animClr>
                                    <p:animClr clrSpc="hsl">
                                      <p:cBhvr>
                                        <p:cTn id="27" dur="500" fill="hold"/>
                                        <p:tgtEl>
                                          <p:spTgt spid="83"/>
                                        </p:tgtEl>
                                        <p:attrNameLst>
                                          <p:attrName>fillcolor</p:attrName>
                                        </p:attrNameLst>
                                      </p:cBhvr>
                                      <p:by>
                                        <p:hsl h="7200000" s="0" l="0"/>
                                      </p:by>
                                    </p:animClr>
                                    <p:animClr clrSpc="hsl">
                                      <p:cBhvr>
                                        <p:cTn id="28" dur="500" fill="hold"/>
                                        <p:tgtEl>
                                          <p:spTgt spid="83"/>
                                        </p:tgtEl>
                                        <p:attrNameLst>
                                          <p:attrName>stroke.color</p:attrName>
                                        </p:attrNameLst>
                                      </p:cBhvr>
                                      <p:by>
                                        <p:hsl h="7200000" s="0" l="0"/>
                                      </p:by>
                                    </p:animClr>
                                    <p:set>
                                      <p:cBhvr>
                                        <p:cTn id="29" dur="500" fill="hold"/>
                                        <p:tgtEl>
                                          <p:spTgt spid="83"/>
                                        </p:tgtEl>
                                        <p:attrNameLst>
                                          <p:attrName>fill.type</p:attrName>
                                        </p:attrNameLst>
                                      </p:cBhvr>
                                      <p:to>
                                        <p:strVal val="solid"/>
                                      </p:to>
                                    </p:set>
                                  </p:childTnLst>
                                </p:cTn>
                              </p:par>
                              <p:par>
                                <p:cTn id="30" presetID="21" presetClass="emph" presetSubtype="0" fill="hold" nodeType="withEffect">
                                  <p:stCondLst>
                                    <p:cond delay="0"/>
                                  </p:stCondLst>
                                  <p:childTnLst>
                                    <p:animClr clrSpc="hsl">
                                      <p:cBhvr override="childStyle">
                                        <p:cTn id="31" dur="500" fill="hold"/>
                                        <p:tgtEl>
                                          <p:spTgt spid="95"/>
                                        </p:tgtEl>
                                        <p:attrNameLst>
                                          <p:attrName>style.color</p:attrName>
                                        </p:attrNameLst>
                                      </p:cBhvr>
                                      <p:by>
                                        <p:hsl h="7200000" s="0" l="0"/>
                                      </p:by>
                                    </p:animClr>
                                    <p:animClr clrSpc="hsl">
                                      <p:cBhvr>
                                        <p:cTn id="32" dur="500" fill="hold"/>
                                        <p:tgtEl>
                                          <p:spTgt spid="95"/>
                                        </p:tgtEl>
                                        <p:attrNameLst>
                                          <p:attrName>fillcolor</p:attrName>
                                        </p:attrNameLst>
                                      </p:cBhvr>
                                      <p:by>
                                        <p:hsl h="7200000" s="0" l="0"/>
                                      </p:by>
                                    </p:animClr>
                                    <p:animClr clrSpc="hsl">
                                      <p:cBhvr>
                                        <p:cTn id="33" dur="500" fill="hold"/>
                                        <p:tgtEl>
                                          <p:spTgt spid="95"/>
                                        </p:tgtEl>
                                        <p:attrNameLst>
                                          <p:attrName>stroke.color</p:attrName>
                                        </p:attrNameLst>
                                      </p:cBhvr>
                                      <p:by>
                                        <p:hsl h="7200000" s="0" l="0"/>
                                      </p:by>
                                    </p:animClr>
                                    <p:set>
                                      <p:cBhvr>
                                        <p:cTn id="34" dur="500" fill="hold"/>
                                        <p:tgtEl>
                                          <p:spTgt spid="95"/>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21" presetClass="emph" presetSubtype="0" fill="hold" nodeType="clickEffect">
                                  <p:stCondLst>
                                    <p:cond delay="0"/>
                                  </p:stCondLst>
                                  <p:childTnLst>
                                    <p:animClr clrSpc="hsl">
                                      <p:cBhvr override="childStyle">
                                        <p:cTn id="38" dur="500" fill="hold"/>
                                        <p:tgtEl>
                                          <p:spTgt spid="77"/>
                                        </p:tgtEl>
                                        <p:attrNameLst>
                                          <p:attrName>style.color</p:attrName>
                                        </p:attrNameLst>
                                      </p:cBhvr>
                                      <p:by>
                                        <p:hsl h="7200000" s="0" l="0"/>
                                      </p:by>
                                    </p:animClr>
                                    <p:animClr clrSpc="hsl">
                                      <p:cBhvr>
                                        <p:cTn id="39" dur="500" fill="hold"/>
                                        <p:tgtEl>
                                          <p:spTgt spid="77"/>
                                        </p:tgtEl>
                                        <p:attrNameLst>
                                          <p:attrName>fillcolor</p:attrName>
                                        </p:attrNameLst>
                                      </p:cBhvr>
                                      <p:by>
                                        <p:hsl h="7200000" s="0" l="0"/>
                                      </p:by>
                                    </p:animClr>
                                    <p:animClr clrSpc="hsl">
                                      <p:cBhvr>
                                        <p:cTn id="40" dur="500" fill="hold"/>
                                        <p:tgtEl>
                                          <p:spTgt spid="77"/>
                                        </p:tgtEl>
                                        <p:attrNameLst>
                                          <p:attrName>stroke.color</p:attrName>
                                        </p:attrNameLst>
                                      </p:cBhvr>
                                      <p:by>
                                        <p:hsl h="7200000" s="0" l="0"/>
                                      </p:by>
                                    </p:animClr>
                                    <p:set>
                                      <p:cBhvr>
                                        <p:cTn id="41" dur="500" fill="hold"/>
                                        <p:tgtEl>
                                          <p:spTgt spid="77"/>
                                        </p:tgtEl>
                                        <p:attrNameLst>
                                          <p:attrName>fill.type</p:attrName>
                                        </p:attrNameLst>
                                      </p:cBhvr>
                                      <p:to>
                                        <p:strVal val="solid"/>
                                      </p:to>
                                    </p:set>
                                  </p:childTnLst>
                                </p:cTn>
                              </p:par>
                              <p:par>
                                <p:cTn id="42" presetID="21" presetClass="emph" presetSubtype="0" fill="hold" nodeType="withEffect">
                                  <p:stCondLst>
                                    <p:cond delay="0"/>
                                  </p:stCondLst>
                                  <p:childTnLst>
                                    <p:animClr clrSpc="hsl">
                                      <p:cBhvr override="childStyle">
                                        <p:cTn id="43" dur="500" fill="hold"/>
                                        <p:tgtEl>
                                          <p:spTgt spid="79"/>
                                        </p:tgtEl>
                                        <p:attrNameLst>
                                          <p:attrName>style.color</p:attrName>
                                        </p:attrNameLst>
                                      </p:cBhvr>
                                      <p:by>
                                        <p:hsl h="7200000" s="0" l="0"/>
                                      </p:by>
                                    </p:animClr>
                                    <p:animClr clrSpc="hsl">
                                      <p:cBhvr>
                                        <p:cTn id="44" dur="500" fill="hold"/>
                                        <p:tgtEl>
                                          <p:spTgt spid="79"/>
                                        </p:tgtEl>
                                        <p:attrNameLst>
                                          <p:attrName>fillcolor</p:attrName>
                                        </p:attrNameLst>
                                      </p:cBhvr>
                                      <p:by>
                                        <p:hsl h="7200000" s="0" l="0"/>
                                      </p:by>
                                    </p:animClr>
                                    <p:animClr clrSpc="hsl">
                                      <p:cBhvr>
                                        <p:cTn id="45" dur="500" fill="hold"/>
                                        <p:tgtEl>
                                          <p:spTgt spid="79"/>
                                        </p:tgtEl>
                                        <p:attrNameLst>
                                          <p:attrName>stroke.color</p:attrName>
                                        </p:attrNameLst>
                                      </p:cBhvr>
                                      <p:by>
                                        <p:hsl h="7200000" s="0" l="0"/>
                                      </p:by>
                                    </p:animClr>
                                    <p:set>
                                      <p:cBhvr>
                                        <p:cTn id="46" dur="500" fill="hold"/>
                                        <p:tgtEl>
                                          <p:spTgt spid="79"/>
                                        </p:tgtEl>
                                        <p:attrNameLst>
                                          <p:attrName>fill.type</p:attrName>
                                        </p:attrNameLst>
                                      </p:cBhvr>
                                      <p:to>
                                        <p:strVal val="solid"/>
                                      </p:to>
                                    </p:set>
                                  </p:childTnLst>
                                </p:cTn>
                              </p:par>
                              <p:par>
                                <p:cTn id="47" presetID="21" presetClass="emph" presetSubtype="0" fill="hold" nodeType="withEffect">
                                  <p:stCondLst>
                                    <p:cond delay="0"/>
                                  </p:stCondLst>
                                  <p:childTnLst>
                                    <p:animClr clrSpc="hsl">
                                      <p:cBhvr override="childStyle">
                                        <p:cTn id="48" dur="500" fill="hold"/>
                                        <p:tgtEl>
                                          <p:spTgt spid="93"/>
                                        </p:tgtEl>
                                        <p:attrNameLst>
                                          <p:attrName>style.color</p:attrName>
                                        </p:attrNameLst>
                                      </p:cBhvr>
                                      <p:by>
                                        <p:hsl h="7200000" s="0" l="0"/>
                                      </p:by>
                                    </p:animClr>
                                    <p:animClr clrSpc="hsl">
                                      <p:cBhvr>
                                        <p:cTn id="49" dur="500" fill="hold"/>
                                        <p:tgtEl>
                                          <p:spTgt spid="93"/>
                                        </p:tgtEl>
                                        <p:attrNameLst>
                                          <p:attrName>fillcolor</p:attrName>
                                        </p:attrNameLst>
                                      </p:cBhvr>
                                      <p:by>
                                        <p:hsl h="7200000" s="0" l="0"/>
                                      </p:by>
                                    </p:animClr>
                                    <p:animClr clrSpc="hsl">
                                      <p:cBhvr>
                                        <p:cTn id="50" dur="500" fill="hold"/>
                                        <p:tgtEl>
                                          <p:spTgt spid="93"/>
                                        </p:tgtEl>
                                        <p:attrNameLst>
                                          <p:attrName>stroke.color</p:attrName>
                                        </p:attrNameLst>
                                      </p:cBhvr>
                                      <p:by>
                                        <p:hsl h="7200000" s="0" l="0"/>
                                      </p:by>
                                    </p:animClr>
                                    <p:set>
                                      <p:cBhvr>
                                        <p:cTn id="51" dur="500" fill="hold"/>
                                        <p:tgtEl>
                                          <p:spTgt spid="93"/>
                                        </p:tgtEl>
                                        <p:attrNameLst>
                                          <p:attrName>fill.type</p:attrName>
                                        </p:attrNameLst>
                                      </p:cBhvr>
                                      <p:to>
                                        <p:strVal val="solid"/>
                                      </p:to>
                                    </p:set>
                                  </p:childTnLst>
                                </p:cTn>
                              </p:par>
                              <p:par>
                                <p:cTn id="52" presetID="21" presetClass="emph" presetSubtype="0" fill="hold" nodeType="withEffect">
                                  <p:stCondLst>
                                    <p:cond delay="0"/>
                                  </p:stCondLst>
                                  <p:childTnLst>
                                    <p:animClr clrSpc="hsl">
                                      <p:cBhvr override="childStyle">
                                        <p:cTn id="53" dur="500" fill="hold"/>
                                        <p:tgtEl>
                                          <p:spTgt spid="85"/>
                                        </p:tgtEl>
                                        <p:attrNameLst>
                                          <p:attrName>style.color</p:attrName>
                                        </p:attrNameLst>
                                      </p:cBhvr>
                                      <p:by>
                                        <p:hsl h="7200000" s="0" l="0"/>
                                      </p:by>
                                    </p:animClr>
                                    <p:animClr clrSpc="hsl">
                                      <p:cBhvr>
                                        <p:cTn id="54" dur="500" fill="hold"/>
                                        <p:tgtEl>
                                          <p:spTgt spid="85"/>
                                        </p:tgtEl>
                                        <p:attrNameLst>
                                          <p:attrName>fillcolor</p:attrName>
                                        </p:attrNameLst>
                                      </p:cBhvr>
                                      <p:by>
                                        <p:hsl h="7200000" s="0" l="0"/>
                                      </p:by>
                                    </p:animClr>
                                    <p:animClr clrSpc="hsl">
                                      <p:cBhvr>
                                        <p:cTn id="55" dur="500" fill="hold"/>
                                        <p:tgtEl>
                                          <p:spTgt spid="85"/>
                                        </p:tgtEl>
                                        <p:attrNameLst>
                                          <p:attrName>stroke.color</p:attrName>
                                        </p:attrNameLst>
                                      </p:cBhvr>
                                      <p:by>
                                        <p:hsl h="7200000" s="0" l="0"/>
                                      </p:by>
                                    </p:animClr>
                                    <p:set>
                                      <p:cBhvr>
                                        <p:cTn id="56" dur="500" fill="hold"/>
                                        <p:tgtEl>
                                          <p:spTgt spid="85"/>
                                        </p:tgtEl>
                                        <p:attrNameLst>
                                          <p:attrName>fill.type</p:attrName>
                                        </p:attrNameLst>
                                      </p:cBhvr>
                                      <p:to>
                                        <p:strVal val="solid"/>
                                      </p:to>
                                    </p:set>
                                  </p:childTnLst>
                                </p:cTn>
                              </p:par>
                              <p:par>
                                <p:cTn id="57" presetID="21" presetClass="emph" presetSubtype="0" fill="hold" nodeType="withEffect">
                                  <p:stCondLst>
                                    <p:cond delay="0"/>
                                  </p:stCondLst>
                                  <p:childTnLst>
                                    <p:animClr clrSpc="hsl">
                                      <p:cBhvr override="childStyle">
                                        <p:cTn id="58" dur="500" fill="hold"/>
                                        <p:tgtEl>
                                          <p:spTgt spid="83"/>
                                        </p:tgtEl>
                                        <p:attrNameLst>
                                          <p:attrName>style.color</p:attrName>
                                        </p:attrNameLst>
                                      </p:cBhvr>
                                      <p:by>
                                        <p:hsl h="7200000" s="0" l="0"/>
                                      </p:by>
                                    </p:animClr>
                                    <p:animClr clrSpc="hsl">
                                      <p:cBhvr>
                                        <p:cTn id="59" dur="500" fill="hold"/>
                                        <p:tgtEl>
                                          <p:spTgt spid="83"/>
                                        </p:tgtEl>
                                        <p:attrNameLst>
                                          <p:attrName>fillcolor</p:attrName>
                                        </p:attrNameLst>
                                      </p:cBhvr>
                                      <p:by>
                                        <p:hsl h="7200000" s="0" l="0"/>
                                      </p:by>
                                    </p:animClr>
                                    <p:animClr clrSpc="hsl">
                                      <p:cBhvr>
                                        <p:cTn id="60" dur="500" fill="hold"/>
                                        <p:tgtEl>
                                          <p:spTgt spid="83"/>
                                        </p:tgtEl>
                                        <p:attrNameLst>
                                          <p:attrName>stroke.color</p:attrName>
                                        </p:attrNameLst>
                                      </p:cBhvr>
                                      <p:by>
                                        <p:hsl h="7200000" s="0" l="0"/>
                                      </p:by>
                                    </p:animClr>
                                    <p:set>
                                      <p:cBhvr>
                                        <p:cTn id="61" dur="500" fill="hold"/>
                                        <p:tgtEl>
                                          <p:spTgt spid="83"/>
                                        </p:tgtEl>
                                        <p:attrNameLst>
                                          <p:attrName>fill.type</p:attrName>
                                        </p:attrNameLst>
                                      </p:cBhvr>
                                      <p:to>
                                        <p:strVal val="solid"/>
                                      </p:to>
                                    </p:set>
                                  </p:childTnLst>
                                </p:cTn>
                              </p:par>
                              <p:par>
                                <p:cTn id="62" presetID="21" presetClass="emph" presetSubtype="0" fill="hold" nodeType="withEffect">
                                  <p:stCondLst>
                                    <p:cond delay="0"/>
                                  </p:stCondLst>
                                  <p:childTnLst>
                                    <p:animClr clrSpc="hsl">
                                      <p:cBhvr override="childStyle">
                                        <p:cTn id="63" dur="500" fill="hold"/>
                                        <p:tgtEl>
                                          <p:spTgt spid="95"/>
                                        </p:tgtEl>
                                        <p:attrNameLst>
                                          <p:attrName>style.color</p:attrName>
                                        </p:attrNameLst>
                                      </p:cBhvr>
                                      <p:by>
                                        <p:hsl h="7200000" s="0" l="0"/>
                                      </p:by>
                                    </p:animClr>
                                    <p:animClr clrSpc="hsl">
                                      <p:cBhvr>
                                        <p:cTn id="64" dur="500" fill="hold"/>
                                        <p:tgtEl>
                                          <p:spTgt spid="95"/>
                                        </p:tgtEl>
                                        <p:attrNameLst>
                                          <p:attrName>fillcolor</p:attrName>
                                        </p:attrNameLst>
                                      </p:cBhvr>
                                      <p:by>
                                        <p:hsl h="7200000" s="0" l="0"/>
                                      </p:by>
                                    </p:animClr>
                                    <p:animClr clrSpc="hsl">
                                      <p:cBhvr>
                                        <p:cTn id="65" dur="500" fill="hold"/>
                                        <p:tgtEl>
                                          <p:spTgt spid="95"/>
                                        </p:tgtEl>
                                        <p:attrNameLst>
                                          <p:attrName>stroke.color</p:attrName>
                                        </p:attrNameLst>
                                      </p:cBhvr>
                                      <p:by>
                                        <p:hsl h="7200000" s="0" l="0"/>
                                      </p:by>
                                    </p:animClr>
                                    <p:set>
                                      <p:cBhvr>
                                        <p:cTn id="66" dur="500" fill="hold"/>
                                        <p:tgtEl>
                                          <p:spTgt spid="95"/>
                                        </p:tgtEl>
                                        <p:attrNameLst>
                                          <p:attrName>fill.type</p:attrName>
                                        </p:attrNameLst>
                                      </p:cBhvr>
                                      <p:to>
                                        <p:strVal val="solid"/>
                                      </p:to>
                                    </p:set>
                                  </p:childTnLst>
                                </p:cTn>
                              </p:par>
                            </p:childTnLst>
                          </p:cTn>
                        </p:par>
                      </p:childTnLst>
                    </p:cTn>
                  </p:par>
                  <p:par>
                    <p:cTn id="67" fill="hold">
                      <p:stCondLst>
                        <p:cond delay="indefinite"/>
                      </p:stCondLst>
                      <p:childTnLst>
                        <p:par>
                          <p:cTn id="68" fill="hold">
                            <p:stCondLst>
                              <p:cond delay="0"/>
                            </p:stCondLst>
                            <p:childTnLst>
                              <p:par>
                                <p:cTn id="69" presetID="21" presetClass="emph" presetSubtype="0" fill="hold" nodeType="clickEffect">
                                  <p:stCondLst>
                                    <p:cond delay="0"/>
                                  </p:stCondLst>
                                  <p:childTnLst>
                                    <p:animClr clrSpc="hsl">
                                      <p:cBhvr override="childStyle">
                                        <p:cTn id="70" dur="500" fill="hold"/>
                                        <p:tgtEl>
                                          <p:spTgt spid="77"/>
                                        </p:tgtEl>
                                        <p:attrNameLst>
                                          <p:attrName>style.color</p:attrName>
                                        </p:attrNameLst>
                                      </p:cBhvr>
                                      <p:by>
                                        <p:hsl h="7200000" s="0" l="0"/>
                                      </p:by>
                                    </p:animClr>
                                    <p:animClr clrSpc="hsl">
                                      <p:cBhvr>
                                        <p:cTn id="71" dur="500" fill="hold"/>
                                        <p:tgtEl>
                                          <p:spTgt spid="77"/>
                                        </p:tgtEl>
                                        <p:attrNameLst>
                                          <p:attrName>fillcolor</p:attrName>
                                        </p:attrNameLst>
                                      </p:cBhvr>
                                      <p:by>
                                        <p:hsl h="7200000" s="0" l="0"/>
                                      </p:by>
                                    </p:animClr>
                                    <p:animClr clrSpc="hsl">
                                      <p:cBhvr>
                                        <p:cTn id="72" dur="500" fill="hold"/>
                                        <p:tgtEl>
                                          <p:spTgt spid="77"/>
                                        </p:tgtEl>
                                        <p:attrNameLst>
                                          <p:attrName>stroke.color</p:attrName>
                                        </p:attrNameLst>
                                      </p:cBhvr>
                                      <p:by>
                                        <p:hsl h="7200000" s="0" l="0"/>
                                      </p:by>
                                    </p:animClr>
                                    <p:set>
                                      <p:cBhvr>
                                        <p:cTn id="73" dur="500" fill="hold"/>
                                        <p:tgtEl>
                                          <p:spTgt spid="77"/>
                                        </p:tgtEl>
                                        <p:attrNameLst>
                                          <p:attrName>fill.type</p:attrName>
                                        </p:attrNameLst>
                                      </p:cBhvr>
                                      <p:to>
                                        <p:strVal val="solid"/>
                                      </p:to>
                                    </p:set>
                                  </p:childTnLst>
                                </p:cTn>
                              </p:par>
                              <p:par>
                                <p:cTn id="74" presetID="21" presetClass="emph" presetSubtype="0" fill="hold" nodeType="withEffect">
                                  <p:stCondLst>
                                    <p:cond delay="0"/>
                                  </p:stCondLst>
                                  <p:childTnLst>
                                    <p:animClr clrSpc="hsl">
                                      <p:cBhvr override="childStyle">
                                        <p:cTn id="75" dur="500" fill="hold"/>
                                        <p:tgtEl>
                                          <p:spTgt spid="79"/>
                                        </p:tgtEl>
                                        <p:attrNameLst>
                                          <p:attrName>style.color</p:attrName>
                                        </p:attrNameLst>
                                      </p:cBhvr>
                                      <p:by>
                                        <p:hsl h="7200000" s="0" l="0"/>
                                      </p:by>
                                    </p:animClr>
                                    <p:animClr clrSpc="hsl">
                                      <p:cBhvr>
                                        <p:cTn id="76" dur="500" fill="hold"/>
                                        <p:tgtEl>
                                          <p:spTgt spid="79"/>
                                        </p:tgtEl>
                                        <p:attrNameLst>
                                          <p:attrName>fillcolor</p:attrName>
                                        </p:attrNameLst>
                                      </p:cBhvr>
                                      <p:by>
                                        <p:hsl h="7200000" s="0" l="0"/>
                                      </p:by>
                                    </p:animClr>
                                    <p:animClr clrSpc="hsl">
                                      <p:cBhvr>
                                        <p:cTn id="77" dur="500" fill="hold"/>
                                        <p:tgtEl>
                                          <p:spTgt spid="79"/>
                                        </p:tgtEl>
                                        <p:attrNameLst>
                                          <p:attrName>stroke.color</p:attrName>
                                        </p:attrNameLst>
                                      </p:cBhvr>
                                      <p:by>
                                        <p:hsl h="7200000" s="0" l="0"/>
                                      </p:by>
                                    </p:animClr>
                                    <p:set>
                                      <p:cBhvr>
                                        <p:cTn id="78" dur="500" fill="hold"/>
                                        <p:tgtEl>
                                          <p:spTgt spid="79"/>
                                        </p:tgtEl>
                                        <p:attrNameLst>
                                          <p:attrName>fill.type</p:attrName>
                                        </p:attrNameLst>
                                      </p:cBhvr>
                                      <p:to>
                                        <p:strVal val="solid"/>
                                      </p:to>
                                    </p:set>
                                  </p:childTnLst>
                                </p:cTn>
                              </p:par>
                              <p:par>
                                <p:cTn id="79" presetID="21" presetClass="emph" presetSubtype="0" fill="hold" nodeType="withEffect">
                                  <p:stCondLst>
                                    <p:cond delay="0"/>
                                  </p:stCondLst>
                                  <p:childTnLst>
                                    <p:animClr clrSpc="hsl">
                                      <p:cBhvr override="childStyle">
                                        <p:cTn id="80" dur="500" fill="hold"/>
                                        <p:tgtEl>
                                          <p:spTgt spid="93"/>
                                        </p:tgtEl>
                                        <p:attrNameLst>
                                          <p:attrName>style.color</p:attrName>
                                        </p:attrNameLst>
                                      </p:cBhvr>
                                      <p:by>
                                        <p:hsl h="7200000" s="0" l="0"/>
                                      </p:by>
                                    </p:animClr>
                                    <p:animClr clrSpc="hsl">
                                      <p:cBhvr>
                                        <p:cTn id="81" dur="500" fill="hold"/>
                                        <p:tgtEl>
                                          <p:spTgt spid="93"/>
                                        </p:tgtEl>
                                        <p:attrNameLst>
                                          <p:attrName>fillcolor</p:attrName>
                                        </p:attrNameLst>
                                      </p:cBhvr>
                                      <p:by>
                                        <p:hsl h="7200000" s="0" l="0"/>
                                      </p:by>
                                    </p:animClr>
                                    <p:animClr clrSpc="hsl">
                                      <p:cBhvr>
                                        <p:cTn id="82" dur="500" fill="hold"/>
                                        <p:tgtEl>
                                          <p:spTgt spid="93"/>
                                        </p:tgtEl>
                                        <p:attrNameLst>
                                          <p:attrName>stroke.color</p:attrName>
                                        </p:attrNameLst>
                                      </p:cBhvr>
                                      <p:by>
                                        <p:hsl h="7200000" s="0" l="0"/>
                                      </p:by>
                                    </p:animClr>
                                    <p:set>
                                      <p:cBhvr>
                                        <p:cTn id="83" dur="500" fill="hold"/>
                                        <p:tgtEl>
                                          <p:spTgt spid="93"/>
                                        </p:tgtEl>
                                        <p:attrNameLst>
                                          <p:attrName>fill.type</p:attrName>
                                        </p:attrNameLst>
                                      </p:cBhvr>
                                      <p:to>
                                        <p:strVal val="solid"/>
                                      </p:to>
                                    </p:set>
                                  </p:childTnLst>
                                </p:cTn>
                              </p:par>
                              <p:par>
                                <p:cTn id="84" presetID="21" presetClass="emph" presetSubtype="0" fill="hold" nodeType="withEffect">
                                  <p:stCondLst>
                                    <p:cond delay="0"/>
                                  </p:stCondLst>
                                  <p:childTnLst>
                                    <p:animClr clrSpc="hsl">
                                      <p:cBhvr override="childStyle">
                                        <p:cTn id="85" dur="500" fill="hold"/>
                                        <p:tgtEl>
                                          <p:spTgt spid="85"/>
                                        </p:tgtEl>
                                        <p:attrNameLst>
                                          <p:attrName>style.color</p:attrName>
                                        </p:attrNameLst>
                                      </p:cBhvr>
                                      <p:by>
                                        <p:hsl h="7200000" s="0" l="0"/>
                                      </p:by>
                                    </p:animClr>
                                    <p:animClr clrSpc="hsl">
                                      <p:cBhvr>
                                        <p:cTn id="86" dur="500" fill="hold"/>
                                        <p:tgtEl>
                                          <p:spTgt spid="85"/>
                                        </p:tgtEl>
                                        <p:attrNameLst>
                                          <p:attrName>fillcolor</p:attrName>
                                        </p:attrNameLst>
                                      </p:cBhvr>
                                      <p:by>
                                        <p:hsl h="7200000" s="0" l="0"/>
                                      </p:by>
                                    </p:animClr>
                                    <p:animClr clrSpc="hsl">
                                      <p:cBhvr>
                                        <p:cTn id="87" dur="500" fill="hold"/>
                                        <p:tgtEl>
                                          <p:spTgt spid="85"/>
                                        </p:tgtEl>
                                        <p:attrNameLst>
                                          <p:attrName>stroke.color</p:attrName>
                                        </p:attrNameLst>
                                      </p:cBhvr>
                                      <p:by>
                                        <p:hsl h="7200000" s="0" l="0"/>
                                      </p:by>
                                    </p:animClr>
                                    <p:set>
                                      <p:cBhvr>
                                        <p:cTn id="88" dur="500" fill="hold"/>
                                        <p:tgtEl>
                                          <p:spTgt spid="85"/>
                                        </p:tgtEl>
                                        <p:attrNameLst>
                                          <p:attrName>fill.type</p:attrName>
                                        </p:attrNameLst>
                                      </p:cBhvr>
                                      <p:to>
                                        <p:strVal val="solid"/>
                                      </p:to>
                                    </p:set>
                                  </p:childTnLst>
                                </p:cTn>
                              </p:par>
                              <p:par>
                                <p:cTn id="89" presetID="21" presetClass="emph" presetSubtype="0" fill="hold" nodeType="withEffect">
                                  <p:stCondLst>
                                    <p:cond delay="0"/>
                                  </p:stCondLst>
                                  <p:childTnLst>
                                    <p:animClr clrSpc="hsl">
                                      <p:cBhvr override="childStyle">
                                        <p:cTn id="90" dur="500" fill="hold"/>
                                        <p:tgtEl>
                                          <p:spTgt spid="83"/>
                                        </p:tgtEl>
                                        <p:attrNameLst>
                                          <p:attrName>style.color</p:attrName>
                                        </p:attrNameLst>
                                      </p:cBhvr>
                                      <p:by>
                                        <p:hsl h="7200000" s="0" l="0"/>
                                      </p:by>
                                    </p:animClr>
                                    <p:animClr clrSpc="hsl">
                                      <p:cBhvr>
                                        <p:cTn id="91" dur="500" fill="hold"/>
                                        <p:tgtEl>
                                          <p:spTgt spid="83"/>
                                        </p:tgtEl>
                                        <p:attrNameLst>
                                          <p:attrName>fillcolor</p:attrName>
                                        </p:attrNameLst>
                                      </p:cBhvr>
                                      <p:by>
                                        <p:hsl h="7200000" s="0" l="0"/>
                                      </p:by>
                                    </p:animClr>
                                    <p:animClr clrSpc="hsl">
                                      <p:cBhvr>
                                        <p:cTn id="92" dur="500" fill="hold"/>
                                        <p:tgtEl>
                                          <p:spTgt spid="83"/>
                                        </p:tgtEl>
                                        <p:attrNameLst>
                                          <p:attrName>stroke.color</p:attrName>
                                        </p:attrNameLst>
                                      </p:cBhvr>
                                      <p:by>
                                        <p:hsl h="7200000" s="0" l="0"/>
                                      </p:by>
                                    </p:animClr>
                                    <p:set>
                                      <p:cBhvr>
                                        <p:cTn id="93" dur="500" fill="hold"/>
                                        <p:tgtEl>
                                          <p:spTgt spid="83"/>
                                        </p:tgtEl>
                                        <p:attrNameLst>
                                          <p:attrName>fill.type</p:attrName>
                                        </p:attrNameLst>
                                      </p:cBhvr>
                                      <p:to>
                                        <p:strVal val="solid"/>
                                      </p:to>
                                    </p:set>
                                  </p:childTnLst>
                                </p:cTn>
                              </p:par>
                              <p:par>
                                <p:cTn id="94" presetID="21" presetClass="emph" presetSubtype="0" fill="hold" nodeType="withEffect">
                                  <p:stCondLst>
                                    <p:cond delay="0"/>
                                  </p:stCondLst>
                                  <p:childTnLst>
                                    <p:animClr clrSpc="hsl">
                                      <p:cBhvr override="childStyle">
                                        <p:cTn id="95" dur="500" fill="hold"/>
                                        <p:tgtEl>
                                          <p:spTgt spid="95"/>
                                        </p:tgtEl>
                                        <p:attrNameLst>
                                          <p:attrName>style.color</p:attrName>
                                        </p:attrNameLst>
                                      </p:cBhvr>
                                      <p:by>
                                        <p:hsl h="7200000" s="0" l="0"/>
                                      </p:by>
                                    </p:animClr>
                                    <p:animClr clrSpc="hsl">
                                      <p:cBhvr>
                                        <p:cTn id="96" dur="500" fill="hold"/>
                                        <p:tgtEl>
                                          <p:spTgt spid="95"/>
                                        </p:tgtEl>
                                        <p:attrNameLst>
                                          <p:attrName>fillcolor</p:attrName>
                                        </p:attrNameLst>
                                      </p:cBhvr>
                                      <p:by>
                                        <p:hsl h="7200000" s="0" l="0"/>
                                      </p:by>
                                    </p:animClr>
                                    <p:animClr clrSpc="hsl">
                                      <p:cBhvr>
                                        <p:cTn id="97" dur="500" fill="hold"/>
                                        <p:tgtEl>
                                          <p:spTgt spid="95"/>
                                        </p:tgtEl>
                                        <p:attrNameLst>
                                          <p:attrName>stroke.color</p:attrName>
                                        </p:attrNameLst>
                                      </p:cBhvr>
                                      <p:by>
                                        <p:hsl h="7200000" s="0" l="0"/>
                                      </p:by>
                                    </p:animClr>
                                    <p:set>
                                      <p:cBhvr>
                                        <p:cTn id="98" dur="500" fill="hold"/>
                                        <p:tgtEl>
                                          <p:spTgt spid="9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latin typeface="Times New Roman" pitchFamily="18" charset="0"/>
                <a:cs typeface="Times New Roman" pitchFamily="18" charset="0"/>
              </a:rPr>
              <a:t>Experimental Result</a:t>
            </a: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16</a:t>
            </a:fld>
            <a:endParaRPr lang="en-US" dirty="0"/>
          </a:p>
        </p:txBody>
      </p:sp>
      <p:sp>
        <p:nvSpPr>
          <p:cNvPr id="3" name="Content Placeholder 2"/>
          <p:cNvSpPr>
            <a:spLocks noGrp="1"/>
          </p:cNvSpPr>
          <p:nvPr>
            <p:ph sz="quarter" idx="1"/>
          </p:nvPr>
        </p:nvSpPr>
        <p:spPr>
          <a:xfrm>
            <a:off x="533400" y="1371600"/>
            <a:ext cx="8001000" cy="4572000"/>
          </a:xfrm>
          <a:solidFill>
            <a:schemeClr val="tx2">
              <a:lumMod val="60000"/>
              <a:lumOff val="40000"/>
            </a:schemeClr>
          </a:solidFill>
        </p:spPr>
        <p:txBody>
          <a:bodyPr rtlCol="0">
            <a:normAutofit fontScale="92500" lnSpcReduction="20000"/>
          </a:bodyPr>
          <a:lstStyle/>
          <a:p>
            <a:endParaRPr lang="en-US" sz="2000" dirty="0" smtClean="0"/>
          </a:p>
          <a:p>
            <a:endParaRPr lang="en-US" sz="2000" dirty="0" smtClean="0"/>
          </a:p>
          <a:p>
            <a:r>
              <a:rPr lang="en-US" sz="2000" dirty="0" smtClean="0"/>
              <a:t>The algorithm was implemented using C programming language. </a:t>
            </a:r>
          </a:p>
          <a:p>
            <a:endParaRPr lang="en-US" sz="2000" dirty="0" smtClean="0"/>
          </a:p>
          <a:p>
            <a:endParaRPr lang="en-US" sz="2000" dirty="0" smtClean="0"/>
          </a:p>
          <a:p>
            <a:r>
              <a:rPr lang="en-US" sz="2000" dirty="0" smtClean="0"/>
              <a:t>We have considered that each of the nodes has a range of 250 meters as in RGRP [2]. </a:t>
            </a:r>
          </a:p>
          <a:p>
            <a:endParaRPr lang="en-US" sz="2000" dirty="0" smtClean="0"/>
          </a:p>
          <a:p>
            <a:endParaRPr lang="en-US" sz="2000" dirty="0" smtClean="0"/>
          </a:p>
          <a:p>
            <a:r>
              <a:rPr lang="en-US" sz="2000" dirty="0" smtClean="0"/>
              <a:t>The source node and the destination node are selected randomly over the layout, between which connection is established. </a:t>
            </a:r>
          </a:p>
          <a:p>
            <a:endParaRPr lang="en-US" sz="2000" dirty="0" smtClean="0"/>
          </a:p>
          <a:p>
            <a:endParaRPr lang="en-US" sz="2000" dirty="0" smtClean="0"/>
          </a:p>
          <a:p>
            <a:r>
              <a:rPr lang="en-US" sz="2000" dirty="0" smtClean="0"/>
              <a:t>We took average on 50 different execution results.  </a:t>
            </a:r>
            <a:endParaRPr lang="en-IN"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17</a:t>
            </a:fld>
            <a:endParaRPr lang="en-US" dirty="0"/>
          </a:p>
        </p:txBody>
      </p:sp>
      <p:sp>
        <p:nvSpPr>
          <p:cNvPr id="3" name="Content Placeholder 2"/>
          <p:cNvSpPr>
            <a:spLocks noGrp="1"/>
          </p:cNvSpPr>
          <p:nvPr>
            <p:ph sz="quarter" idx="1"/>
          </p:nvPr>
        </p:nvSpPr>
        <p:spPr>
          <a:xfrm>
            <a:off x="457200" y="1676400"/>
            <a:ext cx="4038600" cy="4267200"/>
          </a:xfrm>
          <a:noFill/>
        </p:spPr>
        <p:txBody>
          <a:bodyPr rtlCol="0">
            <a:normAutofit/>
          </a:bodyPr>
          <a:lstStyle/>
          <a:p>
            <a:endParaRPr lang="en-US" sz="2000" dirty="0" smtClean="0"/>
          </a:p>
          <a:p>
            <a:r>
              <a:rPr lang="en-US" sz="2000" b="1" u="sng" dirty="0" smtClean="0">
                <a:latin typeface="Times New Roman" pitchFamily="18" charset="0"/>
                <a:cs typeface="Times New Roman" pitchFamily="18" charset="0"/>
              </a:rPr>
              <a:t>Simulated network topology characteristics</a:t>
            </a:r>
          </a:p>
          <a:p>
            <a:pPr>
              <a:buNone/>
            </a:pPr>
            <a:r>
              <a:rPr lang="en-US" sz="2000" dirty="0" smtClean="0"/>
              <a:t>     In our simulation we are gradually increasing the node number from 5 to 50. The transmission rate is also increased from 2kbps to 512kbps and also the data size is increased from 64 bytes to 1000 bytes. The simulation details are elaborated in the given Table.</a:t>
            </a:r>
            <a:endParaRPr lang="en-IN" sz="2000" dirty="0" smtClean="0"/>
          </a:p>
          <a:p>
            <a:endParaRPr lang="en-US" sz="1600" dirty="0" smtClean="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4572000" y="1676400"/>
          <a:ext cx="4267200" cy="4296107"/>
        </p:xfrm>
        <a:graphic>
          <a:graphicData uri="http://schemas.openxmlformats.org/drawingml/2006/table">
            <a:tbl>
              <a:tblPr/>
              <a:tblGrid>
                <a:gridCol w="902974"/>
                <a:gridCol w="1433580"/>
                <a:gridCol w="890935"/>
                <a:gridCol w="1039711"/>
              </a:tblGrid>
              <a:tr h="598893">
                <a:tc>
                  <a:txBody>
                    <a:bodyPr/>
                    <a:lstStyle/>
                    <a:p>
                      <a:pPr algn="ctr">
                        <a:spcAft>
                          <a:spcPts val="0"/>
                        </a:spcAft>
                      </a:pPr>
                      <a:r>
                        <a:rPr lang="en-US" sz="1800" b="1" dirty="0">
                          <a:latin typeface="Times New Roman"/>
                          <a:ea typeface="Times New Roman"/>
                          <a:cs typeface="Times New Roman"/>
                        </a:rPr>
                        <a:t>Nodes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800" b="1" dirty="0">
                          <a:latin typeface="Times New Roman"/>
                          <a:ea typeface="Times New Roman"/>
                          <a:cs typeface="Times New Roman"/>
                        </a:rPr>
                        <a:t>Region</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800" b="1" dirty="0">
                          <a:latin typeface="Times New Roman"/>
                          <a:ea typeface="Times New Roman"/>
                          <a:cs typeface="Times New Roman"/>
                        </a:rPr>
                        <a:t>Data Size</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800" b="1" dirty="0">
                          <a:latin typeface="Times New Roman"/>
                          <a:ea typeface="Times New Roman"/>
                          <a:cs typeface="Times New Roman"/>
                        </a:rPr>
                        <a:t>Transmit Rate</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539004">
                <a:tc>
                  <a:txBody>
                    <a:bodyPr/>
                    <a:lstStyle/>
                    <a:p>
                      <a:pPr algn="ctr">
                        <a:spcAft>
                          <a:spcPts val="0"/>
                        </a:spcAft>
                      </a:pPr>
                      <a:r>
                        <a:rPr lang="en-US" sz="1800" b="1" dirty="0">
                          <a:solidFill>
                            <a:srgbClr val="000000"/>
                          </a:solidFill>
                          <a:latin typeface="Times New Roman"/>
                          <a:ea typeface="Times New Roman"/>
                          <a:cs typeface="Times New Roman"/>
                        </a:rPr>
                        <a:t>5</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800m*800m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64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2Kbps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539004">
                <a:tc>
                  <a:txBody>
                    <a:bodyPr/>
                    <a:lstStyle/>
                    <a:p>
                      <a:pPr algn="ctr">
                        <a:spcAft>
                          <a:spcPts val="0"/>
                        </a:spcAft>
                      </a:pPr>
                      <a:r>
                        <a:rPr lang="en-US" sz="1800" b="1" dirty="0">
                          <a:solidFill>
                            <a:srgbClr val="000000"/>
                          </a:solidFill>
                          <a:latin typeface="Times New Roman"/>
                          <a:ea typeface="Times New Roman"/>
                          <a:cs typeface="Times New Roman"/>
                        </a:rPr>
                        <a:t>10</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800m*800m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250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128Kbps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539004">
                <a:tc>
                  <a:txBody>
                    <a:bodyPr/>
                    <a:lstStyle/>
                    <a:p>
                      <a:pPr algn="ctr">
                        <a:spcAft>
                          <a:spcPts val="0"/>
                        </a:spcAft>
                      </a:pPr>
                      <a:r>
                        <a:rPr lang="en-US" sz="1800" b="1" dirty="0">
                          <a:solidFill>
                            <a:srgbClr val="000000"/>
                          </a:solidFill>
                          <a:latin typeface="Times New Roman"/>
                          <a:ea typeface="Times New Roman"/>
                          <a:cs typeface="Times New Roman"/>
                        </a:rPr>
                        <a:t>15</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800m*800m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250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128Kbps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676715">
                <a:tc>
                  <a:txBody>
                    <a:bodyPr/>
                    <a:lstStyle/>
                    <a:p>
                      <a:pPr algn="ctr">
                        <a:spcAft>
                          <a:spcPts val="0"/>
                        </a:spcAft>
                      </a:pPr>
                      <a:r>
                        <a:rPr lang="en-US" sz="1800" b="1" dirty="0">
                          <a:solidFill>
                            <a:srgbClr val="000000"/>
                          </a:solidFill>
                          <a:latin typeface="Times New Roman"/>
                          <a:ea typeface="Times New Roman"/>
                          <a:cs typeface="Times New Roman"/>
                        </a:rPr>
                        <a:t>20</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1000m*1000m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512Kbps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676715">
                <a:tc>
                  <a:txBody>
                    <a:bodyPr/>
                    <a:lstStyle/>
                    <a:p>
                      <a:pPr algn="ctr">
                        <a:spcAft>
                          <a:spcPts val="0"/>
                        </a:spcAft>
                      </a:pPr>
                      <a:r>
                        <a:rPr lang="en-US" sz="1800" b="1" dirty="0">
                          <a:solidFill>
                            <a:srgbClr val="000000"/>
                          </a:solidFill>
                          <a:latin typeface="Times New Roman"/>
                          <a:ea typeface="Times New Roman"/>
                          <a:cs typeface="Times New Roman"/>
                        </a:rPr>
                        <a:t>25</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1000m*1000m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512Kbps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697864">
                <a:tc>
                  <a:txBody>
                    <a:bodyPr/>
                    <a:lstStyle/>
                    <a:p>
                      <a:pPr algn="ctr">
                        <a:spcAft>
                          <a:spcPts val="0"/>
                        </a:spcAft>
                      </a:pPr>
                      <a:r>
                        <a:rPr lang="en-US" sz="1800" b="1" dirty="0">
                          <a:solidFill>
                            <a:srgbClr val="000000"/>
                          </a:solidFill>
                          <a:latin typeface="Times New Roman"/>
                          <a:ea typeface="Times New Roman"/>
                          <a:cs typeface="Times New Roman"/>
                        </a:rPr>
                        <a:t>50</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1000m*1000m</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1000 bytes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800" b="1" dirty="0">
                          <a:solidFill>
                            <a:srgbClr val="000000"/>
                          </a:solidFill>
                          <a:latin typeface="Times New Roman"/>
                          <a:ea typeface="Times New Roman"/>
                          <a:cs typeface="Times New Roman"/>
                        </a:rPr>
                        <a:t>512Kbps</a:t>
                      </a:r>
                      <a:endParaRPr lang="en-IN" sz="18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18</a:t>
            </a:fld>
            <a:endParaRPr lang="en-US" dirty="0"/>
          </a:p>
        </p:txBody>
      </p:sp>
      <p:sp>
        <p:nvSpPr>
          <p:cNvPr id="3" name="Content Placeholder 2"/>
          <p:cNvSpPr>
            <a:spLocks noGrp="1"/>
          </p:cNvSpPr>
          <p:nvPr>
            <p:ph sz="quarter" idx="1"/>
          </p:nvPr>
        </p:nvSpPr>
        <p:spPr>
          <a:xfrm>
            <a:off x="457200" y="1676400"/>
            <a:ext cx="3200400" cy="3962400"/>
          </a:xfrm>
          <a:noFill/>
        </p:spPr>
        <p:txBody>
          <a:bodyPr rtlCol="0">
            <a:normAutofit/>
          </a:bodyPr>
          <a:lstStyle/>
          <a:p>
            <a:endParaRPr lang="en-US" sz="2000" dirty="0" smtClean="0"/>
          </a:p>
          <a:p>
            <a:r>
              <a:rPr lang="en-US" sz="2000" b="1" u="sng" dirty="0" smtClean="0">
                <a:latin typeface="Times New Roman" pitchFamily="18" charset="0"/>
                <a:cs typeface="Times New Roman" pitchFamily="18" charset="0"/>
              </a:rPr>
              <a:t>Delay metric</a:t>
            </a:r>
          </a:p>
          <a:p>
            <a:pPr>
              <a:buNone/>
            </a:pPr>
            <a:r>
              <a:rPr lang="en-US" sz="2000" dirty="0" smtClean="0"/>
              <a:t>    </a:t>
            </a:r>
            <a:r>
              <a:rPr lang="en-US" sz="1800" dirty="0" smtClean="0"/>
              <a:t>As the total number of nodes in a deployed region is increased, delay in the network is increased irrespective of the increased data rate. However, our algorithm outperforms some of the existing algorithms in terms delay metric.</a:t>
            </a:r>
            <a:endParaRPr lang="en-IN" sz="2000" dirty="0" smtClean="0"/>
          </a:p>
          <a:p>
            <a:endParaRPr lang="en-US" sz="1600" dirty="0" smtClean="0">
              <a:latin typeface="Times New Roman" pitchFamily="18" charset="0"/>
              <a:cs typeface="Times New Roman" pitchFamily="18" charset="0"/>
            </a:endParaRPr>
          </a:p>
        </p:txBody>
      </p:sp>
      <p:grpSp>
        <p:nvGrpSpPr>
          <p:cNvPr id="9" name="Group 8"/>
          <p:cNvGrpSpPr/>
          <p:nvPr/>
        </p:nvGrpSpPr>
        <p:grpSpPr>
          <a:xfrm>
            <a:off x="3962400" y="2057400"/>
            <a:ext cx="4648199" cy="3417332"/>
            <a:chOff x="4191000" y="1676400"/>
            <a:chExt cx="4648199" cy="3417332"/>
          </a:xfrm>
        </p:grpSpPr>
        <p:pic>
          <p:nvPicPr>
            <p:cNvPr id="91138" name="Picture 2" descr="Delay2"/>
            <p:cNvPicPr>
              <a:picLocks noChangeAspect="1" noChangeArrowheads="1"/>
            </p:cNvPicPr>
            <p:nvPr/>
          </p:nvPicPr>
          <p:blipFill>
            <a:blip r:embed="rId2" cstate="print"/>
            <a:srcRect/>
            <a:stretch>
              <a:fillRect/>
            </a:stretch>
          </p:blipFill>
          <p:spPr bwMode="auto">
            <a:xfrm>
              <a:off x="4191000" y="1676400"/>
              <a:ext cx="4572000" cy="3086552"/>
            </a:xfrm>
            <a:prstGeom prst="rect">
              <a:avLst/>
            </a:prstGeom>
            <a:noFill/>
            <a:ln w="9525">
              <a:noFill/>
              <a:miter lim="800000"/>
              <a:headEnd/>
              <a:tailEnd/>
            </a:ln>
          </p:spPr>
        </p:pic>
        <p:sp>
          <p:nvSpPr>
            <p:cNvPr id="8" name="Rectangle 7"/>
            <p:cNvSpPr/>
            <p:nvPr/>
          </p:nvSpPr>
          <p:spPr>
            <a:xfrm>
              <a:off x="4191000" y="4724400"/>
              <a:ext cx="4648199" cy="369332"/>
            </a:xfrm>
            <a:prstGeom prst="rect">
              <a:avLst/>
            </a:prstGeom>
          </p:spPr>
          <p:txBody>
            <a:bodyPr wrap="square">
              <a:spAutoFit/>
            </a:bodyPr>
            <a:lstStyle/>
            <a:p>
              <a:r>
                <a:rPr lang="en-US" b="1" dirty="0" smtClean="0"/>
                <a:t>Average end-to-end delay vs. number of node</a:t>
              </a:r>
              <a:endParaRPr lang="en-IN"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19</a:t>
            </a:fld>
            <a:endParaRPr lang="en-US" dirty="0"/>
          </a:p>
        </p:txBody>
      </p:sp>
      <p:grpSp>
        <p:nvGrpSpPr>
          <p:cNvPr id="3" name="Group 6"/>
          <p:cNvGrpSpPr/>
          <p:nvPr/>
        </p:nvGrpSpPr>
        <p:grpSpPr>
          <a:xfrm>
            <a:off x="1447800" y="1295400"/>
            <a:ext cx="6358551" cy="3264932"/>
            <a:chOff x="4048708" y="1676400"/>
            <a:chExt cx="4648199" cy="3405163"/>
          </a:xfrm>
        </p:grpSpPr>
        <p:pic>
          <p:nvPicPr>
            <p:cNvPr id="8" name="Picture 2" descr="Delay2"/>
            <p:cNvPicPr>
              <a:picLocks noChangeAspect="1" noChangeArrowheads="1"/>
            </p:cNvPicPr>
            <p:nvPr/>
          </p:nvPicPr>
          <p:blipFill>
            <a:blip r:embed="rId2" cstate="print"/>
            <a:srcRect/>
            <a:stretch>
              <a:fillRect/>
            </a:stretch>
          </p:blipFill>
          <p:spPr bwMode="auto">
            <a:xfrm>
              <a:off x="4048708" y="1676400"/>
              <a:ext cx="4572000" cy="3086552"/>
            </a:xfrm>
            <a:prstGeom prst="rect">
              <a:avLst/>
            </a:prstGeom>
            <a:noFill/>
            <a:ln w="9525">
              <a:noFill/>
              <a:miter lim="800000"/>
              <a:headEnd/>
              <a:tailEnd/>
            </a:ln>
          </p:spPr>
        </p:pic>
        <p:sp>
          <p:nvSpPr>
            <p:cNvPr id="9" name="Rectangle 8"/>
            <p:cNvSpPr/>
            <p:nvPr/>
          </p:nvSpPr>
          <p:spPr>
            <a:xfrm>
              <a:off x="4048708" y="4696368"/>
              <a:ext cx="4648199" cy="385195"/>
            </a:xfrm>
            <a:prstGeom prst="rect">
              <a:avLst/>
            </a:prstGeom>
          </p:spPr>
          <p:txBody>
            <a:bodyPr wrap="square">
              <a:spAutoFit/>
            </a:bodyPr>
            <a:lstStyle/>
            <a:p>
              <a:r>
                <a:rPr lang="en-US" b="1" dirty="0" smtClean="0"/>
                <a:t>                 Average end-to-end delay vs. number of node</a:t>
              </a:r>
              <a:endParaRPr lang="en-IN" dirty="0"/>
            </a:p>
          </p:txBody>
        </p:sp>
      </p:grpSp>
      <p:sp>
        <p:nvSpPr>
          <p:cNvPr id="10" name="Rectangle 9"/>
          <p:cNvSpPr/>
          <p:nvPr/>
        </p:nvSpPr>
        <p:spPr>
          <a:xfrm>
            <a:off x="533400" y="4572000"/>
            <a:ext cx="8382000" cy="1477328"/>
          </a:xfrm>
          <a:prstGeom prst="rect">
            <a:avLst/>
          </a:prstGeom>
        </p:spPr>
        <p:txBody>
          <a:bodyPr wrap="square">
            <a:spAutoFit/>
          </a:bodyPr>
          <a:lstStyle/>
          <a:p>
            <a:r>
              <a:rPr lang="en-US" dirty="0" smtClean="0">
                <a:latin typeface="Times New Roman" pitchFamily="18" charset="0"/>
                <a:cs typeface="Times New Roman" pitchFamily="18" charset="0"/>
              </a:rPr>
              <a:t>We see that our algorithm’s performance is similar to RGRP for smaller number of nodes and when number of nodes is 13-15 delay in our algorithm is slightly more. With the increase in number of nodes our algorithm performs better than both RGRP and GPSR. As our proposed method is capable of completing data transfer from source to the destination node with minimal number of hops, end-to-end delay is reduced.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Outline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36807B60-F92E-4964-8BEA-DB429A9E69EA}" type="slidenum">
              <a:rPr lang="en-US"/>
              <a:pPr>
                <a:defRPr/>
              </a:pPr>
              <a:t>2</a:t>
            </a:fld>
            <a:endParaRPr lang="en-US" dirty="0"/>
          </a:p>
        </p:txBody>
      </p:sp>
      <p:sp>
        <p:nvSpPr>
          <p:cNvPr id="3" name="Content Placeholder 2"/>
          <p:cNvSpPr>
            <a:spLocks noGrp="1"/>
          </p:cNvSpPr>
          <p:nvPr>
            <p:ph sz="quarter" idx="1"/>
          </p:nvPr>
        </p:nvSpPr>
        <p:spPr/>
        <p:txBody>
          <a:bodyPr rtlCol="0">
            <a:normAutofit/>
          </a:bodyPr>
          <a:lstStyle/>
          <a:p>
            <a:pPr fontAlgn="auto">
              <a:spcAft>
                <a:spcPts val="0"/>
              </a:spcAft>
              <a:defRPr/>
            </a:pPr>
            <a:r>
              <a:rPr lang="en-US" dirty="0">
                <a:cs typeface="Times New Roman" pitchFamily="18" charset="0"/>
              </a:rPr>
              <a:t>Introduction</a:t>
            </a:r>
          </a:p>
          <a:p>
            <a:pPr fontAlgn="auto">
              <a:spcAft>
                <a:spcPts val="0"/>
              </a:spcAft>
              <a:defRPr/>
            </a:pPr>
            <a:r>
              <a:rPr lang="en-US" dirty="0">
                <a:cs typeface="Times New Roman" pitchFamily="18" charset="0"/>
              </a:rPr>
              <a:t>Problem definition</a:t>
            </a:r>
          </a:p>
          <a:p>
            <a:pPr fontAlgn="auto">
              <a:spcAft>
                <a:spcPts val="0"/>
              </a:spcAft>
              <a:defRPr/>
            </a:pPr>
            <a:r>
              <a:rPr lang="en-US" dirty="0" smtClean="0">
                <a:cs typeface="Times New Roman" pitchFamily="18" charset="0"/>
              </a:rPr>
              <a:t>Proposed Algorithm</a:t>
            </a:r>
            <a:endParaRPr lang="en-US" dirty="0">
              <a:cs typeface="Times New Roman" pitchFamily="18" charset="0"/>
            </a:endParaRPr>
          </a:p>
          <a:p>
            <a:pPr fontAlgn="auto">
              <a:spcAft>
                <a:spcPts val="0"/>
              </a:spcAft>
              <a:defRPr/>
            </a:pPr>
            <a:r>
              <a:rPr lang="en-US" dirty="0">
                <a:cs typeface="Times New Roman" pitchFamily="18" charset="0"/>
              </a:rPr>
              <a:t>Performance Analysis</a:t>
            </a:r>
          </a:p>
          <a:p>
            <a:pPr fontAlgn="auto">
              <a:spcAft>
                <a:spcPts val="0"/>
              </a:spcAft>
              <a:defRPr/>
            </a:pPr>
            <a:r>
              <a:rPr lang="en-US" dirty="0" smtClean="0">
                <a:cs typeface="Times New Roman" pitchFamily="18" charset="0"/>
              </a:rPr>
              <a:t>Conclusion</a:t>
            </a:r>
            <a:endParaRPr lang="en-US" dirty="0">
              <a:cs typeface="Times New Roman" pitchFamily="18" charset="0"/>
            </a:endParaRPr>
          </a:p>
          <a:p>
            <a:pPr fontAlgn="auto">
              <a:spcAft>
                <a:spcPts val="0"/>
              </a:spcAft>
              <a:defRPr/>
            </a:pPr>
            <a:r>
              <a:rPr lang="en-US" dirty="0">
                <a:cs typeface="Times New Roman" pitchFamily="18" charset="0"/>
              </a:rPr>
              <a:t>Reference</a:t>
            </a:r>
          </a:p>
          <a:p>
            <a:pPr marL="0" indent="0" fontAlgn="auto">
              <a:spcAft>
                <a:spcPts val="0"/>
              </a:spcAft>
              <a:buFont typeface="Arial" pitchFamily="34"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20</a:t>
            </a:fld>
            <a:endParaRPr lang="en-US" dirty="0"/>
          </a:p>
        </p:txBody>
      </p:sp>
      <p:graphicFrame>
        <p:nvGraphicFramePr>
          <p:cNvPr id="11" name="Table 10"/>
          <p:cNvGraphicFramePr>
            <a:graphicFrameLocks noGrp="1"/>
          </p:cNvGraphicFramePr>
          <p:nvPr/>
        </p:nvGraphicFramePr>
        <p:xfrm>
          <a:off x="609600" y="1524000"/>
          <a:ext cx="8000999" cy="4038601"/>
        </p:xfrm>
        <a:graphic>
          <a:graphicData uri="http://schemas.openxmlformats.org/drawingml/2006/table">
            <a:tbl>
              <a:tblPr/>
              <a:tblGrid>
                <a:gridCol w="1309255"/>
                <a:gridCol w="2036618"/>
                <a:gridCol w="2327563"/>
                <a:gridCol w="2327563"/>
              </a:tblGrid>
              <a:tr h="928239">
                <a:tc>
                  <a:txBody>
                    <a:bodyPr/>
                    <a:lstStyle/>
                    <a:p>
                      <a:pPr>
                        <a:spcAft>
                          <a:spcPts val="0"/>
                        </a:spcAft>
                      </a:pPr>
                      <a:r>
                        <a:rPr lang="en-US" sz="1600" b="1" dirty="0">
                          <a:solidFill>
                            <a:srgbClr val="000000"/>
                          </a:solidFill>
                          <a:latin typeface="Times New Roman"/>
                          <a:ea typeface="Times New Roman"/>
                          <a:cs typeface="Times New Roman"/>
                        </a:rPr>
                        <a:t>Number of Nodes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Delay considering data size of 64 bytes and rate of 2kbps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Delay considering data size of 250 byte and rate of 120 kbps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Delay considering data size of 1000 bytes and rate of 512 kbps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325645">
                <a:tc>
                  <a:txBody>
                    <a:bodyPr/>
                    <a:lstStyle/>
                    <a:p>
                      <a:pPr algn="ctr">
                        <a:spcAft>
                          <a:spcPts val="0"/>
                        </a:spcAft>
                      </a:pPr>
                      <a:r>
                        <a:rPr lang="en-US" sz="1600" b="1" dirty="0">
                          <a:solidFill>
                            <a:srgbClr val="000000"/>
                          </a:solidFill>
                          <a:latin typeface="Times New Roman"/>
                          <a:ea typeface="Times New Roman"/>
                          <a:cs typeface="Times New Roman"/>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10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20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0.367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0.367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30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40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0.029</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0.487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0.487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09413">
                <a:tc>
                  <a:txBody>
                    <a:bodyPr/>
                    <a:lstStyle/>
                    <a:p>
                      <a:pPr algn="ctr">
                        <a:spcAft>
                          <a:spcPts val="0"/>
                        </a:spcAft>
                      </a:pPr>
                      <a:r>
                        <a:rPr lang="en-US" sz="1600" b="1" dirty="0">
                          <a:solidFill>
                            <a:srgbClr val="000000"/>
                          </a:solidFill>
                          <a:latin typeface="Times New Roman"/>
                          <a:ea typeface="Times New Roman"/>
                          <a:cs typeface="Times New Roman"/>
                        </a:rPr>
                        <a:t>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0.028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0.462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solidFill>
                            <a:srgbClr val="000000"/>
                          </a:solidFill>
                          <a:latin typeface="Times New Roman"/>
                          <a:ea typeface="Times New Roman"/>
                          <a:cs typeface="Times New Roman"/>
                        </a:rPr>
                        <a:t>0.463</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
        <p:nvSpPr>
          <p:cNvPr id="12" name="Rectangle 11"/>
          <p:cNvSpPr/>
          <p:nvPr/>
        </p:nvSpPr>
        <p:spPr>
          <a:xfrm>
            <a:off x="609600" y="5943600"/>
            <a:ext cx="8001000" cy="369332"/>
          </a:xfrm>
          <a:prstGeom prst="rect">
            <a:avLst/>
          </a:prstGeom>
        </p:spPr>
        <p:txBody>
          <a:bodyPr wrap="square">
            <a:spAutoFit/>
          </a:bodyPr>
          <a:lstStyle/>
          <a:p>
            <a:pPr algn="ctr"/>
            <a:r>
              <a:rPr lang="en-US" b="1" dirty="0" smtClean="0"/>
              <a:t>Delay calculation for different data size and data rate</a:t>
            </a:r>
            <a:endParaRPr lang="en-IN" b="1" dirty="0"/>
          </a:p>
        </p:txBody>
      </p:sp>
      <p:sp>
        <p:nvSpPr>
          <p:cNvPr id="6" name="Rectangle 5"/>
          <p:cNvSpPr/>
          <p:nvPr/>
        </p:nvSpPr>
        <p:spPr>
          <a:xfrm>
            <a:off x="533400" y="5562600"/>
            <a:ext cx="2895599" cy="369332"/>
          </a:xfrm>
          <a:prstGeom prst="rect">
            <a:avLst/>
          </a:prstGeom>
        </p:spPr>
        <p:txBody>
          <a:bodyPr wrap="square">
            <a:spAutoFit/>
          </a:bodyPr>
          <a:lstStyle/>
          <a:p>
            <a:r>
              <a:rPr lang="en-IN" b="1" i="1" dirty="0" smtClean="0"/>
              <a:t> </a:t>
            </a:r>
            <a:r>
              <a:rPr lang="en-US" sz="1200" b="1" i="1" dirty="0" smtClean="0"/>
              <a:t>The delay is in seconds</a:t>
            </a:r>
            <a:r>
              <a:rPr lang="en-US" sz="1200" dirty="0" smtClean="0"/>
              <a:t>.</a:t>
            </a:r>
            <a:endParaRPr lang="en-IN"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21</a:t>
            </a:fld>
            <a:endParaRPr lang="en-US" dirty="0"/>
          </a:p>
        </p:txBody>
      </p:sp>
      <p:graphicFrame>
        <p:nvGraphicFramePr>
          <p:cNvPr id="11" name="Table 10"/>
          <p:cNvGraphicFramePr>
            <a:graphicFrameLocks noGrp="1"/>
          </p:cNvGraphicFramePr>
          <p:nvPr/>
        </p:nvGraphicFramePr>
        <p:xfrm>
          <a:off x="609600" y="1524000"/>
          <a:ext cx="8000999" cy="4038599"/>
        </p:xfrm>
        <a:graphic>
          <a:graphicData uri="http://schemas.openxmlformats.org/drawingml/2006/table">
            <a:tbl>
              <a:tblPr/>
              <a:tblGrid>
                <a:gridCol w="1309255"/>
                <a:gridCol w="2036618"/>
                <a:gridCol w="2327563"/>
                <a:gridCol w="2327563"/>
              </a:tblGrid>
              <a:tr h="677519">
                <a:tc>
                  <a:txBody>
                    <a:bodyPr/>
                    <a:lstStyle/>
                    <a:p>
                      <a:pPr algn="ctr">
                        <a:spcAft>
                          <a:spcPts val="0"/>
                        </a:spcAft>
                      </a:pPr>
                      <a:r>
                        <a:rPr lang="en-US" sz="1600" b="1" dirty="0">
                          <a:latin typeface="Cambria"/>
                          <a:ea typeface="PMingLiU"/>
                          <a:cs typeface="Angsana New"/>
                        </a:rPr>
                        <a:t>Number of Nodes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Our Algorithm</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RGRP</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GPSR</a:t>
                      </a:r>
                      <a:endParaRPr lang="en-IN" sz="1600" dirty="0">
                        <a:latin typeface="Times New Roman"/>
                        <a:ea typeface="Times New Roman"/>
                        <a:cs typeface="Times New Roman"/>
                      </a:endParaRPr>
                    </a:p>
                    <a:p>
                      <a:pPr algn="ctr">
                        <a:spcAft>
                          <a:spcPts val="0"/>
                        </a:spcAft>
                      </a:pPr>
                      <a:r>
                        <a:rPr lang="en-US" sz="1600" b="1" dirty="0">
                          <a:latin typeface="Cambria"/>
                          <a:ea typeface="PMingLiU"/>
                          <a:cs typeface="Angsana New"/>
                        </a:rPr>
                        <a:t>(b=5.0)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351894">
                <a:tc>
                  <a:txBody>
                    <a:bodyPr/>
                    <a:lstStyle/>
                    <a:p>
                      <a:pPr algn="ctr">
                        <a:spcAft>
                          <a:spcPts val="0"/>
                        </a:spcAft>
                      </a:pPr>
                      <a:r>
                        <a:rPr lang="en-US" sz="1600" b="1" dirty="0">
                          <a:latin typeface="Cambria"/>
                          <a:ea typeface="PMingLiU"/>
                          <a:cs typeface="Angsana New"/>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10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0.3</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20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0.48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30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0.285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0.81</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0.825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40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0.295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0.96</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34354">
                <a:tc>
                  <a:txBody>
                    <a:bodyPr/>
                    <a:lstStyle/>
                    <a:p>
                      <a:pPr algn="ctr">
                        <a:spcAft>
                          <a:spcPts val="0"/>
                        </a:spcAft>
                      </a:pPr>
                      <a:r>
                        <a:rPr lang="en-US" sz="1600" b="1" dirty="0">
                          <a:latin typeface="Cambria"/>
                          <a:ea typeface="PMingLiU"/>
                          <a:cs typeface="Angsana New"/>
                        </a:rPr>
                        <a:t>5</a:t>
                      </a:r>
                      <a:r>
                        <a:rPr lang="en-US" sz="1600" b="1" dirty="0">
                          <a:solidFill>
                            <a:schemeClr val="tx1"/>
                          </a:solidFill>
                          <a:latin typeface="Cambria"/>
                          <a:ea typeface="PMingLiU"/>
                          <a:cs typeface="Angsana New"/>
                        </a:rPr>
                        <a:t>0</a:t>
                      </a:r>
                      <a:endParaRPr lang="en-IN" sz="16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
        <p:nvSpPr>
          <p:cNvPr id="12" name="Rectangle 11"/>
          <p:cNvSpPr/>
          <p:nvPr/>
        </p:nvSpPr>
        <p:spPr>
          <a:xfrm>
            <a:off x="533400" y="5867400"/>
            <a:ext cx="8001000" cy="369332"/>
          </a:xfrm>
          <a:prstGeom prst="rect">
            <a:avLst/>
          </a:prstGeom>
        </p:spPr>
        <p:txBody>
          <a:bodyPr wrap="square">
            <a:spAutoFit/>
          </a:bodyPr>
          <a:lstStyle/>
          <a:p>
            <a:pPr algn="ctr"/>
            <a:r>
              <a:rPr lang="en-US" b="1" dirty="0" smtClean="0"/>
              <a:t>Delay calculation and comparison with some existing algorithms</a:t>
            </a:r>
            <a:endParaRPr lang="en-IN" b="1" dirty="0"/>
          </a:p>
        </p:txBody>
      </p:sp>
      <p:sp>
        <p:nvSpPr>
          <p:cNvPr id="6" name="Rectangle 5"/>
          <p:cNvSpPr/>
          <p:nvPr/>
        </p:nvSpPr>
        <p:spPr>
          <a:xfrm>
            <a:off x="533400" y="5562600"/>
            <a:ext cx="2895599" cy="369332"/>
          </a:xfrm>
          <a:prstGeom prst="rect">
            <a:avLst/>
          </a:prstGeom>
        </p:spPr>
        <p:txBody>
          <a:bodyPr wrap="square">
            <a:spAutoFit/>
          </a:bodyPr>
          <a:lstStyle/>
          <a:p>
            <a:r>
              <a:rPr lang="en-IN" b="1" i="1" dirty="0" smtClean="0"/>
              <a:t> </a:t>
            </a:r>
            <a:r>
              <a:rPr lang="en-US" sz="1200" b="1" i="1" dirty="0" smtClean="0"/>
              <a:t>The delay is in seconds</a:t>
            </a:r>
            <a:r>
              <a:rPr lang="en-US" sz="1200" dirty="0" smtClean="0"/>
              <a:t>.</a:t>
            </a:r>
            <a:endParaRPr lang="en-IN"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22</a:t>
            </a:fld>
            <a:endParaRPr lang="en-US" dirty="0"/>
          </a:p>
        </p:txBody>
      </p:sp>
      <p:graphicFrame>
        <p:nvGraphicFramePr>
          <p:cNvPr id="11" name="Table 10"/>
          <p:cNvGraphicFramePr>
            <a:graphicFrameLocks noGrp="1"/>
          </p:cNvGraphicFramePr>
          <p:nvPr/>
        </p:nvGraphicFramePr>
        <p:xfrm>
          <a:off x="609600" y="1524000"/>
          <a:ext cx="8000999" cy="4267202"/>
        </p:xfrm>
        <a:graphic>
          <a:graphicData uri="http://schemas.openxmlformats.org/drawingml/2006/table">
            <a:tbl>
              <a:tblPr/>
              <a:tblGrid>
                <a:gridCol w="1309255"/>
                <a:gridCol w="2036618"/>
                <a:gridCol w="2327563"/>
                <a:gridCol w="2327563"/>
              </a:tblGrid>
              <a:tr h="715869">
                <a:tc>
                  <a:txBody>
                    <a:bodyPr/>
                    <a:lstStyle/>
                    <a:p>
                      <a:pPr algn="ctr">
                        <a:spcAft>
                          <a:spcPts val="0"/>
                        </a:spcAft>
                      </a:pPr>
                      <a:r>
                        <a:rPr lang="en-US" sz="1600" b="1" dirty="0">
                          <a:latin typeface="Cambria"/>
                          <a:ea typeface="PMingLiU"/>
                          <a:cs typeface="Angsana New"/>
                        </a:rPr>
                        <a:t>Number of Nodes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Our Algorithm</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RGRP</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Cambria"/>
                          <a:ea typeface="PMingLiU"/>
                          <a:cs typeface="Angsana New"/>
                        </a:rPr>
                        <a:t>GPSR</a:t>
                      </a:r>
                      <a:endParaRPr lang="en-IN" sz="1600" dirty="0">
                        <a:latin typeface="Times New Roman"/>
                        <a:ea typeface="Times New Roman"/>
                        <a:cs typeface="Times New Roman"/>
                      </a:endParaRPr>
                    </a:p>
                    <a:p>
                      <a:pPr algn="ctr">
                        <a:spcAft>
                          <a:spcPts val="0"/>
                        </a:spcAft>
                      </a:pPr>
                      <a:r>
                        <a:rPr lang="en-US" sz="1600" b="1" dirty="0">
                          <a:latin typeface="Cambria"/>
                          <a:ea typeface="PMingLiU"/>
                          <a:cs typeface="Angsana New"/>
                        </a:rPr>
                        <a:t>(b=5.0)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371813">
                <a:tc>
                  <a:txBody>
                    <a:bodyPr/>
                    <a:lstStyle/>
                    <a:p>
                      <a:pPr algn="ctr">
                        <a:spcAft>
                          <a:spcPts val="0"/>
                        </a:spcAft>
                      </a:pPr>
                      <a:r>
                        <a:rPr lang="en-US" sz="1600" b="1" dirty="0">
                          <a:latin typeface="Cambria"/>
                          <a:ea typeface="PMingLiU"/>
                          <a:cs typeface="Angsana New"/>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10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0.3</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20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0.525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0.48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30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0.675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0.285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0.81</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0.825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40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0.295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0.96</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1.05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353280">
                <a:tc>
                  <a:txBody>
                    <a:bodyPr/>
                    <a:lstStyle/>
                    <a:p>
                      <a:pPr algn="ctr">
                        <a:spcAft>
                          <a:spcPts val="0"/>
                        </a:spcAft>
                      </a:pPr>
                      <a:r>
                        <a:rPr lang="en-US" sz="1600" b="1" dirty="0">
                          <a:latin typeface="Cambria"/>
                          <a:ea typeface="PMingLiU"/>
                          <a:cs typeface="Angsana New"/>
                        </a:rPr>
                        <a:t>5</a:t>
                      </a:r>
                      <a:r>
                        <a:rPr lang="en-US" sz="1600" b="1" dirty="0">
                          <a:solidFill>
                            <a:schemeClr val="tx1"/>
                          </a:solidFill>
                          <a:latin typeface="Cambria"/>
                          <a:ea typeface="PMingLiU"/>
                          <a:cs typeface="Angsana New"/>
                        </a:rPr>
                        <a:t>0</a:t>
                      </a:r>
                      <a:endParaRPr lang="en-IN" sz="1600" dirty="0">
                        <a:solidFill>
                          <a:schemeClr val="tx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0.2775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
        <p:nvSpPr>
          <p:cNvPr id="12" name="Rectangle 11"/>
          <p:cNvSpPr/>
          <p:nvPr/>
        </p:nvSpPr>
        <p:spPr>
          <a:xfrm>
            <a:off x="533400" y="5867400"/>
            <a:ext cx="8001000" cy="369332"/>
          </a:xfrm>
          <a:prstGeom prst="rect">
            <a:avLst/>
          </a:prstGeom>
        </p:spPr>
        <p:txBody>
          <a:bodyPr wrap="square">
            <a:spAutoFit/>
          </a:bodyPr>
          <a:lstStyle/>
          <a:p>
            <a:pPr algn="ctr"/>
            <a:r>
              <a:rPr lang="en-US" b="1" dirty="0" smtClean="0"/>
              <a:t>Delay calculation and comparison with some existing algorithms</a:t>
            </a:r>
            <a:endParaRPr lang="en-IN"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latin typeface="Times New Roman" pitchFamily="18" charset="0"/>
                <a:cs typeface="Times New Roman" pitchFamily="18" charset="0"/>
              </a:rPr>
              <a:t>Experimental Result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8E86DA2D-83A9-4397-A2D2-FB71AA22AE75}" type="slidenum">
              <a:rPr lang="en-US"/>
              <a:pPr>
                <a:defRPr/>
              </a:pPr>
              <a:t>23</a:t>
            </a:fld>
            <a:endParaRPr lang="en-US" dirty="0"/>
          </a:p>
        </p:txBody>
      </p:sp>
      <p:sp>
        <p:nvSpPr>
          <p:cNvPr id="3" name="Content Placeholder 2"/>
          <p:cNvSpPr>
            <a:spLocks noGrp="1"/>
          </p:cNvSpPr>
          <p:nvPr>
            <p:ph sz="quarter" idx="1"/>
          </p:nvPr>
        </p:nvSpPr>
        <p:spPr>
          <a:xfrm>
            <a:off x="457200" y="1676400"/>
            <a:ext cx="3200400" cy="4267200"/>
          </a:xfrm>
          <a:noFill/>
        </p:spPr>
        <p:txBody>
          <a:bodyPr rtlCol="0">
            <a:normAutofit fontScale="32500" lnSpcReduction="20000"/>
          </a:bodyPr>
          <a:lstStyle/>
          <a:p>
            <a:endParaRPr lang="en-US" sz="2000" dirty="0" smtClean="0"/>
          </a:p>
          <a:p>
            <a:r>
              <a:rPr lang="en-US" sz="5600" b="1" u="sng" dirty="0" smtClean="0">
                <a:latin typeface="Times New Roman" pitchFamily="18" charset="0"/>
                <a:cs typeface="Times New Roman" pitchFamily="18" charset="0"/>
              </a:rPr>
              <a:t>Overhead metric</a:t>
            </a:r>
          </a:p>
          <a:p>
            <a:pPr>
              <a:buNone/>
            </a:pPr>
            <a:r>
              <a:rPr lang="en-US" sz="5600" dirty="0" smtClean="0"/>
              <a:t>     The given Table represents average routing overhead in our algorithm. Each time a possible active node is chosen for data transfer from the nearest neighbor in the coverage area, data from the present selected node is transferred to them for finding the distance vector, hence adding a new overhead. Average routing overhead is calculating by taking the average of the neighbor nodes in each iteration. </a:t>
            </a:r>
            <a:endParaRPr lang="en-IN" sz="5600" dirty="0" smtClean="0"/>
          </a:p>
          <a:p>
            <a:pPr>
              <a:buNone/>
            </a:pPr>
            <a:endParaRPr lang="en-IN" sz="5600" dirty="0" smtClean="0"/>
          </a:p>
          <a:p>
            <a:endParaRPr lang="en-US" sz="5600" dirty="0" smtClean="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3886201" y="1828800"/>
          <a:ext cx="4952999" cy="3429002"/>
        </p:xfrm>
        <a:graphic>
          <a:graphicData uri="http://schemas.openxmlformats.org/drawingml/2006/table">
            <a:tbl>
              <a:tblPr/>
              <a:tblGrid>
                <a:gridCol w="928688"/>
                <a:gridCol w="1083469"/>
                <a:gridCol w="773906"/>
                <a:gridCol w="1083469"/>
                <a:gridCol w="1083467"/>
              </a:tblGrid>
              <a:tr h="575550">
                <a:tc>
                  <a:txBody>
                    <a:bodyPr/>
                    <a:lstStyle/>
                    <a:p>
                      <a:pPr algn="ctr">
                        <a:spcAft>
                          <a:spcPts val="0"/>
                        </a:spcAft>
                      </a:pPr>
                      <a:r>
                        <a:rPr lang="en-US" sz="1600" b="1" dirty="0">
                          <a:latin typeface="Times New Roman"/>
                          <a:ea typeface="Times New Roman"/>
                          <a:cs typeface="Times New Roman"/>
                        </a:rPr>
                        <a:t>Number of Nodes</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Times New Roman"/>
                          <a:ea typeface="Times New Roman"/>
                          <a:cs typeface="Times New Roman"/>
                        </a:rPr>
                        <a:t>Our Algorithm</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Times New Roman"/>
                          <a:ea typeface="Times New Roman"/>
                          <a:cs typeface="Times New Roman"/>
                        </a:rPr>
                        <a:t>RGRP</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Times New Roman"/>
                          <a:ea typeface="Times New Roman"/>
                          <a:cs typeface="Times New Roman"/>
                        </a:rPr>
                        <a:t>GPSR</a:t>
                      </a:r>
                      <a:endParaRPr lang="en-IN" sz="1600" dirty="0">
                        <a:latin typeface="Times New Roman"/>
                        <a:ea typeface="Times New Roman"/>
                        <a:cs typeface="Times New Roman"/>
                      </a:endParaRPr>
                    </a:p>
                    <a:p>
                      <a:pPr algn="ctr">
                        <a:spcAft>
                          <a:spcPts val="0"/>
                        </a:spcAft>
                      </a:pPr>
                      <a:r>
                        <a:rPr lang="en-US" sz="1600" b="1" dirty="0">
                          <a:latin typeface="Times New Roman"/>
                          <a:ea typeface="Times New Roman"/>
                          <a:cs typeface="Times New Roman"/>
                        </a:rPr>
                        <a:t>(b=5.0)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ctr">
                        <a:spcAft>
                          <a:spcPts val="0"/>
                        </a:spcAft>
                      </a:pPr>
                      <a:r>
                        <a:rPr lang="en-US" sz="1600" b="1" dirty="0">
                          <a:latin typeface="Times New Roman"/>
                          <a:ea typeface="Times New Roman"/>
                          <a:cs typeface="Times New Roman"/>
                        </a:rPr>
                        <a:t>GPSR</a:t>
                      </a:r>
                      <a:endParaRPr lang="en-IN" sz="1600" dirty="0">
                        <a:latin typeface="Times New Roman"/>
                        <a:ea typeface="Times New Roman"/>
                        <a:cs typeface="Times New Roman"/>
                      </a:endParaRPr>
                    </a:p>
                    <a:p>
                      <a:pPr algn="ctr">
                        <a:spcAft>
                          <a:spcPts val="0"/>
                        </a:spcAft>
                      </a:pPr>
                      <a:r>
                        <a:rPr lang="en-US" sz="1600" b="1" dirty="0">
                          <a:latin typeface="Times New Roman"/>
                          <a:ea typeface="Times New Roman"/>
                          <a:cs typeface="Times New Roman"/>
                        </a:rPr>
                        <a:t>(b=2.5)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60000"/>
                        <a:lumOff val="40000"/>
                      </a:schemeClr>
                    </a:solidFill>
                  </a:tcPr>
                </a:tc>
              </a:tr>
              <a:tr h="282170">
                <a:tc>
                  <a:txBody>
                    <a:bodyPr/>
                    <a:lstStyle/>
                    <a:p>
                      <a:pPr algn="ctr">
                        <a:spcAft>
                          <a:spcPts val="0"/>
                        </a:spcAft>
                      </a:pPr>
                      <a:r>
                        <a:rPr lang="en-US" sz="1600" b="1" dirty="0">
                          <a:latin typeface="Times New Roman"/>
                          <a:ea typeface="Times New Roman"/>
                          <a:cs typeface="Times New Roman"/>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2</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90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10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3</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175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280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15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60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200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400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20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70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230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25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7</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80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380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690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30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80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420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800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35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8</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70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900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40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9</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70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580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1000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45</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9</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60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590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1100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r h="285698">
                <a:tc>
                  <a:txBody>
                    <a:bodyPr/>
                    <a:lstStyle/>
                    <a:p>
                      <a:pPr algn="ctr">
                        <a:spcAft>
                          <a:spcPts val="0"/>
                        </a:spcAft>
                      </a:pPr>
                      <a:r>
                        <a:rPr lang="en-US" sz="1600" b="1" dirty="0">
                          <a:latin typeface="Times New Roman"/>
                          <a:ea typeface="Times New Roman"/>
                          <a:cs typeface="Times New Roman"/>
                        </a:rPr>
                        <a:t>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11</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50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600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algn="ctr">
                        <a:spcAft>
                          <a:spcPts val="0"/>
                        </a:spcAft>
                      </a:pPr>
                      <a:r>
                        <a:rPr lang="en-US" sz="1600" b="1" dirty="0">
                          <a:latin typeface="Times New Roman"/>
                          <a:ea typeface="Times New Roman"/>
                          <a:cs typeface="Times New Roman"/>
                        </a:rPr>
                        <a:t>1200</a:t>
                      </a:r>
                      <a:endParaRPr lang="en-IN"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r>
            </a:tbl>
          </a:graphicData>
        </a:graphic>
      </p:graphicFrame>
      <p:sp>
        <p:nvSpPr>
          <p:cNvPr id="95233" name="Rectangle 1"/>
          <p:cNvSpPr>
            <a:spLocks noChangeArrowheads="1"/>
          </p:cNvSpPr>
          <p:nvPr/>
        </p:nvSpPr>
        <p:spPr bwMode="auto">
          <a:xfrm>
            <a:off x="3733800" y="5257800"/>
            <a:ext cx="3232808"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1" u="none" strike="noStrike" cap="none" normalizeH="0" baseline="0" dirty="0" smtClean="0">
                <a:ln>
                  <a:noFill/>
                </a:ln>
                <a:solidFill>
                  <a:schemeClr val="tx1"/>
                </a:solidFill>
                <a:effectLst/>
                <a:ea typeface="Times New Roman" pitchFamily="18" charset="0"/>
                <a:cs typeface="Arial" pitchFamily="34" charset="0"/>
              </a:rPr>
              <a:t>  The overhead is in terms of number of packets</a:t>
            </a:r>
            <a:r>
              <a:rPr kumimoji="0" lang="en-US" sz="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3886200" y="5562600"/>
            <a:ext cx="4953000" cy="369332"/>
          </a:xfrm>
          <a:prstGeom prst="rect">
            <a:avLst/>
          </a:prstGeom>
        </p:spPr>
        <p:txBody>
          <a:bodyPr wrap="square">
            <a:spAutoFit/>
          </a:bodyPr>
          <a:lstStyle/>
          <a:p>
            <a:pPr algn="ctr"/>
            <a:r>
              <a:rPr lang="en-US" b="1" dirty="0" smtClean="0"/>
              <a:t>Overhead calculation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pPr fontAlgn="auto">
              <a:spcAft>
                <a:spcPts val="0"/>
              </a:spcAft>
              <a:defRPr/>
            </a:pPr>
            <a:r>
              <a:rPr lang="en-US" dirty="0" smtClean="0">
                <a:latin typeface="Times New Roman" pitchFamily="18" charset="0"/>
                <a:cs typeface="Times New Roman" pitchFamily="18" charset="0"/>
              </a:rPr>
              <a:t>What We Have Achieved</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E732F67-FE20-417C-B618-AF5C4C02CFD6}" type="slidenum">
              <a:rPr lang="en-US"/>
              <a:pPr>
                <a:defRPr/>
              </a:pPr>
              <a:t>24</a:t>
            </a:fld>
            <a:endParaRPr lang="en-US" dirty="0"/>
          </a:p>
        </p:txBody>
      </p:sp>
      <p:sp>
        <p:nvSpPr>
          <p:cNvPr id="3" name="Content Placeholder 2"/>
          <p:cNvSpPr>
            <a:spLocks noGrp="1"/>
          </p:cNvSpPr>
          <p:nvPr>
            <p:ph sz="quarter" idx="1"/>
          </p:nvPr>
        </p:nvSpPr>
        <p:spPr/>
        <p:txBody>
          <a:bodyPr rtlCol="0">
            <a:normAutofit fontScale="92500" lnSpcReduction="20000"/>
          </a:bodyPr>
          <a:lstStyle/>
          <a:p>
            <a:pPr algn="just" fontAlgn="auto">
              <a:spcAft>
                <a:spcPts val="0"/>
              </a:spcAft>
              <a:defRPr/>
            </a:pPr>
            <a:endParaRPr lang="en-US" dirty="0" smtClean="0">
              <a:cs typeface="Times New Roman" pitchFamily="18" charset="0"/>
            </a:endParaRPr>
          </a:p>
          <a:p>
            <a:pPr algn="just" fontAlgn="auto">
              <a:spcAft>
                <a:spcPts val="0"/>
              </a:spcAft>
              <a:defRPr/>
            </a:pPr>
            <a:r>
              <a:rPr lang="en-US" dirty="0" smtClean="0">
                <a:cs typeface="Times New Roman" pitchFamily="18" charset="0"/>
              </a:rPr>
              <a:t>The </a:t>
            </a:r>
            <a:r>
              <a:rPr lang="en-US" dirty="0">
                <a:cs typeface="Times New Roman" pitchFamily="18" charset="0"/>
              </a:rPr>
              <a:t>proposed </a:t>
            </a:r>
            <a:r>
              <a:rPr lang="en-US" dirty="0" smtClean="0">
                <a:cs typeface="Times New Roman" pitchFamily="18" charset="0"/>
              </a:rPr>
              <a:t>algorithm has utilized simple Euclidean geometric rules to find an optimum routing path.</a:t>
            </a:r>
          </a:p>
          <a:p>
            <a:pPr algn="just" fontAlgn="auto">
              <a:spcAft>
                <a:spcPts val="0"/>
              </a:spcAft>
              <a:buNone/>
              <a:defRPr/>
            </a:pPr>
            <a:endParaRPr lang="en-US" dirty="0">
              <a:cs typeface="Times New Roman" pitchFamily="18" charset="0"/>
            </a:endParaRPr>
          </a:p>
          <a:p>
            <a:pPr algn="just" fontAlgn="auto">
              <a:spcAft>
                <a:spcPts val="0"/>
              </a:spcAft>
              <a:defRPr/>
            </a:pPr>
            <a:r>
              <a:rPr lang="en-US" dirty="0" smtClean="0">
                <a:cs typeface="Times New Roman" pitchFamily="18" charset="0"/>
              </a:rPr>
              <a:t>The main idea is to choose a routing path that is very near to the straight line path between the source and destination node.</a:t>
            </a:r>
          </a:p>
          <a:p>
            <a:pPr algn="just" fontAlgn="auto">
              <a:spcAft>
                <a:spcPts val="0"/>
              </a:spcAft>
              <a:buNone/>
              <a:defRPr/>
            </a:pPr>
            <a:endParaRPr lang="en-US" dirty="0">
              <a:cs typeface="Times New Roman" pitchFamily="18" charset="0"/>
            </a:endParaRPr>
          </a:p>
          <a:p>
            <a:pPr algn="just" fontAlgn="auto">
              <a:spcAft>
                <a:spcPts val="0"/>
              </a:spcAft>
              <a:defRPr/>
            </a:pPr>
            <a:r>
              <a:rPr lang="en-US" dirty="0" smtClean="0">
                <a:cs typeface="Times New Roman" pitchFamily="18" charset="0"/>
              </a:rPr>
              <a:t>In a heavily deployed environment, the delay is much lesser than the existing algorithms.</a:t>
            </a:r>
          </a:p>
          <a:p>
            <a:pPr algn="just" fontAlgn="auto">
              <a:spcAft>
                <a:spcPts val="0"/>
              </a:spcAft>
              <a:defRPr/>
            </a:pPr>
            <a:endParaRPr lang="en-US" dirty="0" smtClean="0">
              <a:cs typeface="Times New Roman" pitchFamily="18" charset="0"/>
            </a:endParaRPr>
          </a:p>
          <a:p>
            <a:pPr algn="just" fontAlgn="auto">
              <a:spcAft>
                <a:spcPts val="0"/>
              </a:spcAft>
              <a:defRPr/>
            </a:pPr>
            <a:r>
              <a:rPr lang="en-US" dirty="0" smtClean="0">
                <a:cs typeface="Times New Roman" pitchFamily="18" charset="0"/>
              </a:rPr>
              <a:t>The overhead is also considerably lesser.</a:t>
            </a:r>
          </a:p>
          <a:p>
            <a:pPr algn="just" fontAlgn="auto">
              <a:spcAft>
                <a:spcPts val="0"/>
              </a:spcAft>
              <a:defRPr/>
            </a:pPr>
            <a:endParaRPr lang="en-US" dirty="0" smtClean="0">
              <a:cs typeface="Times New Roman" pitchFamily="18" charset="0"/>
            </a:endParaRPr>
          </a:p>
          <a:p>
            <a:pPr algn="just" fontAlgn="auto">
              <a:spcAft>
                <a:spcPts val="0"/>
              </a:spcAft>
              <a:defRPr/>
            </a:pPr>
            <a:r>
              <a:rPr lang="en-US" dirty="0" smtClean="0">
                <a:cs typeface="Times New Roman" pitchFamily="18" charset="0"/>
              </a:rPr>
              <a:t>The dead-loop problem can be avoided very easily.</a:t>
            </a:r>
          </a:p>
          <a:p>
            <a:pPr algn="just" fontAlgn="auto">
              <a:spcAft>
                <a:spcPts val="0"/>
              </a:spcAft>
              <a:defRPr/>
            </a:pPr>
            <a:endParaRPr lang="en-US" dirty="0" smtClean="0">
              <a:cs typeface="Times New Roman" pitchFamily="18" charset="0"/>
            </a:endParaRPr>
          </a:p>
          <a:p>
            <a:pPr algn="just" fontAlgn="auto">
              <a:spcAft>
                <a:spcPts val="0"/>
              </a:spcAft>
              <a:defRPr/>
            </a:pPr>
            <a:endParaRPr lang="en-US" dirty="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fontAlgn="auto">
              <a:spcAft>
                <a:spcPts val="0"/>
              </a:spcAft>
              <a:defRPr/>
            </a:pPr>
            <a:r>
              <a:rPr lang="en-US"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857663CB-060E-4ED3-99D8-95D90294C1D9}" type="slidenum">
              <a:rPr lang="en-US"/>
              <a:pPr>
                <a:defRPr/>
              </a:pPr>
              <a:t>25</a:t>
            </a:fld>
            <a:endParaRPr lang="en-US" dirty="0"/>
          </a:p>
        </p:txBody>
      </p:sp>
      <p:sp>
        <p:nvSpPr>
          <p:cNvPr id="3" name="Content Placeholder 2"/>
          <p:cNvSpPr>
            <a:spLocks noGrp="1"/>
          </p:cNvSpPr>
          <p:nvPr>
            <p:ph sz="quarter" idx="1"/>
          </p:nvPr>
        </p:nvSpPr>
        <p:spPr/>
        <p:txBody>
          <a:bodyPr rtlCol="0">
            <a:noAutofit/>
          </a:bodyPr>
          <a:lstStyle/>
          <a:p>
            <a:pPr lvl="0"/>
            <a:r>
              <a:rPr lang="en-US" sz="1200" dirty="0" smtClean="0"/>
              <a:t>Junlong Lin, Geng Sheng Kuo, “A Novel Location-fault-tolerant Geographic Routing Scheme for Wireless Ad Hoc Networks”, 63rd IEEE Vehicular Technology Conference, 7-10 May 2006, pp.1092 – 1096.</a:t>
            </a:r>
            <a:endParaRPr lang="en-IN" sz="1200" dirty="0" smtClean="0"/>
          </a:p>
          <a:p>
            <a:pPr lvl="0"/>
            <a:r>
              <a:rPr lang="en-US" sz="1200" dirty="0" smtClean="0"/>
              <a:t>Rong Ding; Lei Yang, "A Reactive Geographic Routing Protocol for Wireless Sensor Networks", Sixth International Conference on Intelligent Sensors, Sensor Networks, and Information Processing(ISSNIP), Beijing, China, 2010 IEEE, pp. 31 - 36.</a:t>
            </a:r>
            <a:endParaRPr lang="en-IN" sz="1200" dirty="0" smtClean="0"/>
          </a:p>
          <a:p>
            <a:pPr lvl="0"/>
            <a:r>
              <a:rPr lang="en-US" sz="1200" dirty="0" smtClean="0"/>
              <a:t>Sundar Subramanian, Sanjay Shakkottai and Piyush Gupta, "On Optimal Geographic Routing in Wireless Networks with Holes and Non-Uniform Traffic", 26th IEEE International Conference on Computer Communications, INFOCOM 2007, pp. 1019 - 1027.</a:t>
            </a:r>
            <a:endParaRPr lang="en-IN" sz="1200" dirty="0" smtClean="0"/>
          </a:p>
          <a:p>
            <a:pPr lvl="0"/>
            <a:r>
              <a:rPr lang="en-US" sz="1200" dirty="0" smtClean="0"/>
              <a:t>Sundar Subramanian and Sanjay Shakkottai, "Geographic Routing with Limited Information in Sensor Networks", IEEE Transactions on Information Theory, Volume 56, Issue 9, September, 2010 </a:t>
            </a:r>
            <a:br>
              <a:rPr lang="en-US" sz="1200" dirty="0" smtClean="0"/>
            </a:br>
            <a:r>
              <a:rPr lang="en-US" sz="1200" dirty="0" smtClean="0"/>
              <a:t>pp. 4506-4519.</a:t>
            </a:r>
            <a:endParaRPr lang="en-IN" sz="1200" dirty="0" smtClean="0"/>
          </a:p>
          <a:p>
            <a:pPr lvl="0"/>
            <a:r>
              <a:rPr lang="en-US" sz="1200" dirty="0" smtClean="0"/>
              <a:t>Ivan Stojmenovic, "Position-based Routing in Ad Hoc Networks," IEEE Communications Magazine, vol. 40, July 2002, pp. 128-134.</a:t>
            </a:r>
            <a:endParaRPr lang="en-IN" sz="1200" dirty="0" smtClean="0"/>
          </a:p>
          <a:p>
            <a:pPr lvl="0"/>
            <a:r>
              <a:rPr lang="en-US" sz="1200" dirty="0" smtClean="0"/>
              <a:t>Hannes Frey, "Scalable Geographic Routing Algorithms for Wireless AdHoc Networks", IEEE Network, vol. 18, July-Aug. 2004, pp. 18-22.</a:t>
            </a:r>
            <a:endParaRPr lang="en-IN" sz="1200" dirty="0" smtClean="0"/>
          </a:p>
          <a:p>
            <a:pPr lvl="0"/>
            <a:r>
              <a:rPr lang="en-US" sz="1200" dirty="0" smtClean="0"/>
              <a:t>Brad Karp and H. T. Kung, "GPSR: Greedy Perimeter Stateless Routing for Wireless Networks," Proc. of the ACM/IEEE International Conference on Mobile Computing and Networking, Aug. 2000, pp. 243-254</a:t>
            </a:r>
            <a:endParaRPr lang="en-IN" sz="1200" dirty="0" smtClean="0"/>
          </a:p>
          <a:p>
            <a:pPr lvl="0"/>
            <a:r>
              <a:rPr lang="en-US" sz="1200" dirty="0" smtClean="0"/>
              <a:t>Fabian Kuhn, "Geometric Ad-hoc Routing: of Theory and Practice", Proc. of the Twenty-second Annual Symposium on Principles of Distributed Computing, July 2003, pp. 63-72.</a:t>
            </a:r>
            <a:endParaRPr lang="en-IN" sz="1200" dirty="0" smtClean="0"/>
          </a:p>
          <a:p>
            <a:pPr lvl="0"/>
            <a:r>
              <a:rPr lang="en-US" sz="1200" dirty="0" smtClean="0"/>
              <a:t>Rajagopal Iyengar and Biplab Sikdar, "Scalable and Distributed GPS Free Positioning for Sensor Networks," Proc. of ICC 2003, vol. 1, May 2003, pp.338-342.</a:t>
            </a:r>
            <a:endParaRPr lang="en-IN" sz="1200" dirty="0" smtClean="0"/>
          </a:p>
          <a:p>
            <a:pPr lvl="0"/>
            <a:r>
              <a:rPr lang="en-US" sz="1200" dirty="0" smtClean="0"/>
              <a:t>Dragos Niculescu and Badri Nath, "Ad Hoc Positioning System (APS) using AOA" Proc. of INFOCOM 2003, Vol. 3, April 2003, pp. 1734-1743</a:t>
            </a:r>
            <a:r>
              <a:rPr lang="en-US" sz="1200" dirty="0" smtClean="0"/>
              <a:t>.</a:t>
            </a:r>
          </a:p>
          <a:p>
            <a:pPr lvl="0">
              <a:buNone/>
            </a:pPr>
            <a:endParaRPr lang="en-IN" sz="800" dirty="0" smtClean="0"/>
          </a:p>
          <a:p>
            <a:pPr lvl="0"/>
            <a:endParaRPr lang="en-IN" sz="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fontAlgn="auto">
              <a:spcAft>
                <a:spcPts val="0"/>
              </a:spcAft>
              <a:defRPr/>
            </a:pPr>
            <a:r>
              <a:rPr lang="en-US"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857663CB-060E-4ED3-99D8-95D90294C1D9}" type="slidenum">
              <a:rPr lang="en-US"/>
              <a:pPr>
                <a:defRPr/>
              </a:pPr>
              <a:t>26</a:t>
            </a:fld>
            <a:endParaRPr lang="en-US" dirty="0"/>
          </a:p>
        </p:txBody>
      </p:sp>
      <p:sp>
        <p:nvSpPr>
          <p:cNvPr id="3" name="Content Placeholder 2"/>
          <p:cNvSpPr>
            <a:spLocks noGrp="1"/>
          </p:cNvSpPr>
          <p:nvPr>
            <p:ph sz="quarter" idx="1"/>
          </p:nvPr>
        </p:nvSpPr>
        <p:spPr/>
        <p:txBody>
          <a:bodyPr rtlCol="0">
            <a:noAutofit/>
          </a:bodyPr>
          <a:lstStyle/>
          <a:p>
            <a:pPr lvl="0"/>
            <a:r>
              <a:rPr lang="en-US" sz="1200" dirty="0" smtClean="0"/>
              <a:t>Niveditha Sundaram and Parameswaran Ramanathan, "Connectivity Based Location Estimation Scheme for Wireless Ad Hoc Networks", Proc. of IEEE GLOBECOM 2002, Vol. 1, Nov. 2002, pp. 143-147.</a:t>
            </a:r>
            <a:endParaRPr lang="en-IN" sz="1200" dirty="0" smtClean="0"/>
          </a:p>
          <a:p>
            <a:pPr lvl="0"/>
            <a:r>
              <a:rPr lang="en-US" sz="1200" dirty="0" smtClean="0"/>
              <a:t>A. Rao, C. Papadimitriou, S. Shenker and I. Stoica, "Geographic Routing without Location Information", Proc. of the 9th annual international conference on Mobile Computing and Networking, 2003, pp. 96-108.</a:t>
            </a:r>
            <a:endParaRPr lang="en-IN" sz="1200" dirty="0" smtClean="0"/>
          </a:p>
          <a:p>
            <a:pPr lvl="0"/>
            <a:r>
              <a:rPr lang="en-US" sz="1200" dirty="0" smtClean="0"/>
              <a:t>G. Finn, “Routing and addressing problems in large metropolitan scale internetworks,” ISI Research Report ISI/RR-87-180, University of Southern California, March 1987.</a:t>
            </a:r>
            <a:endParaRPr lang="en-IN" sz="1200" dirty="0" smtClean="0"/>
          </a:p>
          <a:p>
            <a:pPr lvl="0"/>
            <a:r>
              <a:rPr lang="en-US" sz="1200" dirty="0" smtClean="0"/>
              <a:t>P. Bose, P. Morin, I. Stojmenovic, and J. Urrutia, “Routing with guaranteed delivery in ad hoc wireless networks,” ACM Wireless Networks, vol. 7, no. 6, Nov. 2001, pp. 609 – 616.</a:t>
            </a:r>
            <a:endParaRPr lang="en-IN" sz="1200" dirty="0" smtClean="0"/>
          </a:p>
          <a:p>
            <a:pPr lvl="0"/>
            <a:r>
              <a:rPr lang="en-US" sz="1200" dirty="0" smtClean="0"/>
              <a:t>S. Giordano, I. Stojmenovic, and L. Blazevic, “Position based routing algorithms for ad hoc networks: a taxonomy,” Ad Hoc Wireless Networking, X. Cheng, D. Z. Du, and X. Huang (eds.), Kluwer, 2004, pp.103–136.</a:t>
            </a:r>
            <a:endParaRPr lang="en-IN" sz="1200" dirty="0" smtClean="0"/>
          </a:p>
          <a:p>
            <a:pPr lvl="0"/>
            <a:r>
              <a:rPr lang="en-US" sz="1200" dirty="0" smtClean="0"/>
              <a:t>N. Carlsson and D. L. Eager, “Non-Euclidian geographic routing in wireless networks”, Ad Hoc Networks, Vol. 5, no. 7, September 2007, pp. 1173–1193.</a:t>
            </a:r>
            <a:endParaRPr lang="en-IN" sz="1200" dirty="0" smtClean="0"/>
          </a:p>
          <a:p>
            <a:pPr lvl="0"/>
            <a:r>
              <a:rPr lang="en-US" sz="1200" dirty="0" smtClean="0"/>
              <a:t>S. Lee, B. Bhattacharjee, and S. Banerjee, “Efficient geographic routing in multihop wireless networks”, Proc. MobiCom, New York, NY, May 2005, pp. 230-241.</a:t>
            </a:r>
            <a:endParaRPr lang="en-IN" sz="1200" dirty="0" smtClean="0"/>
          </a:p>
          <a:p>
            <a:pPr lvl="0"/>
            <a:r>
              <a:rPr lang="en-US" sz="1200" dirty="0" smtClean="0"/>
              <a:t>M. Zuniga, K. Seada, B. Krishnamachari, and A. Helmy, “Efficient geographic routing over lossy links in wireless sensor networks”, ACM Transactions on Sensor Networks, Vol. 4, no. 3, May 2008, pp. 1–33.</a:t>
            </a:r>
            <a:endParaRPr lang="en-IN" sz="1200" dirty="0" smtClean="0"/>
          </a:p>
          <a:p>
            <a:pPr lvl="0"/>
            <a:r>
              <a:rPr lang="en-US" sz="1200" dirty="0" smtClean="0"/>
              <a:t>V. Kranakis, H. Singh, and J. Urrutia, “Compass routing on geometric networks”, Proc. Canadian Conference on Computational Geometry ’99, Vancouver, Canada, Aug. 1999, pp. 51-54.</a:t>
            </a:r>
            <a:endParaRPr lang="en-IN" sz="1200" dirty="0" smtClean="0"/>
          </a:p>
          <a:p>
            <a:pPr lvl="0"/>
            <a:r>
              <a:rPr lang="en-US" sz="1200" dirty="0" smtClean="0"/>
              <a:t>I. F. Akyildiz, W. Su, Y. Sankarasubramaniam, and E. Cayirci, "A survey on sensor networks", IEEE Communications Magazine, August 2002, pp.102–116.</a:t>
            </a:r>
            <a:endParaRPr lang="en-IN" sz="1200" dirty="0" smtClean="0"/>
          </a:p>
          <a:p>
            <a:pPr marL="0" indent="0" fontAlgn="auto">
              <a:spcAft>
                <a:spcPts val="0"/>
              </a:spcAft>
              <a:buNone/>
              <a:defRPr/>
            </a:pPr>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pPr fontAlgn="auto">
              <a:spcAft>
                <a:spcPts val="0"/>
              </a:spcAft>
              <a:defRPr/>
            </a:pPr>
            <a:r>
              <a:rPr lang="en-US"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857663CB-060E-4ED3-99D8-95D90294C1D9}" type="slidenum">
              <a:rPr lang="en-US"/>
              <a:pPr>
                <a:defRPr/>
              </a:pPr>
              <a:t>27</a:t>
            </a:fld>
            <a:endParaRPr lang="en-US" dirty="0"/>
          </a:p>
        </p:txBody>
      </p:sp>
      <p:sp>
        <p:nvSpPr>
          <p:cNvPr id="3" name="Content Placeholder 2"/>
          <p:cNvSpPr>
            <a:spLocks noGrp="1"/>
          </p:cNvSpPr>
          <p:nvPr>
            <p:ph sz="quarter" idx="1"/>
          </p:nvPr>
        </p:nvSpPr>
        <p:spPr/>
        <p:txBody>
          <a:bodyPr rtlCol="0">
            <a:noAutofit/>
          </a:bodyPr>
          <a:lstStyle/>
          <a:p>
            <a:pPr lvl="0"/>
            <a:r>
              <a:rPr lang="en-US" sz="1200" dirty="0" smtClean="0"/>
              <a:t>D. Estrin, J. Heidemann, R. Govindan, and S. Kumar, "Next century challenges: Scalable coordination in sensor networks", Proceedings of ACM Mobicom, Seattle, WA, August 1999, pp. 263-270.</a:t>
            </a:r>
            <a:endParaRPr lang="en-IN" sz="1200" dirty="0" smtClean="0"/>
          </a:p>
          <a:p>
            <a:pPr lvl="0"/>
            <a:r>
              <a:rPr lang="en-US" sz="1200" dirty="0" smtClean="0"/>
              <a:t>K. Sohrabi, J. Gao, V. Ailawadhi, and G.J. Pottie, "Protocols for selforganization of a wireless sensor network", IEEE Personal Communications, October 2000, pp.16–27.</a:t>
            </a:r>
            <a:endParaRPr lang="en-IN" sz="1200" dirty="0" smtClean="0"/>
          </a:p>
          <a:p>
            <a:pPr lvl="0"/>
            <a:r>
              <a:rPr lang="en-US" sz="1200" dirty="0" smtClean="0"/>
              <a:t>Indrajit Banerjee Hafizur Rahaman and Biplab K Sikdar, “UDDN: Unidirectional Data Dissemination via Negotiation”, IEEE Conference on Information Networking, ICOIN 08., 23-25 Jan. 2008, pp. 1 – 5.</a:t>
            </a:r>
            <a:endParaRPr lang="en-IN" sz="1200" dirty="0" smtClean="0"/>
          </a:p>
          <a:p>
            <a:pPr lvl="0"/>
            <a:r>
              <a:rPr lang="en-US" sz="1200" dirty="0" smtClean="0"/>
              <a:t>Indrajit  Banerjee, Prasenjit Chanak, Biplab Kumar Sikdar, Hafizur Rahaman, “EERIH: Energy Efficient Routing via Information Highway in Sensor Network”, IEEE International Conference on Emerging Trends in Electrical and Computer Technology - ICETECT, 2011, pp.1057-1062.</a:t>
            </a:r>
            <a:endParaRPr lang="en-IN" sz="1200" dirty="0" smtClean="0"/>
          </a:p>
          <a:p>
            <a:pPr lvl="0"/>
            <a:r>
              <a:rPr lang="en-US" sz="1200" dirty="0" smtClean="0"/>
              <a:t>Indrajit Banerjee, Prasenjit Chanak, Biplab Kumar Sikdar, Hafizur Rahaman, “EER: Energy Efficient Routing in Wireless Sensor Networks by Department of Information Technology”, Proceeding of the 2011 IEEE Students' Technology Symposium 14-16 January, 2011,  IIT Kharagpur, pp. 92-97.</a:t>
            </a:r>
            <a:endParaRPr lang="en-IN" sz="1200" dirty="0" smtClean="0"/>
          </a:p>
          <a:p>
            <a:pPr lvl="0"/>
            <a:r>
              <a:rPr lang="en-US" sz="1200" dirty="0" smtClean="0"/>
              <a:t>B. Karp and H. T. Kung, “GPSR: greedy perimeter stateless routing for wireless networks,” in </a:t>
            </a:r>
            <a:r>
              <a:rPr lang="en-US" sz="1200" i="1" dirty="0" smtClean="0"/>
              <a:t>Proc. MobiCom ’00, New York, NY</a:t>
            </a:r>
            <a:r>
              <a:rPr lang="en-US" sz="1200" dirty="0" smtClean="0"/>
              <a:t>, Aug. 2000</a:t>
            </a:r>
            <a:endParaRPr lang="en-IN" sz="1200" dirty="0" smtClean="0"/>
          </a:p>
          <a:p>
            <a:pPr marL="0" indent="0" fontAlgn="auto">
              <a:spcAft>
                <a:spcPts val="0"/>
              </a:spcAft>
              <a:buNone/>
              <a:defRPr/>
            </a:pP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endParaRPr lang="en-US" dirty="0"/>
          </a:p>
        </p:txBody>
      </p:sp>
      <p:sp>
        <p:nvSpPr>
          <p:cNvPr id="5" name="Rectangle 4"/>
          <p:cNvSpPr/>
          <p:nvPr/>
        </p:nvSpPr>
        <p:spPr>
          <a:xfrm>
            <a:off x="2131043" y="2967334"/>
            <a:ext cx="5336557" cy="1323439"/>
          </a:xfrm>
          <a:prstGeom prst="rect">
            <a:avLst/>
          </a:prstGeom>
          <a:noFill/>
        </p:spPr>
        <p:txBody>
          <a:bodyPr>
            <a:spAutoFit/>
          </a:bodyPr>
          <a:lstStyle/>
          <a:p>
            <a:pPr algn="ctr" fontAlgn="auto">
              <a:spcBef>
                <a:spcPts val="0"/>
              </a:spcBef>
              <a:spcAft>
                <a:spcPts val="0"/>
              </a:spcAft>
              <a:defRPr/>
            </a:pPr>
            <a:r>
              <a:rPr lang="en-US" sz="8000" b="1" dirty="0">
                <a:ln w="900" cmpd="sng">
                  <a:solidFill>
                    <a:schemeClr val="accent1">
                      <a:satMod val="190000"/>
                      <a:alpha val="55000"/>
                    </a:schemeClr>
                  </a:solidFill>
                  <a:prstDash val="solid"/>
                </a:ln>
                <a:solidFill>
                  <a:schemeClr val="bg2">
                    <a:lumMod val="50000"/>
                  </a:schemeClr>
                </a:solidFill>
                <a:effectLst>
                  <a:innerShdw blurRad="101600" dist="76200" dir="5400000">
                    <a:schemeClr val="accent1">
                      <a:satMod val="190000"/>
                      <a:tint val="100000"/>
                      <a:alpha val="74000"/>
                    </a:schemeClr>
                  </a:innerShdw>
                </a:effectLst>
                <a:latin typeface="+mn-lt"/>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latin typeface="Times New Roman" pitchFamily="18" charset="0"/>
                <a:cs typeface="Times New Roman" pitchFamily="18" charset="0"/>
              </a:rPr>
              <a:t>Introduction</a:t>
            </a:r>
          </a:p>
        </p:txBody>
      </p:sp>
      <p:sp>
        <p:nvSpPr>
          <p:cNvPr id="4" name="Slide Number Placeholder 3"/>
          <p:cNvSpPr>
            <a:spLocks noGrp="1"/>
          </p:cNvSpPr>
          <p:nvPr>
            <p:ph type="sldNum" sz="quarter" idx="12"/>
          </p:nvPr>
        </p:nvSpPr>
        <p:spPr/>
        <p:txBody>
          <a:bodyPr/>
          <a:lstStyle/>
          <a:p>
            <a:pPr>
              <a:defRPr/>
            </a:pPr>
            <a:fld id="{18020E7C-C756-4399-B985-B5F58A0A85A4}" type="slidenum">
              <a:rPr lang="en-US"/>
              <a:pPr>
                <a:defRPr/>
              </a:pPr>
              <a:t>3</a:t>
            </a:fld>
            <a:endParaRPr lang="en-US" dirty="0"/>
          </a:p>
        </p:txBody>
      </p:sp>
      <p:sp>
        <p:nvSpPr>
          <p:cNvPr id="3" name="Content Placeholder 2"/>
          <p:cNvSpPr>
            <a:spLocks noGrp="1"/>
          </p:cNvSpPr>
          <p:nvPr>
            <p:ph sz="quarter" idx="1"/>
          </p:nvPr>
        </p:nvSpPr>
        <p:spPr>
          <a:xfrm>
            <a:off x="457200" y="1570038"/>
            <a:ext cx="7924800" cy="4525962"/>
          </a:xfrm>
        </p:spPr>
        <p:txBody>
          <a:bodyPr rtlCol="0">
            <a:normAutofit/>
          </a:bodyPr>
          <a:lstStyle/>
          <a:p>
            <a:pPr fontAlgn="auto">
              <a:spcAft>
                <a:spcPts val="0"/>
              </a:spcAft>
              <a:defRPr/>
            </a:pPr>
            <a:r>
              <a:rPr lang="en-US" sz="2800" dirty="0" smtClean="0">
                <a:cs typeface="Times New Roman" pitchFamily="18" charset="0"/>
              </a:rPr>
              <a:t>Sensor </a:t>
            </a:r>
            <a:r>
              <a:rPr lang="en-US" sz="2800" dirty="0">
                <a:cs typeface="Times New Roman" pitchFamily="18" charset="0"/>
              </a:rPr>
              <a:t>network is a collection of hundreds and thousands of low-cost, low power miniaturized electronic programmable </a:t>
            </a:r>
            <a:r>
              <a:rPr lang="en-US" sz="2800" dirty="0" smtClean="0">
                <a:cs typeface="Times New Roman" pitchFamily="18" charset="0"/>
              </a:rPr>
              <a:t>devices</a:t>
            </a:r>
          </a:p>
          <a:p>
            <a:pPr fontAlgn="auto">
              <a:spcAft>
                <a:spcPts val="0"/>
              </a:spcAft>
              <a:defRPr/>
            </a:pPr>
            <a:r>
              <a:rPr lang="en-US" sz="2800" dirty="0" smtClean="0">
                <a:cs typeface="Times New Roman" pitchFamily="18" charset="0"/>
              </a:rPr>
              <a:t>The nodes are </a:t>
            </a:r>
            <a:r>
              <a:rPr lang="en-US" sz="2800" dirty="0">
                <a:cs typeface="Times New Roman" pitchFamily="18" charset="0"/>
              </a:rPr>
              <a:t>deployed in a monitoring </a:t>
            </a:r>
            <a:r>
              <a:rPr lang="en-US" sz="2800" dirty="0" smtClean="0">
                <a:cs typeface="Times New Roman" pitchFamily="18" charset="0"/>
              </a:rPr>
              <a:t>area </a:t>
            </a:r>
            <a:endParaRPr lang="en-US" sz="2800" dirty="0">
              <a:cs typeface="Times New Roman" pitchFamily="18" charset="0"/>
            </a:endParaRPr>
          </a:p>
          <a:p>
            <a:pPr fontAlgn="auto">
              <a:spcAft>
                <a:spcPts val="0"/>
              </a:spcAft>
              <a:defRPr/>
            </a:pPr>
            <a:r>
              <a:rPr lang="en-US" sz="2800" dirty="0" smtClean="0">
                <a:cs typeface="Times New Roman" pitchFamily="18" charset="0"/>
              </a:rPr>
              <a:t>These </a:t>
            </a:r>
            <a:r>
              <a:rPr lang="en-US" sz="2800" dirty="0">
                <a:cs typeface="Times New Roman" pitchFamily="18" charset="0"/>
              </a:rPr>
              <a:t>devices are capable for </a:t>
            </a:r>
            <a:endParaRPr lang="en-US" sz="2800" dirty="0" smtClean="0">
              <a:cs typeface="Times New Roman" pitchFamily="18" charset="0"/>
            </a:endParaRPr>
          </a:p>
          <a:p>
            <a:pPr lvl="1" fontAlgn="auto">
              <a:spcAft>
                <a:spcPts val="0"/>
              </a:spcAft>
              <a:defRPr/>
            </a:pPr>
            <a:r>
              <a:rPr lang="en-US" sz="1800" dirty="0" smtClean="0">
                <a:cs typeface="Times New Roman" pitchFamily="18" charset="0"/>
              </a:rPr>
              <a:t>data </a:t>
            </a:r>
            <a:r>
              <a:rPr lang="en-US" sz="1800" dirty="0">
                <a:cs typeface="Times New Roman" pitchFamily="18" charset="0"/>
              </a:rPr>
              <a:t>sensing of monitoring </a:t>
            </a:r>
            <a:r>
              <a:rPr lang="en-US" sz="1800" dirty="0" smtClean="0">
                <a:cs typeface="Times New Roman" pitchFamily="18" charset="0"/>
              </a:rPr>
              <a:t>environment</a:t>
            </a:r>
          </a:p>
          <a:p>
            <a:pPr lvl="1" fontAlgn="auto">
              <a:spcAft>
                <a:spcPts val="0"/>
              </a:spcAft>
              <a:defRPr/>
            </a:pPr>
            <a:r>
              <a:rPr lang="en-US" sz="1800" dirty="0" smtClean="0">
                <a:cs typeface="Times New Roman" pitchFamily="18" charset="0"/>
              </a:rPr>
              <a:t>data </a:t>
            </a:r>
            <a:r>
              <a:rPr lang="en-US" sz="1800" dirty="0">
                <a:cs typeface="Times New Roman" pitchFamily="18" charset="0"/>
              </a:rPr>
              <a:t>processing </a:t>
            </a:r>
            <a:endParaRPr lang="en-US" sz="1800" dirty="0" smtClean="0">
              <a:cs typeface="Times New Roman" pitchFamily="18" charset="0"/>
            </a:endParaRPr>
          </a:p>
          <a:p>
            <a:pPr lvl="1" fontAlgn="auto">
              <a:spcAft>
                <a:spcPts val="0"/>
              </a:spcAft>
              <a:defRPr/>
            </a:pPr>
            <a:r>
              <a:rPr lang="en-US" sz="1800" dirty="0" smtClean="0">
                <a:cs typeface="Times New Roman" pitchFamily="18" charset="0"/>
              </a:rPr>
              <a:t>communicating </a:t>
            </a:r>
            <a:r>
              <a:rPr lang="en-US" sz="1800" dirty="0">
                <a:cs typeface="Times New Roman" pitchFamily="18" charset="0"/>
              </a:rPr>
              <a:t>between each </a:t>
            </a:r>
            <a:r>
              <a:rPr lang="en-US" sz="1800" dirty="0" smtClean="0">
                <a:cs typeface="Times New Roman" pitchFamily="18" charset="0"/>
              </a:rPr>
              <a:t>other </a:t>
            </a:r>
            <a:endParaRPr lang="en-US" sz="1800" dirty="0">
              <a:cs typeface="Times New Roman" pitchFamily="18" charset="0"/>
            </a:endParaRPr>
          </a:p>
          <a:p>
            <a:pPr marL="0" indent="0" fontAlgn="auto">
              <a:spcAft>
                <a:spcPts val="0"/>
              </a:spcAft>
              <a:buFont typeface="Arial" pitchFamily="34" charset="0"/>
              <a:buNone/>
              <a:defRPr/>
            </a:pPr>
            <a:endParaRPr lang="en-US" sz="36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latin typeface="Times New Roman" pitchFamily="18" charset="0"/>
                <a:cs typeface="Times New Roman" pitchFamily="18" charset="0"/>
              </a:rPr>
              <a:t>Introduction</a:t>
            </a:r>
          </a:p>
        </p:txBody>
      </p:sp>
      <p:sp>
        <p:nvSpPr>
          <p:cNvPr id="4" name="Slide Number Placeholder 3"/>
          <p:cNvSpPr>
            <a:spLocks noGrp="1"/>
          </p:cNvSpPr>
          <p:nvPr>
            <p:ph type="sldNum" sz="quarter" idx="12"/>
          </p:nvPr>
        </p:nvSpPr>
        <p:spPr/>
        <p:txBody>
          <a:bodyPr/>
          <a:lstStyle/>
          <a:p>
            <a:pPr>
              <a:defRPr/>
            </a:pPr>
            <a:fld id="{D74062E6-8B4A-494E-90BE-C17A748CC893}" type="slidenum">
              <a:rPr lang="en-US"/>
              <a:pPr>
                <a:defRPr/>
              </a:pPr>
              <a:t>4</a:t>
            </a:fld>
            <a:endParaRPr lang="en-US" dirty="0"/>
          </a:p>
        </p:txBody>
      </p:sp>
      <p:sp>
        <p:nvSpPr>
          <p:cNvPr id="6" name="Oval 5"/>
          <p:cNvSpPr/>
          <p:nvPr/>
        </p:nvSpPr>
        <p:spPr>
          <a:xfrm>
            <a:off x="2576513" y="25050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p:nvSpPr>
        <p:spPr>
          <a:xfrm>
            <a:off x="3300413" y="18954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p:nvSpPr>
        <p:spPr>
          <a:xfrm>
            <a:off x="5637213" y="26209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Oval 8"/>
          <p:cNvSpPr/>
          <p:nvPr/>
        </p:nvSpPr>
        <p:spPr>
          <a:xfrm flipV="1">
            <a:off x="3808413" y="2324100"/>
            <a:ext cx="209550" cy="20955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p:nvSpPr>
        <p:spPr>
          <a:xfrm>
            <a:off x="2397125" y="30591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p:nvSpPr>
        <p:spPr>
          <a:xfrm>
            <a:off x="2635250" y="39909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Oval 11"/>
          <p:cNvSpPr/>
          <p:nvPr/>
        </p:nvSpPr>
        <p:spPr>
          <a:xfrm>
            <a:off x="3141663" y="311943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Oval 12"/>
          <p:cNvSpPr/>
          <p:nvPr/>
        </p:nvSpPr>
        <p:spPr>
          <a:xfrm>
            <a:off x="4443413" y="297180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5014913"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3930650" y="376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4291013" y="4867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4824413" y="39909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2830513" y="51292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a:xfrm>
            <a:off x="5408613" y="47799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3719513" y="5629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5264150" y="5743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2" name="Straight Connector 21"/>
          <p:cNvCxnSpPr>
            <a:stCxn id="6" idx="5"/>
            <a:endCxn id="12" idx="1"/>
          </p:cNvCxnSpPr>
          <p:nvPr/>
        </p:nvCxnSpPr>
        <p:spPr>
          <a:xfrm>
            <a:off x="2771775" y="2698750"/>
            <a:ext cx="403225" cy="454025"/>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3" name="Straight Connector 22"/>
          <p:cNvCxnSpPr>
            <a:stCxn id="7" idx="4"/>
            <a:endCxn id="12" idx="0"/>
          </p:cNvCxnSpPr>
          <p:nvPr/>
        </p:nvCxnSpPr>
        <p:spPr>
          <a:xfrm flipH="1">
            <a:off x="3255963" y="2124075"/>
            <a:ext cx="158750" cy="99536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4" name="Straight Connector 23"/>
          <p:cNvCxnSpPr>
            <a:stCxn id="9" idx="4"/>
            <a:endCxn id="12" idx="0"/>
          </p:cNvCxnSpPr>
          <p:nvPr/>
        </p:nvCxnSpPr>
        <p:spPr>
          <a:xfrm flipH="1">
            <a:off x="3255963" y="2324100"/>
            <a:ext cx="657225" cy="79533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5" name="Straight Connector 24"/>
          <p:cNvCxnSpPr>
            <a:stCxn id="10" idx="6"/>
            <a:endCxn id="12" idx="2"/>
          </p:cNvCxnSpPr>
          <p:nvPr/>
        </p:nvCxnSpPr>
        <p:spPr>
          <a:xfrm>
            <a:off x="2625725" y="3173413"/>
            <a:ext cx="515938" cy="60325"/>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6" name="Straight Connector 25"/>
          <p:cNvCxnSpPr>
            <a:stCxn id="11" idx="7"/>
            <a:endCxn id="12" idx="3"/>
          </p:cNvCxnSpPr>
          <p:nvPr/>
        </p:nvCxnSpPr>
        <p:spPr>
          <a:xfrm flipV="1">
            <a:off x="2830513" y="3314700"/>
            <a:ext cx="344487" cy="70961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7" name="Straight Connector 26"/>
          <p:cNvCxnSpPr>
            <a:stCxn id="15" idx="0"/>
            <a:endCxn id="12" idx="5"/>
          </p:cNvCxnSpPr>
          <p:nvPr/>
        </p:nvCxnSpPr>
        <p:spPr>
          <a:xfrm flipH="1" flipV="1">
            <a:off x="3336925" y="3314700"/>
            <a:ext cx="708025" cy="45085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8" name="Straight Connector 27"/>
          <p:cNvCxnSpPr>
            <a:stCxn id="13" idx="5"/>
            <a:endCxn id="14" idx="2"/>
          </p:cNvCxnSpPr>
          <p:nvPr/>
        </p:nvCxnSpPr>
        <p:spPr>
          <a:xfrm>
            <a:off x="4638675" y="3167063"/>
            <a:ext cx="376238" cy="273050"/>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29" name="Straight Connector 28"/>
          <p:cNvCxnSpPr>
            <a:stCxn id="8" idx="5"/>
            <a:endCxn id="14" idx="0"/>
          </p:cNvCxnSpPr>
          <p:nvPr/>
        </p:nvCxnSpPr>
        <p:spPr>
          <a:xfrm flipH="1">
            <a:off x="5129213" y="2816225"/>
            <a:ext cx="703262" cy="50958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0" name="Straight Connector 29"/>
          <p:cNvCxnSpPr>
            <a:stCxn id="17" idx="0"/>
            <a:endCxn id="14" idx="4"/>
          </p:cNvCxnSpPr>
          <p:nvPr/>
        </p:nvCxnSpPr>
        <p:spPr>
          <a:xfrm flipV="1">
            <a:off x="4938713" y="3554413"/>
            <a:ext cx="190500" cy="436562"/>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1" name="Straight Connector 30"/>
          <p:cNvCxnSpPr>
            <a:stCxn id="18" idx="7"/>
            <a:endCxn id="16" idx="2"/>
          </p:cNvCxnSpPr>
          <p:nvPr/>
        </p:nvCxnSpPr>
        <p:spPr>
          <a:xfrm flipV="1">
            <a:off x="3025775" y="4981575"/>
            <a:ext cx="1265238" cy="180975"/>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2" name="Straight Connector 31"/>
          <p:cNvCxnSpPr>
            <a:stCxn id="20" idx="7"/>
            <a:endCxn id="16" idx="2"/>
          </p:cNvCxnSpPr>
          <p:nvPr/>
        </p:nvCxnSpPr>
        <p:spPr>
          <a:xfrm flipV="1">
            <a:off x="3914775" y="4981575"/>
            <a:ext cx="376238" cy="681038"/>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3" name="Straight Connector 32"/>
          <p:cNvCxnSpPr>
            <a:stCxn id="21" idx="1"/>
            <a:endCxn id="16" idx="5"/>
          </p:cNvCxnSpPr>
          <p:nvPr/>
        </p:nvCxnSpPr>
        <p:spPr>
          <a:xfrm flipH="1" flipV="1">
            <a:off x="4486275" y="5060950"/>
            <a:ext cx="812800" cy="71596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34" name="Straight Connector 33"/>
          <p:cNvCxnSpPr>
            <a:stCxn id="19" idx="2"/>
            <a:endCxn id="16" idx="5"/>
          </p:cNvCxnSpPr>
          <p:nvPr/>
        </p:nvCxnSpPr>
        <p:spPr>
          <a:xfrm flipH="1">
            <a:off x="4486275" y="4894263"/>
            <a:ext cx="922338" cy="166687"/>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201" name="TextBox 37"/>
          <p:cNvSpPr txBox="1">
            <a:spLocks noChangeArrowheads="1"/>
          </p:cNvSpPr>
          <p:nvPr/>
        </p:nvSpPr>
        <p:spPr bwMode="auto">
          <a:xfrm>
            <a:off x="2120900" y="5938838"/>
            <a:ext cx="4405313" cy="400050"/>
          </a:xfrm>
          <a:prstGeom prst="rect">
            <a:avLst/>
          </a:prstGeom>
          <a:noFill/>
          <a:ln w="9525">
            <a:noFill/>
            <a:miter lim="800000"/>
            <a:headEnd/>
            <a:tailEnd/>
          </a:ln>
        </p:spPr>
        <p:txBody>
          <a:bodyPr>
            <a:spAutoFit/>
          </a:bodyPr>
          <a:lstStyle/>
          <a:p>
            <a:pPr algn="ctr"/>
            <a:r>
              <a:rPr lang="en-US" sz="2000" dirty="0">
                <a:latin typeface="Times New Roman" pitchFamily="18" charset="0"/>
                <a:cs typeface="Times New Roman" pitchFamily="18" charset="0"/>
              </a:rPr>
              <a:t>Monitoring Environment</a:t>
            </a:r>
          </a:p>
        </p:txBody>
      </p:sp>
      <p:pic>
        <p:nvPicPr>
          <p:cNvPr id="39" name="Picture 2" descr="D:\Research Work\14_Paper\Conference paper\Final Submission Document\Satellite_Dish_Antenna.jpg"/>
          <p:cNvPicPr>
            <a:picLocks noChangeAspect="1" noChangeArrowheads="1"/>
          </p:cNvPicPr>
          <p:nvPr/>
        </p:nvPicPr>
        <p:blipFill>
          <a:blip r:embed="rId2" cstate="print"/>
          <a:srcRect/>
          <a:stretch>
            <a:fillRect/>
          </a:stretch>
        </p:blipFill>
        <p:spPr bwMode="auto">
          <a:xfrm>
            <a:off x="5038725" y="1606550"/>
            <a:ext cx="1028700" cy="804863"/>
          </a:xfrm>
          <a:prstGeom prst="rect">
            <a:avLst/>
          </a:prstGeom>
          <a:noFill/>
          <a:ln w="9525">
            <a:noFill/>
            <a:miter lim="800000"/>
            <a:headEnd/>
            <a:tailEnd/>
          </a:ln>
        </p:spPr>
      </p:pic>
      <p:sp>
        <p:nvSpPr>
          <p:cNvPr id="43" name="TextBox 42"/>
          <p:cNvSpPr txBox="1">
            <a:spLocks noChangeArrowheads="1"/>
          </p:cNvSpPr>
          <p:nvPr/>
        </p:nvSpPr>
        <p:spPr bwMode="auto">
          <a:xfrm>
            <a:off x="2271713" y="4486275"/>
            <a:ext cx="1447800" cy="368300"/>
          </a:xfrm>
          <a:prstGeom prst="rect">
            <a:avLst/>
          </a:prstGeom>
          <a:noFill/>
          <a:ln w="9525">
            <a:noFill/>
            <a:miter lim="800000"/>
            <a:headEnd/>
            <a:tailEnd/>
          </a:ln>
        </p:spPr>
        <p:txBody>
          <a:bodyPr>
            <a:spAutoFit/>
          </a:bodyPr>
          <a:lstStyle/>
          <a:p>
            <a:r>
              <a:rPr lang="en-US" b="1" dirty="0">
                <a:latin typeface="Times New Roman" pitchFamily="18" charset="0"/>
                <a:cs typeface="Times New Roman" pitchFamily="18" charset="0"/>
              </a:rPr>
              <a:t>Sensor node</a:t>
            </a:r>
          </a:p>
        </p:txBody>
      </p:sp>
      <p:sp>
        <p:nvSpPr>
          <p:cNvPr id="47" name="TextBox 46"/>
          <p:cNvSpPr txBox="1">
            <a:spLocks noChangeArrowheads="1"/>
          </p:cNvSpPr>
          <p:nvPr/>
        </p:nvSpPr>
        <p:spPr bwMode="auto">
          <a:xfrm>
            <a:off x="6181725" y="1525588"/>
            <a:ext cx="1450975" cy="369887"/>
          </a:xfrm>
          <a:prstGeom prst="rect">
            <a:avLst/>
          </a:prstGeom>
          <a:noFill/>
          <a:ln w="9525">
            <a:noFill/>
            <a:miter lim="800000"/>
            <a:headEnd/>
            <a:tailEnd/>
          </a:ln>
        </p:spPr>
        <p:txBody>
          <a:bodyPr>
            <a:spAutoFit/>
          </a:bodyPr>
          <a:lstStyle/>
          <a:p>
            <a:r>
              <a:rPr lang="en-US" dirty="0">
                <a:latin typeface="Times New Roman" pitchFamily="18" charset="0"/>
                <a:cs typeface="Times New Roman" pitchFamily="18" charset="0"/>
              </a:rPr>
              <a:t>Base Station</a:t>
            </a:r>
          </a:p>
        </p:txBody>
      </p:sp>
      <p:sp>
        <p:nvSpPr>
          <p:cNvPr id="51" name="Oval 50"/>
          <p:cNvSpPr/>
          <p:nvPr/>
        </p:nvSpPr>
        <p:spPr>
          <a:xfrm>
            <a:off x="5953125" y="37385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2" name="Straight Connector 51"/>
          <p:cNvCxnSpPr>
            <a:endCxn id="51" idx="2"/>
          </p:cNvCxnSpPr>
          <p:nvPr/>
        </p:nvCxnSpPr>
        <p:spPr>
          <a:xfrm>
            <a:off x="5305425" y="3455988"/>
            <a:ext cx="647700" cy="396875"/>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58" name="Straight Arrow Connector 57"/>
          <p:cNvCxnSpPr>
            <a:stCxn id="43" idx="0"/>
            <a:endCxn id="15" idx="2"/>
          </p:cNvCxnSpPr>
          <p:nvPr/>
        </p:nvCxnSpPr>
        <p:spPr>
          <a:xfrm flipV="1">
            <a:off x="2995613" y="3879850"/>
            <a:ext cx="935037" cy="606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3" idx="3"/>
            <a:endCxn id="17" idx="3"/>
          </p:cNvCxnSpPr>
          <p:nvPr/>
        </p:nvCxnSpPr>
        <p:spPr>
          <a:xfrm flipV="1">
            <a:off x="3719513" y="4184650"/>
            <a:ext cx="1138237" cy="485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2" idx="5"/>
            <a:endCxn id="14" idx="2"/>
          </p:cNvCxnSpPr>
          <p:nvPr/>
        </p:nvCxnSpPr>
        <p:spPr>
          <a:xfrm>
            <a:off x="3336925" y="3314700"/>
            <a:ext cx="1677988" cy="125413"/>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a:endCxn id="16" idx="1"/>
          </p:cNvCxnSpPr>
          <p:nvPr/>
        </p:nvCxnSpPr>
        <p:spPr>
          <a:xfrm>
            <a:off x="3214688" y="3341688"/>
            <a:ext cx="1109662" cy="1558925"/>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a:stCxn id="16" idx="0"/>
            <a:endCxn id="14" idx="3"/>
          </p:cNvCxnSpPr>
          <p:nvPr/>
        </p:nvCxnSpPr>
        <p:spPr>
          <a:xfrm flipV="1">
            <a:off x="4405313" y="3521075"/>
            <a:ext cx="642937" cy="1346200"/>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flipV="1">
            <a:off x="3336925" y="1979613"/>
            <a:ext cx="1944688" cy="1152525"/>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cxnSp>
        <p:nvCxnSpPr>
          <p:cNvPr id="78" name="Straight Connector 77"/>
          <p:cNvCxnSpPr>
            <a:stCxn id="14" idx="0"/>
          </p:cNvCxnSpPr>
          <p:nvPr/>
        </p:nvCxnSpPr>
        <p:spPr>
          <a:xfrm flipV="1">
            <a:off x="5129213" y="2132013"/>
            <a:ext cx="304800" cy="1193800"/>
          </a:xfrm>
          <a:prstGeom prst="line">
            <a:avLst/>
          </a:prstGeom>
          <a:ln>
            <a:prstDash val="sysDash"/>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 calcmode="lin" valueType="num">
                                      <p:cBhvr additive="base">
                                        <p:cTn id="43" dur="500" fill="hold"/>
                                        <p:tgtEl>
                                          <p:spTgt spid="43"/>
                                        </p:tgtEl>
                                        <p:attrNameLst>
                                          <p:attrName>ppt_x</p:attrName>
                                        </p:attrNameLst>
                                      </p:cBhvr>
                                      <p:tavLst>
                                        <p:tav tm="0">
                                          <p:val>
                                            <p:strVal val="#ppt_x"/>
                                          </p:val>
                                        </p:tav>
                                        <p:tav tm="100000">
                                          <p:val>
                                            <p:strVal val="#ppt_x"/>
                                          </p:val>
                                        </p:tav>
                                      </p:tavLst>
                                    </p:anim>
                                    <p:anim calcmode="lin" valueType="num">
                                      <p:cBhvr additive="base">
                                        <p:cTn id="4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par>
                                <p:cTn id="58" presetID="53" presetClass="entr" presetSubtype="16" fill="hold"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Effect transition="in" filter="fade">
                                      <p:cBhvr>
                                        <p:cTn id="62" dur="500"/>
                                        <p:tgtEl>
                                          <p:spTgt spid="24"/>
                                        </p:tgtEl>
                                      </p:cBhvr>
                                    </p:animEffect>
                                  </p:childTnLst>
                                </p:cTn>
                              </p:par>
                              <p:par>
                                <p:cTn id="63" presetID="53" presetClass="entr" presetSubtype="16"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53" presetClass="entr" presetSubtype="16"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par>
                                <p:cTn id="73" presetID="53" presetClass="entr" presetSubtype="16"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par>
                                <p:cTn id="78" presetID="53" presetClass="entr" presetSubtype="16"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500" fill="hold"/>
                                        <p:tgtEl>
                                          <p:spTgt spid="27"/>
                                        </p:tgtEl>
                                        <p:attrNameLst>
                                          <p:attrName>ppt_w</p:attrName>
                                        </p:attrNameLst>
                                      </p:cBhvr>
                                      <p:tavLst>
                                        <p:tav tm="0">
                                          <p:val>
                                            <p:fltVal val="0"/>
                                          </p:val>
                                        </p:tav>
                                        <p:tav tm="100000">
                                          <p:val>
                                            <p:strVal val="#ppt_w"/>
                                          </p:val>
                                        </p:tav>
                                      </p:tavLst>
                                    </p:anim>
                                    <p:anim calcmode="lin" valueType="num">
                                      <p:cBhvr>
                                        <p:cTn id="81" dur="500" fill="hold"/>
                                        <p:tgtEl>
                                          <p:spTgt spid="27"/>
                                        </p:tgtEl>
                                        <p:attrNameLst>
                                          <p:attrName>ppt_h</p:attrName>
                                        </p:attrNameLst>
                                      </p:cBhvr>
                                      <p:tavLst>
                                        <p:tav tm="0">
                                          <p:val>
                                            <p:fltVal val="0"/>
                                          </p:val>
                                        </p:tav>
                                        <p:tav tm="100000">
                                          <p:val>
                                            <p:strVal val="#ppt_h"/>
                                          </p:val>
                                        </p:tav>
                                      </p:tavLst>
                                    </p:anim>
                                    <p:animEffect transition="in" filter="fade">
                                      <p:cBhvr>
                                        <p:cTn id="82" dur="500"/>
                                        <p:tgtEl>
                                          <p:spTgt spid="27"/>
                                        </p:tgtEl>
                                      </p:cBhvr>
                                    </p:animEffect>
                                  </p:childTnLst>
                                </p:cTn>
                              </p:par>
                              <p:par>
                                <p:cTn id="83" presetID="53" presetClass="entr" presetSubtype="16"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p:cTn id="85" dur="500" fill="hold"/>
                                        <p:tgtEl>
                                          <p:spTgt spid="28"/>
                                        </p:tgtEl>
                                        <p:attrNameLst>
                                          <p:attrName>ppt_w</p:attrName>
                                        </p:attrNameLst>
                                      </p:cBhvr>
                                      <p:tavLst>
                                        <p:tav tm="0">
                                          <p:val>
                                            <p:fltVal val="0"/>
                                          </p:val>
                                        </p:tav>
                                        <p:tav tm="100000">
                                          <p:val>
                                            <p:strVal val="#ppt_w"/>
                                          </p:val>
                                        </p:tav>
                                      </p:tavLst>
                                    </p:anim>
                                    <p:anim calcmode="lin" valueType="num">
                                      <p:cBhvr>
                                        <p:cTn id="86" dur="500" fill="hold"/>
                                        <p:tgtEl>
                                          <p:spTgt spid="28"/>
                                        </p:tgtEl>
                                        <p:attrNameLst>
                                          <p:attrName>ppt_h</p:attrName>
                                        </p:attrNameLst>
                                      </p:cBhvr>
                                      <p:tavLst>
                                        <p:tav tm="0">
                                          <p:val>
                                            <p:fltVal val="0"/>
                                          </p:val>
                                        </p:tav>
                                        <p:tav tm="100000">
                                          <p:val>
                                            <p:strVal val="#ppt_h"/>
                                          </p:val>
                                        </p:tav>
                                      </p:tavLst>
                                    </p:anim>
                                    <p:animEffect transition="in" filter="fade">
                                      <p:cBhvr>
                                        <p:cTn id="87" dur="500"/>
                                        <p:tgtEl>
                                          <p:spTgt spid="28"/>
                                        </p:tgtEl>
                                      </p:cBhvr>
                                    </p:animEffect>
                                  </p:childTnLst>
                                </p:cTn>
                              </p:par>
                              <p:par>
                                <p:cTn id="88" presetID="53" presetClass="entr" presetSubtype="16" fill="hold" nodeType="with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Effect transition="in" filter="fade">
                                      <p:cBhvr>
                                        <p:cTn id="92" dur="500"/>
                                        <p:tgtEl>
                                          <p:spTgt spid="29"/>
                                        </p:tgtEl>
                                      </p:cBhvr>
                                    </p:animEffect>
                                  </p:childTnLst>
                                </p:cTn>
                              </p:par>
                              <p:par>
                                <p:cTn id="93" presetID="53" presetClass="entr" presetSubtype="16"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anim calcmode="lin" valueType="num">
                                      <p:cBhvr>
                                        <p:cTn id="95" dur="500" fill="hold"/>
                                        <p:tgtEl>
                                          <p:spTgt spid="52"/>
                                        </p:tgtEl>
                                        <p:attrNameLst>
                                          <p:attrName>ppt_w</p:attrName>
                                        </p:attrNameLst>
                                      </p:cBhvr>
                                      <p:tavLst>
                                        <p:tav tm="0">
                                          <p:val>
                                            <p:fltVal val="0"/>
                                          </p:val>
                                        </p:tav>
                                        <p:tav tm="100000">
                                          <p:val>
                                            <p:strVal val="#ppt_w"/>
                                          </p:val>
                                        </p:tav>
                                      </p:tavLst>
                                    </p:anim>
                                    <p:anim calcmode="lin" valueType="num">
                                      <p:cBhvr>
                                        <p:cTn id="96" dur="500" fill="hold"/>
                                        <p:tgtEl>
                                          <p:spTgt spid="52"/>
                                        </p:tgtEl>
                                        <p:attrNameLst>
                                          <p:attrName>ppt_h</p:attrName>
                                        </p:attrNameLst>
                                      </p:cBhvr>
                                      <p:tavLst>
                                        <p:tav tm="0">
                                          <p:val>
                                            <p:fltVal val="0"/>
                                          </p:val>
                                        </p:tav>
                                        <p:tav tm="100000">
                                          <p:val>
                                            <p:strVal val="#ppt_h"/>
                                          </p:val>
                                        </p:tav>
                                      </p:tavLst>
                                    </p:anim>
                                    <p:animEffect transition="in" filter="fade">
                                      <p:cBhvr>
                                        <p:cTn id="97" dur="500"/>
                                        <p:tgtEl>
                                          <p:spTgt spid="52"/>
                                        </p:tgtEl>
                                      </p:cBhvr>
                                    </p:animEffect>
                                  </p:childTnLst>
                                </p:cTn>
                              </p:par>
                              <p:par>
                                <p:cTn id="98" presetID="53" presetClass="entr" presetSubtype="16"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500" fill="hold"/>
                                        <p:tgtEl>
                                          <p:spTgt spid="30"/>
                                        </p:tgtEl>
                                        <p:attrNameLst>
                                          <p:attrName>ppt_w</p:attrName>
                                        </p:attrNameLst>
                                      </p:cBhvr>
                                      <p:tavLst>
                                        <p:tav tm="0">
                                          <p:val>
                                            <p:fltVal val="0"/>
                                          </p:val>
                                        </p:tav>
                                        <p:tav tm="100000">
                                          <p:val>
                                            <p:strVal val="#ppt_w"/>
                                          </p:val>
                                        </p:tav>
                                      </p:tavLst>
                                    </p:anim>
                                    <p:anim calcmode="lin" valueType="num">
                                      <p:cBhvr>
                                        <p:cTn id="101" dur="500" fill="hold"/>
                                        <p:tgtEl>
                                          <p:spTgt spid="30"/>
                                        </p:tgtEl>
                                        <p:attrNameLst>
                                          <p:attrName>ppt_h</p:attrName>
                                        </p:attrNameLst>
                                      </p:cBhvr>
                                      <p:tavLst>
                                        <p:tav tm="0">
                                          <p:val>
                                            <p:fltVal val="0"/>
                                          </p:val>
                                        </p:tav>
                                        <p:tav tm="100000">
                                          <p:val>
                                            <p:strVal val="#ppt_h"/>
                                          </p:val>
                                        </p:tav>
                                      </p:tavLst>
                                    </p:anim>
                                    <p:animEffect transition="in" filter="fade">
                                      <p:cBhvr>
                                        <p:cTn id="102" dur="500"/>
                                        <p:tgtEl>
                                          <p:spTgt spid="30"/>
                                        </p:tgtEl>
                                      </p:cBhvr>
                                    </p:animEffect>
                                  </p:childTnLst>
                                </p:cTn>
                              </p:par>
                              <p:par>
                                <p:cTn id="103" presetID="53" presetClass="entr" presetSubtype="16" fill="hold"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p:cTn id="105" dur="500" fill="hold"/>
                                        <p:tgtEl>
                                          <p:spTgt spid="34"/>
                                        </p:tgtEl>
                                        <p:attrNameLst>
                                          <p:attrName>ppt_w</p:attrName>
                                        </p:attrNameLst>
                                      </p:cBhvr>
                                      <p:tavLst>
                                        <p:tav tm="0">
                                          <p:val>
                                            <p:fltVal val="0"/>
                                          </p:val>
                                        </p:tav>
                                        <p:tav tm="100000">
                                          <p:val>
                                            <p:strVal val="#ppt_w"/>
                                          </p:val>
                                        </p:tav>
                                      </p:tavLst>
                                    </p:anim>
                                    <p:anim calcmode="lin" valueType="num">
                                      <p:cBhvr>
                                        <p:cTn id="106" dur="500" fill="hold"/>
                                        <p:tgtEl>
                                          <p:spTgt spid="34"/>
                                        </p:tgtEl>
                                        <p:attrNameLst>
                                          <p:attrName>ppt_h</p:attrName>
                                        </p:attrNameLst>
                                      </p:cBhvr>
                                      <p:tavLst>
                                        <p:tav tm="0">
                                          <p:val>
                                            <p:fltVal val="0"/>
                                          </p:val>
                                        </p:tav>
                                        <p:tav tm="100000">
                                          <p:val>
                                            <p:strVal val="#ppt_h"/>
                                          </p:val>
                                        </p:tav>
                                      </p:tavLst>
                                    </p:anim>
                                    <p:animEffect transition="in" filter="fade">
                                      <p:cBhvr>
                                        <p:cTn id="107" dur="500"/>
                                        <p:tgtEl>
                                          <p:spTgt spid="34"/>
                                        </p:tgtEl>
                                      </p:cBhvr>
                                    </p:animEffect>
                                  </p:childTnLst>
                                </p:cTn>
                              </p:par>
                              <p:par>
                                <p:cTn id="108" presetID="53" presetClass="entr" presetSubtype="16" fill="hold" nodeType="withEffect">
                                  <p:stCondLst>
                                    <p:cond delay="0"/>
                                  </p:stCondLst>
                                  <p:childTnLst>
                                    <p:set>
                                      <p:cBhvr>
                                        <p:cTn id="109" dur="1" fill="hold">
                                          <p:stCondLst>
                                            <p:cond delay="0"/>
                                          </p:stCondLst>
                                        </p:cTn>
                                        <p:tgtEl>
                                          <p:spTgt spid="33"/>
                                        </p:tgtEl>
                                        <p:attrNameLst>
                                          <p:attrName>style.visibility</p:attrName>
                                        </p:attrNameLst>
                                      </p:cBhvr>
                                      <p:to>
                                        <p:strVal val="visible"/>
                                      </p:to>
                                    </p:set>
                                    <p:anim calcmode="lin" valueType="num">
                                      <p:cBhvr>
                                        <p:cTn id="110" dur="500" fill="hold"/>
                                        <p:tgtEl>
                                          <p:spTgt spid="33"/>
                                        </p:tgtEl>
                                        <p:attrNameLst>
                                          <p:attrName>ppt_w</p:attrName>
                                        </p:attrNameLst>
                                      </p:cBhvr>
                                      <p:tavLst>
                                        <p:tav tm="0">
                                          <p:val>
                                            <p:fltVal val="0"/>
                                          </p:val>
                                        </p:tav>
                                        <p:tav tm="100000">
                                          <p:val>
                                            <p:strVal val="#ppt_w"/>
                                          </p:val>
                                        </p:tav>
                                      </p:tavLst>
                                    </p:anim>
                                    <p:anim calcmode="lin" valueType="num">
                                      <p:cBhvr>
                                        <p:cTn id="111" dur="500" fill="hold"/>
                                        <p:tgtEl>
                                          <p:spTgt spid="33"/>
                                        </p:tgtEl>
                                        <p:attrNameLst>
                                          <p:attrName>ppt_h</p:attrName>
                                        </p:attrNameLst>
                                      </p:cBhvr>
                                      <p:tavLst>
                                        <p:tav tm="0">
                                          <p:val>
                                            <p:fltVal val="0"/>
                                          </p:val>
                                        </p:tav>
                                        <p:tav tm="100000">
                                          <p:val>
                                            <p:strVal val="#ppt_h"/>
                                          </p:val>
                                        </p:tav>
                                      </p:tavLst>
                                    </p:anim>
                                    <p:animEffect transition="in" filter="fade">
                                      <p:cBhvr>
                                        <p:cTn id="112" dur="500"/>
                                        <p:tgtEl>
                                          <p:spTgt spid="33"/>
                                        </p:tgtEl>
                                      </p:cBhvr>
                                    </p:animEffect>
                                  </p:childTnLst>
                                </p:cTn>
                              </p:par>
                              <p:par>
                                <p:cTn id="113" presetID="53" presetClass="entr" presetSubtype="16"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p:cTn id="115" dur="500" fill="hold"/>
                                        <p:tgtEl>
                                          <p:spTgt spid="31"/>
                                        </p:tgtEl>
                                        <p:attrNameLst>
                                          <p:attrName>ppt_w</p:attrName>
                                        </p:attrNameLst>
                                      </p:cBhvr>
                                      <p:tavLst>
                                        <p:tav tm="0">
                                          <p:val>
                                            <p:fltVal val="0"/>
                                          </p:val>
                                        </p:tav>
                                        <p:tav tm="100000">
                                          <p:val>
                                            <p:strVal val="#ppt_w"/>
                                          </p:val>
                                        </p:tav>
                                      </p:tavLst>
                                    </p:anim>
                                    <p:anim calcmode="lin" valueType="num">
                                      <p:cBhvr>
                                        <p:cTn id="116" dur="500" fill="hold"/>
                                        <p:tgtEl>
                                          <p:spTgt spid="31"/>
                                        </p:tgtEl>
                                        <p:attrNameLst>
                                          <p:attrName>ppt_h</p:attrName>
                                        </p:attrNameLst>
                                      </p:cBhvr>
                                      <p:tavLst>
                                        <p:tav tm="0">
                                          <p:val>
                                            <p:fltVal val="0"/>
                                          </p:val>
                                        </p:tav>
                                        <p:tav tm="100000">
                                          <p:val>
                                            <p:strVal val="#ppt_h"/>
                                          </p:val>
                                        </p:tav>
                                      </p:tavLst>
                                    </p:anim>
                                    <p:animEffect transition="in" filter="fade">
                                      <p:cBhvr>
                                        <p:cTn id="117" dur="500"/>
                                        <p:tgtEl>
                                          <p:spTgt spid="31"/>
                                        </p:tgtEl>
                                      </p:cBhvr>
                                    </p:animEffect>
                                  </p:childTnLst>
                                </p:cTn>
                              </p:par>
                              <p:par>
                                <p:cTn id="118" presetID="53" presetClass="entr" presetSubtype="16" fill="hold" nodeType="withEffect">
                                  <p:stCondLst>
                                    <p:cond delay="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500" fill="hold"/>
                                        <p:tgtEl>
                                          <p:spTgt spid="32"/>
                                        </p:tgtEl>
                                        <p:attrNameLst>
                                          <p:attrName>ppt_w</p:attrName>
                                        </p:attrNameLst>
                                      </p:cBhvr>
                                      <p:tavLst>
                                        <p:tav tm="0">
                                          <p:val>
                                            <p:fltVal val="0"/>
                                          </p:val>
                                        </p:tav>
                                        <p:tav tm="100000">
                                          <p:val>
                                            <p:strVal val="#ppt_w"/>
                                          </p:val>
                                        </p:tav>
                                      </p:tavLst>
                                    </p:anim>
                                    <p:anim calcmode="lin" valueType="num">
                                      <p:cBhvr>
                                        <p:cTn id="121" dur="500" fill="hold"/>
                                        <p:tgtEl>
                                          <p:spTgt spid="32"/>
                                        </p:tgtEl>
                                        <p:attrNameLst>
                                          <p:attrName>ppt_h</p:attrName>
                                        </p:attrNameLst>
                                      </p:cBhvr>
                                      <p:tavLst>
                                        <p:tav tm="0">
                                          <p:val>
                                            <p:fltVal val="0"/>
                                          </p:val>
                                        </p:tav>
                                        <p:tav tm="100000">
                                          <p:val>
                                            <p:strVal val="#ppt_h"/>
                                          </p:val>
                                        </p:tav>
                                      </p:tavLst>
                                    </p:anim>
                                    <p:animEffect transition="in" filter="fade">
                                      <p:cBhvr>
                                        <p:cTn id="122" dur="500"/>
                                        <p:tgtEl>
                                          <p:spTgt spid="32"/>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1" fill="hold"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wheel(1)">
                                      <p:cBhvr>
                                        <p:cTn id="127" dur="20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fade">
                                      <p:cBhvr>
                                        <p:cTn id="132" dur="1000"/>
                                        <p:tgtEl>
                                          <p:spTgt spid="47"/>
                                        </p:tgtEl>
                                      </p:cBhvr>
                                    </p:animEffect>
                                    <p:anim calcmode="lin" valueType="num">
                                      <p:cBhvr>
                                        <p:cTn id="133" dur="1000" fill="hold"/>
                                        <p:tgtEl>
                                          <p:spTgt spid="47"/>
                                        </p:tgtEl>
                                        <p:attrNameLst>
                                          <p:attrName>ppt_x</p:attrName>
                                        </p:attrNameLst>
                                      </p:cBhvr>
                                      <p:tavLst>
                                        <p:tav tm="0">
                                          <p:val>
                                            <p:strVal val="#ppt_x"/>
                                          </p:val>
                                        </p:tav>
                                        <p:tav tm="100000">
                                          <p:val>
                                            <p:strVal val="#ppt_x"/>
                                          </p:val>
                                        </p:tav>
                                      </p:tavLst>
                                    </p:anim>
                                    <p:anim calcmode="lin" valueType="num">
                                      <p:cBhvr>
                                        <p:cTn id="13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72"/>
                                        </p:tgtEl>
                                        <p:attrNameLst>
                                          <p:attrName>style.visibility</p:attrName>
                                        </p:attrNameLst>
                                      </p:cBhvr>
                                      <p:to>
                                        <p:strVal val="visible"/>
                                      </p:to>
                                    </p:set>
                                    <p:anim calcmode="lin" valueType="num">
                                      <p:cBhvr>
                                        <p:cTn id="139" dur="500" fill="hold"/>
                                        <p:tgtEl>
                                          <p:spTgt spid="72"/>
                                        </p:tgtEl>
                                        <p:attrNameLst>
                                          <p:attrName>ppt_w</p:attrName>
                                        </p:attrNameLst>
                                      </p:cBhvr>
                                      <p:tavLst>
                                        <p:tav tm="0">
                                          <p:val>
                                            <p:fltVal val="0"/>
                                          </p:val>
                                        </p:tav>
                                        <p:tav tm="100000">
                                          <p:val>
                                            <p:strVal val="#ppt_w"/>
                                          </p:val>
                                        </p:tav>
                                      </p:tavLst>
                                    </p:anim>
                                    <p:anim calcmode="lin" valueType="num">
                                      <p:cBhvr>
                                        <p:cTn id="140" dur="500" fill="hold"/>
                                        <p:tgtEl>
                                          <p:spTgt spid="72"/>
                                        </p:tgtEl>
                                        <p:attrNameLst>
                                          <p:attrName>ppt_h</p:attrName>
                                        </p:attrNameLst>
                                      </p:cBhvr>
                                      <p:tavLst>
                                        <p:tav tm="0">
                                          <p:val>
                                            <p:fltVal val="0"/>
                                          </p:val>
                                        </p:tav>
                                        <p:tav tm="100000">
                                          <p:val>
                                            <p:strVal val="#ppt_h"/>
                                          </p:val>
                                        </p:tav>
                                      </p:tavLst>
                                    </p:anim>
                                    <p:animEffect transition="in" filter="fade">
                                      <p:cBhvr>
                                        <p:cTn id="141" dur="500"/>
                                        <p:tgtEl>
                                          <p:spTgt spid="72"/>
                                        </p:tgtEl>
                                      </p:cBhvr>
                                    </p:animEffect>
                                  </p:childTnLst>
                                </p:cTn>
                              </p:par>
                              <p:par>
                                <p:cTn id="142" presetID="53" presetClass="entr" presetSubtype="16" fill="hold" nodeType="withEffect">
                                  <p:stCondLst>
                                    <p:cond delay="0"/>
                                  </p:stCondLst>
                                  <p:childTnLst>
                                    <p:set>
                                      <p:cBhvr>
                                        <p:cTn id="143" dur="1" fill="hold">
                                          <p:stCondLst>
                                            <p:cond delay="0"/>
                                          </p:stCondLst>
                                        </p:cTn>
                                        <p:tgtEl>
                                          <p:spTgt spid="78"/>
                                        </p:tgtEl>
                                        <p:attrNameLst>
                                          <p:attrName>style.visibility</p:attrName>
                                        </p:attrNameLst>
                                      </p:cBhvr>
                                      <p:to>
                                        <p:strVal val="visible"/>
                                      </p:to>
                                    </p:set>
                                    <p:anim calcmode="lin" valueType="num">
                                      <p:cBhvr>
                                        <p:cTn id="144" dur="500" fill="hold"/>
                                        <p:tgtEl>
                                          <p:spTgt spid="78"/>
                                        </p:tgtEl>
                                        <p:attrNameLst>
                                          <p:attrName>ppt_w</p:attrName>
                                        </p:attrNameLst>
                                      </p:cBhvr>
                                      <p:tavLst>
                                        <p:tav tm="0">
                                          <p:val>
                                            <p:fltVal val="0"/>
                                          </p:val>
                                        </p:tav>
                                        <p:tav tm="100000">
                                          <p:val>
                                            <p:strVal val="#ppt_w"/>
                                          </p:val>
                                        </p:tav>
                                      </p:tavLst>
                                    </p:anim>
                                    <p:anim calcmode="lin" valueType="num">
                                      <p:cBhvr>
                                        <p:cTn id="145" dur="500" fill="hold"/>
                                        <p:tgtEl>
                                          <p:spTgt spid="78"/>
                                        </p:tgtEl>
                                        <p:attrNameLst>
                                          <p:attrName>ppt_h</p:attrName>
                                        </p:attrNameLst>
                                      </p:cBhvr>
                                      <p:tavLst>
                                        <p:tav tm="0">
                                          <p:val>
                                            <p:fltVal val="0"/>
                                          </p:val>
                                        </p:tav>
                                        <p:tav tm="100000">
                                          <p:val>
                                            <p:strVal val="#ppt_h"/>
                                          </p:val>
                                        </p:tav>
                                      </p:tavLst>
                                    </p:anim>
                                    <p:animEffect transition="in" filter="fade">
                                      <p:cBhvr>
                                        <p:cTn id="146" dur="500"/>
                                        <p:tgtEl>
                                          <p:spTgt spid="78"/>
                                        </p:tgtEl>
                                      </p:cBhvr>
                                    </p:animEffect>
                                  </p:childTnLst>
                                </p:cTn>
                              </p:par>
                              <p:par>
                                <p:cTn id="147" presetID="53" presetClass="entr" presetSubtype="16" fill="hold" nodeType="withEffect">
                                  <p:stCondLst>
                                    <p:cond delay="0"/>
                                  </p:stCondLst>
                                  <p:childTnLst>
                                    <p:set>
                                      <p:cBhvr>
                                        <p:cTn id="148" dur="1" fill="hold">
                                          <p:stCondLst>
                                            <p:cond delay="0"/>
                                          </p:stCondLst>
                                        </p:cTn>
                                        <p:tgtEl>
                                          <p:spTgt spid="62"/>
                                        </p:tgtEl>
                                        <p:attrNameLst>
                                          <p:attrName>style.visibility</p:attrName>
                                        </p:attrNameLst>
                                      </p:cBhvr>
                                      <p:to>
                                        <p:strVal val="visible"/>
                                      </p:to>
                                    </p:set>
                                    <p:anim calcmode="lin" valueType="num">
                                      <p:cBhvr>
                                        <p:cTn id="149" dur="500" fill="hold"/>
                                        <p:tgtEl>
                                          <p:spTgt spid="62"/>
                                        </p:tgtEl>
                                        <p:attrNameLst>
                                          <p:attrName>ppt_w</p:attrName>
                                        </p:attrNameLst>
                                      </p:cBhvr>
                                      <p:tavLst>
                                        <p:tav tm="0">
                                          <p:val>
                                            <p:fltVal val="0"/>
                                          </p:val>
                                        </p:tav>
                                        <p:tav tm="100000">
                                          <p:val>
                                            <p:strVal val="#ppt_w"/>
                                          </p:val>
                                        </p:tav>
                                      </p:tavLst>
                                    </p:anim>
                                    <p:anim calcmode="lin" valueType="num">
                                      <p:cBhvr>
                                        <p:cTn id="150" dur="500" fill="hold"/>
                                        <p:tgtEl>
                                          <p:spTgt spid="62"/>
                                        </p:tgtEl>
                                        <p:attrNameLst>
                                          <p:attrName>ppt_h</p:attrName>
                                        </p:attrNameLst>
                                      </p:cBhvr>
                                      <p:tavLst>
                                        <p:tav tm="0">
                                          <p:val>
                                            <p:fltVal val="0"/>
                                          </p:val>
                                        </p:tav>
                                        <p:tav tm="100000">
                                          <p:val>
                                            <p:strVal val="#ppt_h"/>
                                          </p:val>
                                        </p:tav>
                                      </p:tavLst>
                                    </p:anim>
                                    <p:animEffect transition="in" filter="fade">
                                      <p:cBhvr>
                                        <p:cTn id="151" dur="500"/>
                                        <p:tgtEl>
                                          <p:spTgt spid="62"/>
                                        </p:tgtEl>
                                      </p:cBhvr>
                                    </p:animEffect>
                                  </p:childTnLst>
                                </p:cTn>
                              </p:par>
                              <p:par>
                                <p:cTn id="152" presetID="53" presetClass="entr" presetSubtype="16" fill="hold" nodeType="withEffect">
                                  <p:stCondLst>
                                    <p:cond delay="0"/>
                                  </p:stCondLst>
                                  <p:childTnLst>
                                    <p:set>
                                      <p:cBhvr>
                                        <p:cTn id="153" dur="1" fill="hold">
                                          <p:stCondLst>
                                            <p:cond delay="0"/>
                                          </p:stCondLst>
                                        </p:cTn>
                                        <p:tgtEl>
                                          <p:spTgt spid="65"/>
                                        </p:tgtEl>
                                        <p:attrNameLst>
                                          <p:attrName>style.visibility</p:attrName>
                                        </p:attrNameLst>
                                      </p:cBhvr>
                                      <p:to>
                                        <p:strVal val="visible"/>
                                      </p:to>
                                    </p:set>
                                    <p:anim calcmode="lin" valueType="num">
                                      <p:cBhvr>
                                        <p:cTn id="154" dur="500" fill="hold"/>
                                        <p:tgtEl>
                                          <p:spTgt spid="65"/>
                                        </p:tgtEl>
                                        <p:attrNameLst>
                                          <p:attrName>ppt_w</p:attrName>
                                        </p:attrNameLst>
                                      </p:cBhvr>
                                      <p:tavLst>
                                        <p:tav tm="0">
                                          <p:val>
                                            <p:fltVal val="0"/>
                                          </p:val>
                                        </p:tav>
                                        <p:tav tm="100000">
                                          <p:val>
                                            <p:strVal val="#ppt_w"/>
                                          </p:val>
                                        </p:tav>
                                      </p:tavLst>
                                    </p:anim>
                                    <p:anim calcmode="lin" valueType="num">
                                      <p:cBhvr>
                                        <p:cTn id="155" dur="500" fill="hold"/>
                                        <p:tgtEl>
                                          <p:spTgt spid="65"/>
                                        </p:tgtEl>
                                        <p:attrNameLst>
                                          <p:attrName>ppt_h</p:attrName>
                                        </p:attrNameLst>
                                      </p:cBhvr>
                                      <p:tavLst>
                                        <p:tav tm="0">
                                          <p:val>
                                            <p:fltVal val="0"/>
                                          </p:val>
                                        </p:tav>
                                        <p:tav tm="100000">
                                          <p:val>
                                            <p:strVal val="#ppt_h"/>
                                          </p:val>
                                        </p:tav>
                                      </p:tavLst>
                                    </p:anim>
                                    <p:animEffect transition="in" filter="fade">
                                      <p:cBhvr>
                                        <p:cTn id="156" dur="500"/>
                                        <p:tgtEl>
                                          <p:spTgt spid="65"/>
                                        </p:tgtEl>
                                      </p:cBhvr>
                                    </p:animEffect>
                                  </p:childTnLst>
                                </p:cTn>
                              </p:par>
                              <p:par>
                                <p:cTn id="157" presetID="53" presetClass="entr" presetSubtype="16"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 calcmode="lin" valueType="num">
                                      <p:cBhvr>
                                        <p:cTn id="159" dur="500" fill="hold"/>
                                        <p:tgtEl>
                                          <p:spTgt spid="63"/>
                                        </p:tgtEl>
                                        <p:attrNameLst>
                                          <p:attrName>ppt_w</p:attrName>
                                        </p:attrNameLst>
                                      </p:cBhvr>
                                      <p:tavLst>
                                        <p:tav tm="0">
                                          <p:val>
                                            <p:fltVal val="0"/>
                                          </p:val>
                                        </p:tav>
                                        <p:tav tm="100000">
                                          <p:val>
                                            <p:strVal val="#ppt_w"/>
                                          </p:val>
                                        </p:tav>
                                      </p:tavLst>
                                    </p:anim>
                                    <p:anim calcmode="lin" valueType="num">
                                      <p:cBhvr>
                                        <p:cTn id="160" dur="500" fill="hold"/>
                                        <p:tgtEl>
                                          <p:spTgt spid="63"/>
                                        </p:tgtEl>
                                        <p:attrNameLst>
                                          <p:attrName>ppt_h</p:attrName>
                                        </p:attrNameLst>
                                      </p:cBhvr>
                                      <p:tavLst>
                                        <p:tav tm="0">
                                          <p:val>
                                            <p:fltVal val="0"/>
                                          </p:val>
                                        </p:tav>
                                        <p:tav tm="100000">
                                          <p:val>
                                            <p:strVal val="#ppt_h"/>
                                          </p:val>
                                        </p:tav>
                                      </p:tavLst>
                                    </p:anim>
                                    <p:animEffect transition="in" filter="fade">
                                      <p:cBhvr>
                                        <p:cTn id="16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43" grpId="0"/>
      <p:bldP spid="47" grpId="0"/>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latin typeface="Times New Roman" pitchFamily="18" charset="0"/>
                <a:cs typeface="Times New Roman" pitchFamily="18" charset="0"/>
              </a:rPr>
              <a:t>Application of </a:t>
            </a:r>
            <a:r>
              <a:rPr lang="en-US" dirty="0" smtClean="0">
                <a:latin typeface="Times New Roman" pitchFamily="18" charset="0"/>
                <a:cs typeface="Times New Roman" pitchFamily="18" charset="0"/>
              </a:rPr>
              <a:t>WSN</a:t>
            </a:r>
            <a:endParaRPr lang="en-US" dirty="0"/>
          </a:p>
        </p:txBody>
      </p:sp>
      <p:sp>
        <p:nvSpPr>
          <p:cNvPr id="4" name="Slide Number Placeholder 3"/>
          <p:cNvSpPr>
            <a:spLocks noGrp="1"/>
          </p:cNvSpPr>
          <p:nvPr>
            <p:ph type="sldNum" sz="quarter" idx="12"/>
          </p:nvPr>
        </p:nvSpPr>
        <p:spPr/>
        <p:txBody>
          <a:bodyPr/>
          <a:lstStyle/>
          <a:p>
            <a:pPr>
              <a:defRPr/>
            </a:pPr>
            <a:fld id="{D74D80D0-204F-4898-9F23-63E7CE20C84D}" type="slidenum">
              <a:rPr lang="en-US"/>
              <a:pPr>
                <a:defRPr/>
              </a:pPr>
              <a:t>5</a:t>
            </a:fld>
            <a:endParaRPr lang="en-US" dirty="0"/>
          </a:p>
        </p:txBody>
      </p:sp>
      <p:sp>
        <p:nvSpPr>
          <p:cNvPr id="3" name="Content Placeholder 2"/>
          <p:cNvSpPr>
            <a:spLocks noGrp="1"/>
          </p:cNvSpPr>
          <p:nvPr>
            <p:ph sz="quarter" idx="1"/>
          </p:nvPr>
        </p:nvSpPr>
        <p:spPr/>
        <p:txBody>
          <a:bodyPr rtlCol="0">
            <a:normAutofit/>
          </a:bodyPr>
          <a:lstStyle/>
          <a:p>
            <a:pPr algn="just" fontAlgn="auto">
              <a:spcAft>
                <a:spcPts val="0"/>
              </a:spcAft>
              <a:defRPr/>
            </a:pPr>
            <a:r>
              <a:rPr lang="en-US" sz="2000" dirty="0">
                <a:cs typeface="Times New Roman" pitchFamily="18" charset="0"/>
              </a:rPr>
              <a:t>Low cost and effortlessly deployable nodes makes sensor network an attractive solution for a plethora of applications in various filed.</a:t>
            </a:r>
          </a:p>
          <a:p>
            <a:pPr lvl="4" algn="just" fontAlgn="auto">
              <a:spcAft>
                <a:spcPts val="0"/>
              </a:spcAft>
              <a:buFont typeface="Wingdings" pitchFamily="2" charset="2"/>
              <a:buChar char="q"/>
              <a:defRPr/>
            </a:pPr>
            <a:r>
              <a:rPr lang="en-US" b="1" dirty="0" smtClean="0">
                <a:cs typeface="Times New Roman" pitchFamily="18" charset="0"/>
              </a:rPr>
              <a:t> Area </a:t>
            </a:r>
            <a:r>
              <a:rPr lang="en-US" b="1" dirty="0">
                <a:cs typeface="Times New Roman" pitchFamily="18" charset="0"/>
              </a:rPr>
              <a:t>monitoring</a:t>
            </a:r>
          </a:p>
          <a:p>
            <a:pPr lvl="4" algn="just" fontAlgn="auto">
              <a:spcAft>
                <a:spcPts val="0"/>
              </a:spcAft>
              <a:buFont typeface="Wingdings" pitchFamily="2" charset="2"/>
              <a:buChar char="q"/>
              <a:defRPr/>
            </a:pPr>
            <a:r>
              <a:rPr lang="en-US" b="1" dirty="0" smtClean="0">
                <a:cs typeface="Times New Roman" pitchFamily="18" charset="0"/>
              </a:rPr>
              <a:t> Environmental/Earth </a:t>
            </a:r>
            <a:r>
              <a:rPr lang="en-US" b="1" dirty="0">
                <a:cs typeface="Times New Roman" pitchFamily="18" charset="0"/>
              </a:rPr>
              <a:t>monitoring</a:t>
            </a:r>
          </a:p>
          <a:p>
            <a:pPr lvl="4" algn="just" fontAlgn="auto">
              <a:spcAft>
                <a:spcPts val="0"/>
              </a:spcAft>
              <a:buFont typeface="Wingdings" pitchFamily="2" charset="2"/>
              <a:buChar char="q"/>
              <a:defRPr/>
            </a:pPr>
            <a:r>
              <a:rPr lang="en-US" b="1" dirty="0" smtClean="0">
                <a:cs typeface="Times New Roman" pitchFamily="18" charset="0"/>
              </a:rPr>
              <a:t> Forest </a:t>
            </a:r>
            <a:r>
              <a:rPr lang="en-US" b="1" dirty="0">
                <a:cs typeface="Times New Roman" pitchFamily="18" charset="0"/>
              </a:rPr>
              <a:t>fire detection</a:t>
            </a:r>
          </a:p>
          <a:p>
            <a:pPr lvl="4" algn="just" fontAlgn="auto">
              <a:spcAft>
                <a:spcPts val="0"/>
              </a:spcAft>
              <a:buFont typeface="Wingdings" pitchFamily="2" charset="2"/>
              <a:buChar char="q"/>
              <a:defRPr/>
            </a:pPr>
            <a:r>
              <a:rPr lang="en-US" b="1" dirty="0" smtClean="0">
                <a:cs typeface="Times New Roman" pitchFamily="18" charset="0"/>
              </a:rPr>
              <a:t> Air </a:t>
            </a:r>
            <a:r>
              <a:rPr lang="en-US" b="1" dirty="0">
                <a:cs typeface="Times New Roman" pitchFamily="18" charset="0"/>
              </a:rPr>
              <a:t>pollution monitoring</a:t>
            </a:r>
          </a:p>
          <a:p>
            <a:pPr lvl="4" algn="just" fontAlgn="auto">
              <a:spcAft>
                <a:spcPts val="0"/>
              </a:spcAft>
              <a:buFont typeface="Wingdings" pitchFamily="2" charset="2"/>
              <a:buChar char="q"/>
              <a:defRPr/>
            </a:pPr>
            <a:r>
              <a:rPr lang="en-US" b="1" dirty="0" smtClean="0">
                <a:cs typeface="Times New Roman" pitchFamily="18" charset="0"/>
              </a:rPr>
              <a:t> Landslide </a:t>
            </a:r>
            <a:r>
              <a:rPr lang="en-US" b="1" dirty="0">
                <a:cs typeface="Times New Roman" pitchFamily="18" charset="0"/>
              </a:rPr>
              <a:t>detection</a:t>
            </a:r>
          </a:p>
          <a:p>
            <a:pPr lvl="4" algn="just" fontAlgn="auto">
              <a:spcAft>
                <a:spcPts val="0"/>
              </a:spcAft>
              <a:buFont typeface="Wingdings" pitchFamily="2" charset="2"/>
              <a:buChar char="q"/>
              <a:defRPr/>
            </a:pPr>
            <a:r>
              <a:rPr lang="en-US" b="1" dirty="0" smtClean="0">
                <a:cs typeface="Times New Roman" pitchFamily="18" charset="0"/>
              </a:rPr>
              <a:t> Industrial </a:t>
            </a:r>
            <a:r>
              <a:rPr lang="en-US" b="1" dirty="0">
                <a:cs typeface="Times New Roman" pitchFamily="18" charset="0"/>
              </a:rPr>
              <a:t>monitoring</a:t>
            </a:r>
          </a:p>
          <a:p>
            <a:pPr lvl="4" algn="just" fontAlgn="auto">
              <a:spcAft>
                <a:spcPts val="0"/>
              </a:spcAft>
              <a:buFont typeface="Wingdings" pitchFamily="2" charset="2"/>
              <a:buChar char="q"/>
              <a:defRPr/>
            </a:pPr>
            <a:r>
              <a:rPr lang="en-US" b="1" dirty="0" smtClean="0">
                <a:cs typeface="Times New Roman" pitchFamily="18" charset="0"/>
              </a:rPr>
              <a:t> Machine </a:t>
            </a:r>
            <a:r>
              <a:rPr lang="en-US" b="1" dirty="0">
                <a:cs typeface="Times New Roman" pitchFamily="18" charset="0"/>
              </a:rPr>
              <a:t>health monitoring</a:t>
            </a:r>
          </a:p>
          <a:p>
            <a:pPr lvl="4" algn="just" fontAlgn="auto">
              <a:spcAft>
                <a:spcPts val="0"/>
              </a:spcAft>
              <a:buFont typeface="Wingdings" pitchFamily="2" charset="2"/>
              <a:buChar char="q"/>
              <a:defRPr/>
            </a:pPr>
            <a:r>
              <a:rPr lang="en-US" b="1" dirty="0" smtClean="0">
                <a:cs typeface="Times New Roman" pitchFamily="18" charset="0"/>
              </a:rPr>
              <a:t> Agriculture</a:t>
            </a:r>
            <a:endParaRPr lang="en-US" b="1" dirty="0">
              <a:cs typeface="Times New Roman" pitchFamily="18" charset="0"/>
            </a:endParaRPr>
          </a:p>
          <a:p>
            <a:pPr lvl="4" algn="just" fontAlgn="auto">
              <a:spcAft>
                <a:spcPts val="0"/>
              </a:spcAft>
              <a:buFont typeface="Wingdings" pitchFamily="2" charset="2"/>
              <a:buChar char="q"/>
              <a:defRPr/>
            </a:pPr>
            <a:r>
              <a:rPr lang="en-US" b="1" dirty="0" smtClean="0">
                <a:cs typeface="Times New Roman" pitchFamily="18" charset="0"/>
              </a:rPr>
              <a:t> Greenhouse </a:t>
            </a:r>
            <a:r>
              <a:rPr lang="en-US" b="1" dirty="0">
                <a:cs typeface="Times New Roman" pitchFamily="18" charset="0"/>
              </a:rPr>
              <a:t>monitoring</a:t>
            </a:r>
          </a:p>
          <a:p>
            <a:pPr lvl="4" algn="just" fontAlgn="auto">
              <a:spcAft>
                <a:spcPts val="0"/>
              </a:spcAft>
              <a:buFont typeface="Wingdings" pitchFamily="2" charset="2"/>
              <a:buChar char="q"/>
              <a:defRPr/>
            </a:pPr>
            <a:r>
              <a:rPr lang="en-US" b="1" dirty="0" smtClean="0">
                <a:cs typeface="Times New Roman" pitchFamily="18" charset="0"/>
              </a:rPr>
              <a:t> Structural </a:t>
            </a:r>
            <a:r>
              <a:rPr lang="en-US" b="1" dirty="0">
                <a:cs typeface="Times New Roman" pitchFamily="18" charset="0"/>
              </a:rPr>
              <a:t>monitoring</a:t>
            </a:r>
          </a:p>
          <a:p>
            <a:pPr marL="0" indent="0"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latin typeface="Times New Roman" pitchFamily="18" charset="0"/>
                <a:cs typeface="Times New Roman" pitchFamily="18" charset="0"/>
              </a:rPr>
              <a:t>Challenging </a:t>
            </a:r>
            <a:r>
              <a:rPr lang="en-US" dirty="0" smtClean="0">
                <a:latin typeface="Times New Roman" pitchFamily="18" charset="0"/>
                <a:cs typeface="Times New Roman" pitchFamily="18" charset="0"/>
              </a:rPr>
              <a:t>Issues </a:t>
            </a:r>
            <a:r>
              <a:rPr lang="en-US" dirty="0">
                <a:latin typeface="Times New Roman" pitchFamily="18" charset="0"/>
                <a:cs typeface="Times New Roman" pitchFamily="18" charset="0"/>
              </a:rPr>
              <a:t>in WSN</a:t>
            </a:r>
          </a:p>
        </p:txBody>
      </p:sp>
      <p:sp>
        <p:nvSpPr>
          <p:cNvPr id="4" name="Slide Number Placeholder 3"/>
          <p:cNvSpPr>
            <a:spLocks noGrp="1"/>
          </p:cNvSpPr>
          <p:nvPr>
            <p:ph type="sldNum" sz="quarter" idx="12"/>
          </p:nvPr>
        </p:nvSpPr>
        <p:spPr/>
        <p:txBody>
          <a:bodyPr/>
          <a:lstStyle/>
          <a:p>
            <a:pPr>
              <a:defRPr/>
            </a:pPr>
            <a:fld id="{31703F76-EA82-4A7A-8420-6A085FE22885}" type="slidenum">
              <a:rPr lang="en-US"/>
              <a:pPr>
                <a:defRPr/>
              </a:pPr>
              <a:t>6</a:t>
            </a:fld>
            <a:endParaRPr lang="en-US" dirty="0"/>
          </a:p>
        </p:txBody>
      </p:sp>
      <p:sp>
        <p:nvSpPr>
          <p:cNvPr id="3" name="Content Placeholder 2"/>
          <p:cNvSpPr>
            <a:spLocks noGrp="1"/>
          </p:cNvSpPr>
          <p:nvPr>
            <p:ph sz="quarter" idx="1"/>
          </p:nvPr>
        </p:nvSpPr>
        <p:spPr/>
        <p:txBody>
          <a:bodyPr rtlCol="0">
            <a:normAutofit/>
          </a:bodyPr>
          <a:lstStyle/>
          <a:p>
            <a:pPr fontAlgn="auto">
              <a:spcAft>
                <a:spcPts val="0"/>
              </a:spcAft>
              <a:defRPr/>
            </a:pPr>
            <a:r>
              <a:rPr lang="en-US" dirty="0">
                <a:cs typeface="Times New Roman" pitchFamily="18" charset="0"/>
              </a:rPr>
              <a:t>Energy Optimization</a:t>
            </a:r>
          </a:p>
          <a:p>
            <a:pPr fontAlgn="auto">
              <a:spcAft>
                <a:spcPts val="0"/>
              </a:spcAft>
              <a:defRPr/>
            </a:pPr>
            <a:r>
              <a:rPr lang="en-US" dirty="0">
                <a:cs typeface="Times New Roman" pitchFamily="18" charset="0"/>
              </a:rPr>
              <a:t>Data Routing Problem</a:t>
            </a:r>
          </a:p>
          <a:p>
            <a:pPr fontAlgn="auto">
              <a:spcAft>
                <a:spcPts val="0"/>
              </a:spcAft>
              <a:defRPr/>
            </a:pPr>
            <a:r>
              <a:rPr lang="en-US" dirty="0">
                <a:cs typeface="Times New Roman" pitchFamily="18" charset="0"/>
              </a:rPr>
              <a:t>Fault Detection and Recovery</a:t>
            </a:r>
          </a:p>
          <a:p>
            <a:pPr fontAlgn="auto">
              <a:spcAft>
                <a:spcPts val="0"/>
              </a:spcAft>
              <a:defRPr/>
            </a:pPr>
            <a:r>
              <a:rPr lang="en-US" dirty="0" smtClean="0">
                <a:cs typeface="Times New Roman" pitchFamily="18" charset="0"/>
              </a:rPr>
              <a:t>Obstacles </a:t>
            </a:r>
            <a:r>
              <a:rPr lang="en-US" dirty="0">
                <a:cs typeface="Times New Roman" pitchFamily="18" charset="0"/>
              </a:rPr>
              <a:t>Detection</a:t>
            </a:r>
          </a:p>
          <a:p>
            <a:pPr fontAlgn="auto">
              <a:spcAft>
                <a:spcPts val="0"/>
              </a:spcAft>
              <a:defRPr/>
            </a:pPr>
            <a:r>
              <a:rPr lang="en-US" dirty="0">
                <a:cs typeface="Times New Roman" pitchFamily="18" charset="0"/>
              </a:rPr>
              <a:t>Job Scheduling </a:t>
            </a:r>
          </a:p>
          <a:p>
            <a:pPr fontAlgn="auto">
              <a:spcAft>
                <a:spcPts val="0"/>
              </a:spcAft>
              <a:defRPr/>
            </a:pPr>
            <a:r>
              <a:rPr lang="en-US" dirty="0">
                <a:cs typeface="Times New Roman" pitchFamily="18" charset="0"/>
              </a:rPr>
              <a:t>Coverage </a:t>
            </a:r>
            <a:r>
              <a:rPr lang="en-US" dirty="0" smtClean="0">
                <a:cs typeface="Times New Roman" pitchFamily="18" charset="0"/>
              </a:rPr>
              <a:t>Problem</a:t>
            </a:r>
          </a:p>
          <a:p>
            <a:pPr fontAlgn="auto">
              <a:spcAft>
                <a:spcPts val="0"/>
              </a:spcAft>
              <a:defRPr/>
            </a:pPr>
            <a:r>
              <a:rPr lang="en-US" dirty="0" smtClean="0">
                <a:cs typeface="Times New Roman" pitchFamily="18" charset="0"/>
              </a:rPr>
              <a:t>Localization Problem</a:t>
            </a:r>
            <a:endParaRPr lang="en-US" dirty="0">
              <a:cs typeface="Times New Roman" pitchFamily="18" charset="0"/>
            </a:endParaRPr>
          </a:p>
          <a:p>
            <a:pPr marL="0" indent="0" fontAlgn="auto">
              <a:spcAft>
                <a:spcPts val="0"/>
              </a:spcAft>
              <a:buFont typeface="Arial" pitchFamily="34" charset="0"/>
              <a:buNone/>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latin typeface="Times New Roman" pitchFamily="18" charset="0"/>
                <a:cs typeface="Times New Roman" pitchFamily="18" charset="0"/>
              </a:rPr>
              <a:t>Data Routing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WSN </a:t>
            </a:r>
          </a:p>
        </p:txBody>
      </p:sp>
      <p:sp>
        <p:nvSpPr>
          <p:cNvPr id="4" name="Slide Number Placeholder 3"/>
          <p:cNvSpPr>
            <a:spLocks noGrp="1"/>
          </p:cNvSpPr>
          <p:nvPr>
            <p:ph type="sldNum" sz="quarter" idx="12"/>
          </p:nvPr>
        </p:nvSpPr>
        <p:spPr/>
        <p:txBody>
          <a:bodyPr/>
          <a:lstStyle/>
          <a:p>
            <a:pPr>
              <a:defRPr/>
            </a:pPr>
            <a:fld id="{91F483F6-DA7D-4D21-8DB3-8946461D4C56}" type="slidenum">
              <a:rPr lang="en-US"/>
              <a:pPr>
                <a:defRPr/>
              </a:pPr>
              <a:t>7</a:t>
            </a:fld>
            <a:endParaRPr lang="en-US" dirty="0"/>
          </a:p>
        </p:txBody>
      </p:sp>
      <p:sp>
        <p:nvSpPr>
          <p:cNvPr id="54" name="Content Placeholder 2"/>
          <p:cNvSpPr>
            <a:spLocks noGrp="1"/>
          </p:cNvSpPr>
          <p:nvPr>
            <p:ph sz="quarter" idx="1"/>
          </p:nvPr>
        </p:nvSpPr>
        <p:spPr>
          <a:xfrm>
            <a:off x="457200" y="1674813"/>
            <a:ext cx="4495800" cy="4572000"/>
          </a:xfrm>
        </p:spPr>
        <p:txBody>
          <a:bodyPr rtlCol="0">
            <a:normAutofit fontScale="92500" lnSpcReduction="10000"/>
          </a:bodyPr>
          <a:lstStyle/>
          <a:p>
            <a:pPr algn="just" fontAlgn="auto">
              <a:spcAft>
                <a:spcPts val="0"/>
              </a:spcAft>
              <a:defRPr/>
            </a:pPr>
            <a:r>
              <a:rPr lang="en-US" dirty="0" smtClean="0">
                <a:cs typeface="Times New Roman" pitchFamily="18" charset="0"/>
              </a:rPr>
              <a:t>There are many nodes deployed over an area. Now it is to be decided that which node the packet of data is to be forwarded to.</a:t>
            </a:r>
            <a:endParaRPr lang="en-US" dirty="0">
              <a:cs typeface="Times New Roman" pitchFamily="18" charset="0"/>
            </a:endParaRPr>
          </a:p>
          <a:p>
            <a:pPr algn="just" fontAlgn="auto">
              <a:spcAft>
                <a:spcPts val="0"/>
              </a:spcAft>
              <a:defRPr/>
            </a:pPr>
            <a:endParaRPr lang="en-US" dirty="0">
              <a:cs typeface="Times New Roman" pitchFamily="18" charset="0"/>
            </a:endParaRPr>
          </a:p>
          <a:p>
            <a:pPr algn="just" fontAlgn="auto">
              <a:spcAft>
                <a:spcPts val="0"/>
              </a:spcAft>
              <a:defRPr/>
            </a:pPr>
            <a:r>
              <a:rPr lang="en-US" dirty="0" smtClean="0">
                <a:cs typeface="Times New Roman" pitchFamily="18" charset="0"/>
              </a:rPr>
              <a:t>The route should be chosen in a way that the energy loss of a node should be minimum. </a:t>
            </a:r>
            <a:endParaRPr lang="en-US" dirty="0">
              <a:cs typeface="Times New Roman" pitchFamily="18" charset="0"/>
            </a:endParaRPr>
          </a:p>
          <a:p>
            <a:pPr algn="just" fontAlgn="auto">
              <a:spcAft>
                <a:spcPts val="0"/>
              </a:spcAft>
              <a:defRPr/>
            </a:pPr>
            <a:endParaRPr lang="en-US" dirty="0">
              <a:cs typeface="Times New Roman" pitchFamily="18" charset="0"/>
            </a:endParaRPr>
          </a:p>
          <a:p>
            <a:pPr algn="just" fontAlgn="auto">
              <a:spcAft>
                <a:spcPts val="0"/>
              </a:spcAft>
              <a:defRPr/>
            </a:pPr>
            <a:r>
              <a:rPr lang="en-US" dirty="0" smtClean="0">
                <a:cs typeface="Times New Roman" pitchFamily="18" charset="0"/>
              </a:rPr>
              <a:t>The number of hops should be minimum.</a:t>
            </a:r>
            <a:endParaRPr lang="en-US" dirty="0">
              <a:cs typeface="Times New Roman" pitchFamily="18" charset="0"/>
            </a:endParaRPr>
          </a:p>
          <a:p>
            <a:pPr marL="0" indent="0" fontAlgn="auto">
              <a:spcAft>
                <a:spcPts val="0"/>
              </a:spcAft>
              <a:buFont typeface="Arial" pitchFamily="34" charset="0"/>
              <a:buNone/>
              <a:defRPr/>
            </a:pPr>
            <a:endParaRPr lang="en-US" dirty="0"/>
          </a:p>
        </p:txBody>
      </p:sp>
      <p:grpSp>
        <p:nvGrpSpPr>
          <p:cNvPr id="53" name="Group 52"/>
          <p:cNvGrpSpPr/>
          <p:nvPr/>
        </p:nvGrpSpPr>
        <p:grpSpPr>
          <a:xfrm>
            <a:off x="5294313" y="1692275"/>
            <a:ext cx="3343275" cy="4076700"/>
            <a:chOff x="5294313" y="1692275"/>
            <a:chExt cx="3343275" cy="4076700"/>
          </a:xfrm>
        </p:grpSpPr>
        <p:sp>
          <p:nvSpPr>
            <p:cNvPr id="20" name="Oval 19"/>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2" name="Group 51"/>
            <p:cNvGrpSpPr/>
            <p:nvPr/>
          </p:nvGrpSpPr>
          <p:grpSpPr>
            <a:xfrm>
              <a:off x="5294313" y="1806575"/>
              <a:ext cx="3343275" cy="3962400"/>
              <a:chOff x="5294313" y="1806575"/>
              <a:chExt cx="3343275" cy="3962400"/>
            </a:xfrm>
          </p:grpSpPr>
          <p:sp>
            <p:nvSpPr>
              <p:cNvPr id="6" name="Oval 5"/>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Oval 12"/>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5546725" y="4778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1"/>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Arrow Connector 22"/>
              <p:cNvCxnSpPr>
                <a:stCxn id="6" idx="5"/>
                <a:endCxn id="11"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0" idx="6"/>
                <a:endCxn id="11"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7"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8"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1"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8" idx="6"/>
                <a:endCxn id="14"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4" idx="6"/>
                <a:endCxn id="13"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7" idx="0"/>
                <a:endCxn id="14"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13"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5" idx="0"/>
                <a:endCxn id="19"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6" name="Isosceles Triangle 35"/>
              <p:cNvSpPr/>
              <p:nvPr/>
            </p:nvSpPr>
            <p:spPr>
              <a:xfrm>
                <a:off x="8151813" y="1920875"/>
                <a:ext cx="3429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1" name="TextBox 36"/>
              <p:cNvSpPr txBox="1">
                <a:spLocks noChangeArrowheads="1"/>
              </p:cNvSpPr>
              <p:nvPr/>
            </p:nvSpPr>
            <p:spPr bwMode="auto">
              <a:xfrm>
                <a:off x="8008938" y="2189163"/>
                <a:ext cx="628650" cy="338137"/>
              </a:xfrm>
              <a:prstGeom prst="rect">
                <a:avLst/>
              </a:prstGeom>
              <a:noFill/>
              <a:ln w="9525">
                <a:noFill/>
                <a:miter lim="800000"/>
                <a:headEnd/>
                <a:tailEnd/>
              </a:ln>
            </p:spPr>
            <p:txBody>
              <a:bodyPr>
                <a:spAutoFit/>
              </a:bodyPr>
              <a:lstStyle/>
              <a:p>
                <a:r>
                  <a:rPr lang="en-US" sz="1600" dirty="0">
                    <a:latin typeface="Times New Roman" pitchFamily="18" charset="0"/>
                    <a:cs typeface="Times New Roman" pitchFamily="18" charset="0"/>
                  </a:rPr>
                  <a:t>BS</a:t>
                </a:r>
              </a:p>
            </p:txBody>
          </p:sp>
          <p:cxnSp>
            <p:nvCxnSpPr>
              <p:cNvPr id="38" name="Straight Arrow Connector 37"/>
              <p:cNvCxnSpPr>
                <a:stCxn id="20" idx="6"/>
                <a:endCxn id="36" idx="1"/>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9" idx="7"/>
                <a:endCxn id="36" idx="2"/>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13"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Oval 50"/>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6" name="Straight Arrow Connector 55"/>
              <p:cNvCxnSpPr>
                <a:endCxn id="36" idx="2"/>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9" name="Oval 58"/>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0" name="Straight Arrow Connector 59"/>
              <p:cNvCxnSpPr>
                <a:endCxn id="19"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5" name="Oval 64"/>
              <p:cNvSpPr/>
              <p:nvPr/>
            </p:nvSpPr>
            <p:spPr>
              <a:xfrm>
                <a:off x="8315325" y="50990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6" name="Straight Arrow Connector 65"/>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8" name="Oval 67"/>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69" name="Oval 68"/>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latin typeface="Times New Roman" pitchFamily="18" charset="0"/>
                <a:cs typeface="Times New Roman" pitchFamily="18" charset="0"/>
              </a:rPr>
              <a:t>Data Routing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WSN </a:t>
            </a:r>
          </a:p>
        </p:txBody>
      </p:sp>
      <p:sp>
        <p:nvSpPr>
          <p:cNvPr id="4" name="Slide Number Placeholder 3"/>
          <p:cNvSpPr>
            <a:spLocks noGrp="1"/>
          </p:cNvSpPr>
          <p:nvPr>
            <p:ph type="sldNum" sz="quarter" idx="12"/>
          </p:nvPr>
        </p:nvSpPr>
        <p:spPr/>
        <p:txBody>
          <a:bodyPr/>
          <a:lstStyle/>
          <a:p>
            <a:pPr>
              <a:defRPr/>
            </a:pPr>
            <a:fld id="{91F483F6-DA7D-4D21-8DB3-8946461D4C56}" type="slidenum">
              <a:rPr lang="en-US"/>
              <a:pPr>
                <a:defRPr/>
              </a:pPr>
              <a:t>8</a:t>
            </a:fld>
            <a:endParaRPr lang="en-US" dirty="0"/>
          </a:p>
        </p:txBody>
      </p:sp>
      <p:sp>
        <p:nvSpPr>
          <p:cNvPr id="54" name="Content Placeholder 2"/>
          <p:cNvSpPr>
            <a:spLocks noGrp="1"/>
          </p:cNvSpPr>
          <p:nvPr>
            <p:ph sz="quarter" idx="1"/>
          </p:nvPr>
        </p:nvSpPr>
        <p:spPr>
          <a:xfrm>
            <a:off x="457200" y="1674813"/>
            <a:ext cx="4495800" cy="4572000"/>
          </a:xfrm>
        </p:spPr>
        <p:txBody>
          <a:bodyPr rtlCol="0">
            <a:normAutofit/>
          </a:bodyPr>
          <a:lstStyle/>
          <a:p>
            <a:pPr algn="just" fontAlgn="auto">
              <a:spcAft>
                <a:spcPts val="0"/>
              </a:spcAft>
              <a:defRPr/>
            </a:pPr>
            <a:r>
              <a:rPr lang="en-US" dirty="0" smtClean="0">
                <a:cs typeface="Times New Roman" pitchFamily="18" charset="0"/>
              </a:rPr>
              <a:t>The network performance to be maximised.</a:t>
            </a:r>
          </a:p>
          <a:p>
            <a:pPr algn="just" fontAlgn="auto">
              <a:spcAft>
                <a:spcPts val="0"/>
              </a:spcAft>
              <a:defRPr/>
            </a:pPr>
            <a:endParaRPr lang="en-US" dirty="0" smtClean="0">
              <a:cs typeface="Times New Roman" pitchFamily="18" charset="0"/>
            </a:endParaRPr>
          </a:p>
          <a:p>
            <a:pPr algn="just" fontAlgn="auto">
              <a:spcAft>
                <a:spcPts val="0"/>
              </a:spcAft>
              <a:defRPr/>
            </a:pPr>
            <a:r>
              <a:rPr lang="en-US" dirty="0" smtClean="0">
                <a:cs typeface="Times New Roman" pitchFamily="18" charset="0"/>
              </a:rPr>
              <a:t>The data routing procedure must be efficient and also reliable.</a:t>
            </a:r>
          </a:p>
          <a:p>
            <a:pPr algn="just" fontAlgn="auto">
              <a:spcAft>
                <a:spcPts val="0"/>
              </a:spcAft>
              <a:defRPr/>
            </a:pPr>
            <a:endParaRPr lang="en-US" dirty="0" smtClean="0">
              <a:cs typeface="Times New Roman" pitchFamily="18" charset="0"/>
            </a:endParaRPr>
          </a:p>
          <a:p>
            <a:pPr algn="just" fontAlgn="auto">
              <a:spcAft>
                <a:spcPts val="0"/>
              </a:spcAft>
              <a:defRPr/>
            </a:pPr>
            <a:r>
              <a:rPr lang="en-US" dirty="0" smtClean="0">
                <a:cs typeface="Times New Roman" pitchFamily="18" charset="0"/>
              </a:rPr>
              <a:t>The dead-loop problem must be addressed.</a:t>
            </a:r>
          </a:p>
          <a:p>
            <a:pPr marL="0" indent="0" fontAlgn="auto">
              <a:spcAft>
                <a:spcPts val="0"/>
              </a:spcAft>
              <a:buFont typeface="Arial" pitchFamily="34" charset="0"/>
              <a:buNone/>
              <a:defRPr/>
            </a:pPr>
            <a:endParaRPr lang="en-US" dirty="0"/>
          </a:p>
        </p:txBody>
      </p:sp>
      <p:sp>
        <p:nvSpPr>
          <p:cNvPr id="20" name="Oval 19"/>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51"/>
          <p:cNvGrpSpPr/>
          <p:nvPr/>
        </p:nvGrpSpPr>
        <p:grpSpPr>
          <a:xfrm>
            <a:off x="5294313" y="1806575"/>
            <a:ext cx="3343275" cy="3962400"/>
            <a:chOff x="5294313" y="1806575"/>
            <a:chExt cx="3343275" cy="3962400"/>
          </a:xfrm>
        </p:grpSpPr>
        <p:sp>
          <p:nvSpPr>
            <p:cNvPr id="6" name="Oval 5"/>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Oval 7"/>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Oval 9"/>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Oval 10"/>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Oval 12"/>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5546725" y="4778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2" name="Oval 21"/>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23" name="Straight Arrow Connector 22"/>
            <p:cNvCxnSpPr>
              <a:stCxn id="6" idx="5"/>
              <a:endCxn id="11"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10" idx="6"/>
              <a:endCxn id="11"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7"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a:stCxn id="11"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8"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21"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18" idx="6"/>
              <a:endCxn id="14"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4" idx="6"/>
              <a:endCxn id="13"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7" idx="0"/>
              <a:endCxn id="14"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a:stCxn id="22" idx="0"/>
              <a:endCxn id="13"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15" idx="0"/>
              <a:endCxn id="19"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6" name="Isosceles Triangle 35"/>
            <p:cNvSpPr/>
            <p:nvPr/>
          </p:nvSpPr>
          <p:spPr>
            <a:xfrm>
              <a:off x="8151813" y="1920875"/>
              <a:ext cx="3429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1" name="TextBox 36"/>
            <p:cNvSpPr txBox="1">
              <a:spLocks noChangeArrowheads="1"/>
            </p:cNvSpPr>
            <p:nvPr/>
          </p:nvSpPr>
          <p:spPr bwMode="auto">
            <a:xfrm>
              <a:off x="8008938" y="2189163"/>
              <a:ext cx="628650" cy="338137"/>
            </a:xfrm>
            <a:prstGeom prst="rect">
              <a:avLst/>
            </a:prstGeom>
            <a:noFill/>
            <a:ln w="9525">
              <a:noFill/>
              <a:miter lim="800000"/>
              <a:headEnd/>
              <a:tailEnd/>
            </a:ln>
          </p:spPr>
          <p:txBody>
            <a:bodyPr>
              <a:spAutoFit/>
            </a:bodyPr>
            <a:lstStyle/>
            <a:p>
              <a:r>
                <a:rPr lang="en-US" sz="1600" dirty="0">
                  <a:latin typeface="Times New Roman" pitchFamily="18" charset="0"/>
                  <a:cs typeface="Times New Roman" pitchFamily="18" charset="0"/>
                </a:rPr>
                <a:t>BS</a:t>
              </a:r>
            </a:p>
          </p:txBody>
        </p:sp>
        <p:cxnSp>
          <p:nvCxnSpPr>
            <p:cNvPr id="38" name="Straight Arrow Connector 37"/>
            <p:cNvCxnSpPr>
              <a:stCxn id="20" idx="6"/>
              <a:endCxn id="36" idx="1"/>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p:cNvCxnSpPr>
              <a:stCxn id="19" idx="7"/>
              <a:endCxn id="36" idx="2"/>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13"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Oval 50"/>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6" name="Straight Arrow Connector 55"/>
            <p:cNvCxnSpPr>
              <a:endCxn id="36" idx="2"/>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9" name="Oval 58"/>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0" name="Straight Arrow Connector 59"/>
            <p:cNvCxnSpPr>
              <a:endCxn id="19"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5" name="Oval 64"/>
            <p:cNvSpPr/>
            <p:nvPr/>
          </p:nvSpPr>
          <p:spPr>
            <a:xfrm>
              <a:off x="8315325" y="50990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6" name="Straight Arrow Connector 65"/>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8" name="Oval 67"/>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69" name="Oval 68"/>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nvGrpSpPr>
          <p:cNvPr id="44" name="Group 43"/>
          <p:cNvGrpSpPr/>
          <p:nvPr/>
        </p:nvGrpSpPr>
        <p:grpSpPr>
          <a:xfrm>
            <a:off x="5294313" y="1692275"/>
            <a:ext cx="3343275" cy="4076700"/>
            <a:chOff x="5294313" y="1692275"/>
            <a:chExt cx="3343275" cy="4076700"/>
          </a:xfrm>
        </p:grpSpPr>
        <p:sp>
          <p:nvSpPr>
            <p:cNvPr id="45" name="Oval 44"/>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6" name="Group 51"/>
            <p:cNvGrpSpPr/>
            <p:nvPr/>
          </p:nvGrpSpPr>
          <p:grpSpPr>
            <a:xfrm>
              <a:off x="5294313" y="1806575"/>
              <a:ext cx="3343275" cy="3962400"/>
              <a:chOff x="5294313" y="1806575"/>
              <a:chExt cx="3343275" cy="3962400"/>
            </a:xfrm>
          </p:grpSpPr>
          <p:sp>
            <p:nvSpPr>
              <p:cNvPr id="47" name="Oval 46"/>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 name="Oval 47"/>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Oval 48"/>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Oval 51"/>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 name="Oval 52"/>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Oval 54"/>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Oval 56"/>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Oval 57"/>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 name="Oval 60"/>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2" name="Oval 61"/>
              <p:cNvSpPr/>
              <p:nvPr/>
            </p:nvSpPr>
            <p:spPr>
              <a:xfrm>
                <a:off x="5546725" y="4778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3" name="Oval 62"/>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4" name="Oval 63"/>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 name="Oval 66"/>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0" name="Straight Arrow Connector 69"/>
              <p:cNvCxnSpPr>
                <a:stCxn id="47" idx="5"/>
                <a:endCxn id="53"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a:stCxn id="52" idx="6"/>
                <a:endCxn id="53"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48"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53"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49"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a:stCxn id="64"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a:stCxn id="62" idx="6"/>
                <a:endCxn id="57"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a:stCxn id="57" idx="6"/>
                <a:endCxn id="55"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a:stCxn id="61" idx="0"/>
                <a:endCxn id="57"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p:cNvCxnSpPr>
                <a:stCxn id="67" idx="0"/>
                <a:endCxn id="55"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a:stCxn id="58" idx="0"/>
                <a:endCxn id="63"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1" name="Isosceles Triangle 80"/>
              <p:cNvSpPr/>
              <p:nvPr/>
            </p:nvSpPr>
            <p:spPr>
              <a:xfrm>
                <a:off x="8151813" y="1920875"/>
                <a:ext cx="3429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TextBox 36"/>
              <p:cNvSpPr txBox="1">
                <a:spLocks noChangeArrowheads="1"/>
              </p:cNvSpPr>
              <p:nvPr/>
            </p:nvSpPr>
            <p:spPr bwMode="auto">
              <a:xfrm>
                <a:off x="8008938" y="2189163"/>
                <a:ext cx="628650" cy="338137"/>
              </a:xfrm>
              <a:prstGeom prst="rect">
                <a:avLst/>
              </a:prstGeom>
              <a:noFill/>
              <a:ln w="9525">
                <a:noFill/>
                <a:miter lim="800000"/>
                <a:headEnd/>
                <a:tailEnd/>
              </a:ln>
            </p:spPr>
            <p:txBody>
              <a:bodyPr>
                <a:spAutoFit/>
              </a:bodyPr>
              <a:lstStyle/>
              <a:p>
                <a:r>
                  <a:rPr lang="en-US" sz="1600" dirty="0">
                    <a:latin typeface="Times New Roman" pitchFamily="18" charset="0"/>
                    <a:cs typeface="Times New Roman" pitchFamily="18" charset="0"/>
                  </a:rPr>
                  <a:t>BS</a:t>
                </a:r>
              </a:p>
            </p:txBody>
          </p:sp>
          <p:cxnSp>
            <p:nvCxnSpPr>
              <p:cNvPr id="83" name="Straight Arrow Connector 82"/>
              <p:cNvCxnSpPr>
                <a:stCxn id="45" idx="6"/>
                <a:endCxn id="81" idx="1"/>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84" name="Straight Arrow Connector 83"/>
              <p:cNvCxnSpPr>
                <a:stCxn id="63" idx="7"/>
                <a:endCxn id="81" idx="2"/>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85" name="Straight Arrow Connector 84"/>
              <p:cNvCxnSpPr>
                <a:stCxn id="55"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6" name="Oval 85"/>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7" name="Straight Arrow Connector 86"/>
              <p:cNvCxnSpPr>
                <a:endCxn id="81" idx="2"/>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8" name="Oval 87"/>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9" name="Straight Arrow Connector 88"/>
              <p:cNvCxnSpPr>
                <a:endCxn id="63"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90" name="Oval 89"/>
              <p:cNvSpPr/>
              <p:nvPr/>
            </p:nvSpPr>
            <p:spPr>
              <a:xfrm>
                <a:off x="8315325" y="50990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91" name="Straight Arrow Connector 90"/>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92" name="Oval 91"/>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93" name="Oval 92"/>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 Routing Problem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in WSN </a:t>
            </a:r>
            <a:endParaRPr lang="en-IN" dirty="0"/>
          </a:p>
        </p:txBody>
      </p:sp>
      <p:grpSp>
        <p:nvGrpSpPr>
          <p:cNvPr id="172" name="Group 171"/>
          <p:cNvGrpSpPr/>
          <p:nvPr/>
        </p:nvGrpSpPr>
        <p:grpSpPr>
          <a:xfrm>
            <a:off x="609600" y="1752600"/>
            <a:ext cx="8305800" cy="4724400"/>
            <a:chOff x="609600" y="1752600"/>
            <a:chExt cx="8305800" cy="4724400"/>
          </a:xfrm>
        </p:grpSpPr>
        <p:grpSp>
          <p:nvGrpSpPr>
            <p:cNvPr id="43" name="Group 42"/>
            <p:cNvGrpSpPr/>
            <p:nvPr/>
          </p:nvGrpSpPr>
          <p:grpSpPr>
            <a:xfrm>
              <a:off x="1752601" y="1752600"/>
              <a:ext cx="5036436" cy="4724400"/>
              <a:chOff x="5294313" y="1692275"/>
              <a:chExt cx="3249612" cy="4076700"/>
            </a:xfrm>
          </p:grpSpPr>
          <p:sp>
            <p:nvSpPr>
              <p:cNvPr id="44" name="Oval 43"/>
              <p:cNvSpPr/>
              <p:nvPr/>
            </p:nvSpPr>
            <p:spPr>
              <a:xfrm>
                <a:off x="7313613" y="16922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5" name="Group 51"/>
              <p:cNvGrpSpPr/>
              <p:nvPr/>
            </p:nvGrpSpPr>
            <p:grpSpPr>
              <a:xfrm>
                <a:off x="5294313" y="1806575"/>
                <a:ext cx="3249612" cy="3962400"/>
                <a:chOff x="5294313" y="1806575"/>
                <a:chExt cx="3249612" cy="3962400"/>
              </a:xfrm>
            </p:grpSpPr>
            <p:sp>
              <p:nvSpPr>
                <p:cNvPr id="46" name="Oval 45"/>
                <p:cNvSpPr/>
                <p:nvPr/>
              </p:nvSpPr>
              <p:spPr>
                <a:xfrm>
                  <a:off x="5294313" y="20351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 name="Oval 46"/>
                <p:cNvSpPr/>
                <p:nvPr/>
              </p:nvSpPr>
              <p:spPr>
                <a:xfrm>
                  <a:off x="5846763" y="18065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8" name="Oval 47"/>
                <p:cNvSpPr/>
                <p:nvPr/>
              </p:nvSpPr>
              <p:spPr>
                <a:xfrm>
                  <a:off x="5432425" y="332581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9" name="Oval 48"/>
                <p:cNvSpPr/>
                <p:nvPr/>
              </p:nvSpPr>
              <p:spPr>
                <a:xfrm>
                  <a:off x="5405438" y="26098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0" name="Oval 49"/>
                <p:cNvSpPr/>
                <p:nvPr/>
              </p:nvSpPr>
              <p:spPr>
                <a:xfrm>
                  <a:off x="6170613" y="2495550"/>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1" name="Oval 50"/>
                <p:cNvSpPr/>
                <p:nvPr/>
              </p:nvSpPr>
              <p:spPr>
                <a:xfrm>
                  <a:off x="7199313" y="39163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2" name="Oval 51"/>
                <p:cNvSpPr/>
                <p:nvPr/>
              </p:nvSpPr>
              <p:spPr>
                <a:xfrm>
                  <a:off x="6437313" y="45497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3" name="Oval 52"/>
                <p:cNvSpPr/>
                <p:nvPr/>
              </p:nvSpPr>
              <p:spPr>
                <a:xfrm>
                  <a:off x="7808913" y="3635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4" name="Oval 53"/>
                <p:cNvSpPr/>
                <p:nvPr/>
              </p:nvSpPr>
              <p:spPr>
                <a:xfrm>
                  <a:off x="6170613" y="5540375"/>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Oval 54"/>
                <p:cNvSpPr/>
                <p:nvPr/>
              </p:nvSpPr>
              <p:spPr>
                <a:xfrm>
                  <a:off x="5546725" y="4778375"/>
                  <a:ext cx="228600" cy="228600"/>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56" name="Oval 55"/>
                <p:cNvSpPr/>
                <p:nvPr/>
              </p:nvSpPr>
              <p:spPr>
                <a:xfrm>
                  <a:off x="7694613" y="26177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Oval 56"/>
                <p:cNvSpPr/>
                <p:nvPr/>
              </p:nvSpPr>
              <p:spPr>
                <a:xfrm>
                  <a:off x="5688013" y="40306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8" name="Oval 57"/>
                <p:cNvSpPr/>
                <p:nvPr/>
              </p:nvSpPr>
              <p:spPr>
                <a:xfrm>
                  <a:off x="7313613" y="51704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9" name="Straight Arrow Connector 58"/>
                <p:cNvCxnSpPr>
                  <a:stCxn id="46" idx="5"/>
                  <a:endCxn id="50" idx="1"/>
                </p:cNvCxnSpPr>
                <p:nvPr/>
              </p:nvCxnSpPr>
              <p:spPr>
                <a:xfrm>
                  <a:off x="5489575" y="2230438"/>
                  <a:ext cx="714375" cy="298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a:stCxn id="49" idx="6"/>
                  <a:endCxn id="50" idx="2"/>
                </p:cNvCxnSpPr>
                <p:nvPr/>
              </p:nvCxnSpPr>
              <p:spPr>
                <a:xfrm flipV="1">
                  <a:off x="5634038" y="2609850"/>
                  <a:ext cx="536575" cy="1143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47" idx="5"/>
                </p:cNvCxnSpPr>
                <p:nvPr/>
              </p:nvCxnSpPr>
              <p:spPr>
                <a:xfrm>
                  <a:off x="6042025" y="2001838"/>
                  <a:ext cx="754063" cy="3794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50" idx="6"/>
                </p:cNvCxnSpPr>
                <p:nvPr/>
              </p:nvCxnSpPr>
              <p:spPr>
                <a:xfrm flipV="1">
                  <a:off x="6399213" y="2462213"/>
                  <a:ext cx="430212" cy="14763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48" idx="6"/>
                </p:cNvCxnSpPr>
                <p:nvPr/>
              </p:nvCxnSpPr>
              <p:spPr>
                <a:xfrm flipV="1">
                  <a:off x="5661025" y="3402013"/>
                  <a:ext cx="1023938" cy="381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57" idx="6"/>
                </p:cNvCxnSpPr>
                <p:nvPr/>
              </p:nvCxnSpPr>
              <p:spPr>
                <a:xfrm flipV="1">
                  <a:off x="5916613" y="3482975"/>
                  <a:ext cx="801687" cy="661988"/>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a:stCxn id="55" idx="6"/>
                  <a:endCxn id="52" idx="2"/>
                </p:cNvCxnSpPr>
                <p:nvPr/>
              </p:nvCxnSpPr>
              <p:spPr>
                <a:xfrm flipV="1">
                  <a:off x="5775325" y="4664075"/>
                  <a:ext cx="661988"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a:stCxn id="52" idx="6"/>
                  <a:endCxn id="51" idx="3"/>
                </p:cNvCxnSpPr>
                <p:nvPr/>
              </p:nvCxnSpPr>
              <p:spPr>
                <a:xfrm flipV="1">
                  <a:off x="6665913" y="4111625"/>
                  <a:ext cx="566737" cy="5524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a:stCxn id="54" idx="0"/>
                  <a:endCxn id="52" idx="4"/>
                </p:cNvCxnSpPr>
                <p:nvPr/>
              </p:nvCxnSpPr>
              <p:spPr>
                <a:xfrm flipV="1">
                  <a:off x="6284913" y="4778375"/>
                  <a:ext cx="266700" cy="762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58" idx="0"/>
                  <a:endCxn id="51" idx="4"/>
                </p:cNvCxnSpPr>
                <p:nvPr/>
              </p:nvCxnSpPr>
              <p:spPr>
                <a:xfrm flipH="1" flipV="1">
                  <a:off x="7313613" y="4144963"/>
                  <a:ext cx="114300" cy="102552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p:cNvCxnSpPr>
                  <a:stCxn id="53" idx="0"/>
                  <a:endCxn id="56" idx="4"/>
                </p:cNvCxnSpPr>
                <p:nvPr/>
              </p:nvCxnSpPr>
              <p:spPr>
                <a:xfrm flipH="1" flipV="1">
                  <a:off x="7808913" y="2846388"/>
                  <a:ext cx="114300" cy="788987"/>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44" idx="6"/>
                </p:cNvCxnSpPr>
                <p:nvPr/>
              </p:nvCxnSpPr>
              <p:spPr>
                <a:xfrm>
                  <a:off x="7542213" y="1806575"/>
                  <a:ext cx="695325" cy="2286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Straight Arrow Connector 72"/>
                <p:cNvCxnSpPr>
                  <a:stCxn id="56" idx="7"/>
                </p:cNvCxnSpPr>
                <p:nvPr/>
              </p:nvCxnSpPr>
              <p:spPr>
                <a:xfrm flipV="1">
                  <a:off x="7889875" y="2149475"/>
                  <a:ext cx="261938" cy="50165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51" idx="7"/>
                </p:cNvCxnSpPr>
                <p:nvPr/>
              </p:nvCxnSpPr>
              <p:spPr>
                <a:xfrm flipV="1">
                  <a:off x="7394575" y="3756025"/>
                  <a:ext cx="404813" cy="1936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5" name="Oval 74"/>
                <p:cNvSpPr/>
                <p:nvPr/>
              </p:nvSpPr>
              <p:spPr>
                <a:xfrm>
                  <a:off x="6794500" y="2300288"/>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6" name="Straight Arrow Connector 75"/>
                <p:cNvCxnSpPr/>
                <p:nvPr/>
              </p:nvCxnSpPr>
              <p:spPr>
                <a:xfrm flipV="1">
                  <a:off x="7024688" y="2149475"/>
                  <a:ext cx="1127125" cy="23177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7" name="Oval 76"/>
                <p:cNvSpPr/>
                <p:nvPr/>
              </p:nvSpPr>
              <p:spPr>
                <a:xfrm>
                  <a:off x="6648450" y="3306763"/>
                  <a:ext cx="228600" cy="22860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78" name="Straight Arrow Connector 77"/>
                <p:cNvCxnSpPr>
                  <a:endCxn id="56" idx="3"/>
                </p:cNvCxnSpPr>
                <p:nvPr/>
              </p:nvCxnSpPr>
              <p:spPr>
                <a:xfrm flipV="1">
                  <a:off x="6880225" y="2813050"/>
                  <a:ext cx="847725" cy="50800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79" name="Oval 78"/>
                <p:cNvSpPr/>
                <p:nvPr/>
              </p:nvSpPr>
              <p:spPr>
                <a:xfrm>
                  <a:off x="8315325" y="5099050"/>
                  <a:ext cx="228600" cy="228600"/>
                </a:xfrm>
                <a:prstGeom prst="ellipse">
                  <a:avLst/>
                </a:prstGeom>
                <a:ln/>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dirty="0"/>
                </a:p>
              </p:txBody>
            </p:sp>
            <p:cxnSp>
              <p:nvCxnSpPr>
                <p:cNvPr id="80" name="Straight Arrow Connector 79"/>
                <p:cNvCxnSpPr/>
                <p:nvPr/>
              </p:nvCxnSpPr>
              <p:spPr>
                <a:xfrm flipH="1" flipV="1">
                  <a:off x="7961313" y="3852863"/>
                  <a:ext cx="419100" cy="1306512"/>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81" name="Oval 80"/>
                <p:cNvSpPr/>
                <p:nvPr/>
              </p:nvSpPr>
              <p:spPr>
                <a:xfrm>
                  <a:off x="6769100" y="2289175"/>
                  <a:ext cx="254000" cy="231775"/>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sp>
              <p:nvSpPr>
                <p:cNvPr id="82" name="Oval 81"/>
                <p:cNvSpPr/>
                <p:nvPr/>
              </p:nvSpPr>
              <p:spPr>
                <a:xfrm>
                  <a:off x="6638925" y="3282950"/>
                  <a:ext cx="238125" cy="246063"/>
                </a:xfrm>
                <a:prstGeom prst="ellipse">
                  <a:avLst/>
                </a:prstGeom>
                <a:ln>
                  <a:solidFill>
                    <a:srgbClr val="00B0F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dirty="0"/>
                </a:p>
              </p:txBody>
            </p:sp>
          </p:grpSp>
        </p:grpSp>
        <p:sp>
          <p:nvSpPr>
            <p:cNvPr id="83" name="Rectangle 82"/>
            <p:cNvSpPr/>
            <p:nvPr/>
          </p:nvSpPr>
          <p:spPr>
            <a:xfrm>
              <a:off x="609600" y="5257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IN" dirty="0"/>
            </a:p>
          </p:txBody>
        </p:sp>
        <p:sp>
          <p:nvSpPr>
            <p:cNvPr id="164" name="Rectangle 163"/>
            <p:cNvSpPr/>
            <p:nvPr/>
          </p:nvSpPr>
          <p:spPr>
            <a:xfrm>
              <a:off x="6934200" y="571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DESTINATION</a:t>
              </a:r>
              <a:endParaRPr lang="en-IN" dirty="0"/>
            </a:p>
          </p:txBody>
        </p:sp>
        <p:cxnSp>
          <p:nvCxnSpPr>
            <p:cNvPr id="167" name="Straight Arrow Connector 166"/>
            <p:cNvCxnSpPr>
              <a:stCxn id="55" idx="5"/>
              <a:endCxn id="54" idx="3"/>
            </p:cNvCxnSpPr>
            <p:nvPr/>
          </p:nvCxnSpPr>
          <p:spPr>
            <a:xfrm>
              <a:off x="2446214" y="5555138"/>
              <a:ext cx="716412" cy="883065"/>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170" name="Straight Arrow Connector 169"/>
            <p:cNvCxnSpPr>
              <a:stCxn id="54" idx="6"/>
            </p:cNvCxnSpPr>
            <p:nvPr/>
          </p:nvCxnSpPr>
          <p:spPr>
            <a:xfrm flipV="1">
              <a:off x="3465037" y="5867400"/>
              <a:ext cx="1435064" cy="477140"/>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grpSp>
      <p:sp>
        <p:nvSpPr>
          <p:cNvPr id="84" name="Oval 83"/>
          <p:cNvSpPr/>
          <p:nvPr/>
        </p:nvSpPr>
        <p:spPr>
          <a:xfrm>
            <a:off x="6172200" y="2133600"/>
            <a:ext cx="354297" cy="264920"/>
          </a:xfrm>
          <a:prstGeom prst="ellipse">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TotalTime>
  <Words>1939</Words>
  <Application>Microsoft Office PowerPoint</Application>
  <PresentationFormat>On-screen Show (4:3)</PresentationFormat>
  <Paragraphs>401</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Custom Design</vt:lpstr>
      <vt:lpstr>Origin</vt:lpstr>
      <vt:lpstr>Shortest Path Based Geographical Routing Algorithm in Wireless Sensor Network</vt:lpstr>
      <vt:lpstr>Outline</vt:lpstr>
      <vt:lpstr>Introduction</vt:lpstr>
      <vt:lpstr>Introduction</vt:lpstr>
      <vt:lpstr>Application of WSN</vt:lpstr>
      <vt:lpstr>Challenging Issues in WSN</vt:lpstr>
      <vt:lpstr>Data Routing Problem  in WSN </vt:lpstr>
      <vt:lpstr>Data Routing Problem  in WSN </vt:lpstr>
      <vt:lpstr>Data Routing Problem  in WSN </vt:lpstr>
      <vt:lpstr>Data Routing Problem  in WSN </vt:lpstr>
      <vt:lpstr>Data Routing Problem  in WSN </vt:lpstr>
      <vt:lpstr>Design Paradigm</vt:lpstr>
      <vt:lpstr>Presenting our Algorithm</vt:lpstr>
      <vt:lpstr>Our Algorithm</vt:lpstr>
      <vt:lpstr>Our Algorithm</vt:lpstr>
      <vt:lpstr>Experimental Result</vt:lpstr>
      <vt:lpstr>Experimental Result</vt:lpstr>
      <vt:lpstr>Experimental Result</vt:lpstr>
      <vt:lpstr>Experimental Result</vt:lpstr>
      <vt:lpstr>Experimental Result</vt:lpstr>
      <vt:lpstr>Experimental Result</vt:lpstr>
      <vt:lpstr>Experimental Result</vt:lpstr>
      <vt:lpstr>Experimental Result</vt:lpstr>
      <vt:lpstr>What We Have Achieved</vt:lpstr>
      <vt:lpstr>References</vt:lpstr>
      <vt:lpstr>References</vt:lpstr>
      <vt:lpstr>References</vt:lpstr>
      <vt:lpstr>Slide 28</vt:lpstr>
    </vt:vector>
  </TitlesOfParts>
  <Company>besuit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Fuzzy Based Fault Management Scheme in Wireless Sensor Networks</dc:title>
  <dc:creator>IT</dc:creator>
  <cp:lastModifiedBy>DELL</cp:lastModifiedBy>
  <cp:revision>319</cp:revision>
  <dcterms:created xsi:type="dcterms:W3CDTF">2012-07-17T04:41:41Z</dcterms:created>
  <dcterms:modified xsi:type="dcterms:W3CDTF">2012-12-16T05:03:02Z</dcterms:modified>
</cp:coreProperties>
</file>