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_rels/theme2.xml.rels" ContentType="application/vnd.openxmlformats-package.relationships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 useBgFill="1">
        <p:nvSpPr>
          <p:cNvPr id="4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cxnSp>
          <p:nvCxnSpPr>
            <p:cNvPr id="8" name="Straight Connector 16"/>
            <p:cNvCxnSpPr/>
            <p:nvPr/>
          </p:nvCxnSpPr>
          <p:spPr>
            <a:xfrm>
              <a:off x="524988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9" name="Straight Connector 17"/>
            <p:cNvCxnSpPr/>
            <p:nvPr/>
          </p:nvCxnSpPr>
          <p:spPr>
            <a:xfrm>
              <a:off x="694152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10" name="Straight Connector 18"/>
            <p:cNvCxnSpPr/>
            <p:nvPr/>
          </p:nvCxnSpPr>
          <p:spPr>
            <a:xfrm>
              <a:off x="5249880" y="1883520"/>
              <a:ext cx="1692000" cy="36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83000"/>
              </a:lnSpc>
              <a:buNone/>
            </a:pP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</a:t>
            </a: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edit </a:t>
            </a: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Master </a:t>
            </a: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title </a:t>
            </a: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style</a:t>
            </a:r>
            <a:endParaRPr b="0" lang="en-US" sz="6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1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Sagona 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&lt;date/time&gt;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2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3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7F37A8-52EC-48EA-BEB6-4F1969A38CCD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the outline text format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Outline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Outline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Outline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25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 useBgFill="1">
        <p:nvSpPr>
          <p:cNvPr id="28" name="Rectangle 2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29000" y="2275200"/>
            <a:ext cx="8933400" cy="24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83000"/>
              </a:lnSpc>
              <a:buNone/>
            </a:pPr>
            <a:r>
              <a:rPr b="0" lang="en-US" sz="6800" spc="-99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6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grpSp>
        <p:nvGrpSpPr>
          <p:cNvPr id="32" name="Group 15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cxnSp>
          <p:nvCxnSpPr>
            <p:cNvPr id="33" name="Straight Connector 16"/>
            <p:cNvCxnSpPr/>
            <p:nvPr/>
          </p:nvCxnSpPr>
          <p:spPr>
            <a:xfrm>
              <a:off x="524988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34" name="Straight Connector 17"/>
            <p:cNvCxnSpPr/>
            <p:nvPr/>
          </p:nvCxnSpPr>
          <p:spPr>
            <a:xfrm>
              <a:off x="694152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35" name="Straight Connector 18"/>
            <p:cNvCxnSpPr/>
            <p:nvPr/>
          </p:nvCxnSpPr>
          <p:spPr>
            <a:xfrm>
              <a:off x="5249880" y="1883520"/>
              <a:ext cx="1692000" cy="36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</p:grp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9000" y="4682160"/>
            <a:ext cx="893952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95000"/>
                    <a:lumOff val="5000"/>
                  </a:schemeClr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7"/>
          </p:nvPr>
        </p:nvSpPr>
        <p:spPr>
          <a:xfrm>
            <a:off x="5318640" y="1344600"/>
            <a:ext cx="1554120" cy="49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Sagona 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&lt;date/time&gt;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8"/>
          </p:nvPr>
        </p:nvSpPr>
        <p:spPr>
          <a:xfrm>
            <a:off x="1629000" y="5177520"/>
            <a:ext cx="565992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9"/>
          </p:nvPr>
        </p:nvSpPr>
        <p:spPr>
          <a:xfrm>
            <a:off x="8604360" y="5177520"/>
            <a:ext cx="1958040" cy="2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057052-BB6E-4F30-972A-9324D71F8CE9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edit </a:t>
            </a: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Master title </a:t>
            </a: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4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5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6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8C5B52-1451-40E9-BE82-20A821B4AEF5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41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0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1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2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1F2D2B-DB26-486A-A22F-CD3A3E17E72C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50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069920" y="2074320"/>
            <a:ext cx="466308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19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9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069920" y="2792520"/>
            <a:ext cx="4663080" cy="316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458760" y="2074320"/>
            <a:ext cx="466308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19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9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458760" y="2792520"/>
            <a:ext cx="4663080" cy="316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 idx="13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 idx="14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 idx="15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22CDB8-F92D-4B7F-9F05-66417F1D011C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61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dt" idx="16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17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18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B08FAE-AD65-4C75-8E33-EF856F896E2A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68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dt" idx="19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0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1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B5F051-9A19-46CD-A004-92044B5E2773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74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9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lt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Rectangle 12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9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9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1" marL="45720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2" marL="73152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3" marL="100584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lvl="4" marL="1280160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8458200" y="2336760"/>
            <a:ext cx="3161520" cy="360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22"/>
          </p:nvPr>
        </p:nvSpPr>
        <p:spPr>
          <a:xfrm>
            <a:off x="5587920" y="6035040"/>
            <a:ext cx="19555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23"/>
          </p:nvPr>
        </p:nvSpPr>
        <p:spPr>
          <a:xfrm>
            <a:off x="685800" y="6035040"/>
            <a:ext cx="458424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24"/>
          </p:nvPr>
        </p:nvSpPr>
        <p:spPr>
          <a:xfrm>
            <a:off x="10396800" y="6035040"/>
            <a:ext cx="122292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C8683C-6A4D-49F6-93E8-E8C70F0084C6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Sagona Book"/>
            </a:endParaRPr>
          </a:p>
        </p:txBody>
      </p:sp>
      <p:sp>
        <p:nvSpPr>
          <p:cNvPr id="85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lt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lt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25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800" strike="noStrike" u="none">
                <a:solidFill>
                  <a:schemeClr val="dk1"/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1" lang="en-US" sz="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26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27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F9E6E7-44B7-4D4C-9778-01D35A1276F9}" type="slidenum">
              <a:rPr b="0" lang="en-US" sz="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agona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Sagona Extra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uchesnay.github.io/pystatsml/" TargetMode="External"/><Relationship Id="rId2" Type="http://schemas.openxmlformats.org/officeDocument/2006/relationships/hyperlink" Target="https://duchesnay.github.io/pystatsml/" TargetMode="External"/><Relationship Id="rId3" Type="http://schemas.openxmlformats.org/officeDocument/2006/relationships/hyperlink" Target="https://www.statlearning.com/" TargetMode="External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0" t="3846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744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3400" y="1974960"/>
            <a:ext cx="5120280" cy="2907360"/>
          </a:xfrm>
          <a:prstGeom prst="rect">
            <a:avLst/>
          </a:prstGeom>
          <a:noFill/>
          <a:ln cap="sq"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03400" y="2350080"/>
            <a:ext cx="5120280" cy="163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83000"/>
              </a:lnSpc>
              <a:buNone/>
            </a:pPr>
            <a:r>
              <a:rPr b="1" lang="en-US" sz="4400" spc="-99" strike="noStrike" u="none" cap="all">
                <a:solidFill>
                  <a:schemeClr val="lt1"/>
                </a:solidFill>
                <a:effectLst/>
                <a:uFillTx/>
                <a:latin typeface="Sagona ExtraLight"/>
              </a:rPr>
              <a:t>Da 5401</a:t>
            </a:r>
            <a:br>
              <a:rPr sz="4400"/>
            </a:br>
            <a:r>
              <a:rPr b="0" lang="en-US" sz="4000" spc="-99" strike="noStrike" u="none" cap="all">
                <a:solidFill>
                  <a:schemeClr val="lt1"/>
                </a:solidFill>
                <a:effectLst/>
                <a:uFillTx/>
                <a:latin typeface="Sagona ExtraLight"/>
              </a:rPr>
              <a:t>data analytics lab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276200" y="39906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800" spc="79" strike="noStrike" u="none">
                <a:solidFill>
                  <a:schemeClr val="lt1"/>
                </a:solidFill>
                <a:effectLst/>
                <a:uFillTx/>
                <a:latin typeface="Sagona Book"/>
              </a:rPr>
              <a:t>Let’s practice Machine Learning!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Course</a:t>
            </a:r>
            <a:r>
              <a:rPr b="1" lang="en-US" sz="3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 </a:t>
            </a:r>
            <a:r>
              <a:rPr b="1" lang="en-US" sz="4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Objectives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grpSp>
        <p:nvGrpSpPr>
          <p:cNvPr id="101" name="Content Placeholder 2"/>
          <p:cNvGrpSpPr/>
          <p:nvPr/>
        </p:nvGrpSpPr>
        <p:grpSpPr>
          <a:xfrm>
            <a:off x="1066680" y="2310120"/>
            <a:ext cx="10058040" cy="3725280"/>
            <a:chOff x="1066680" y="2310120"/>
            <a:chExt cx="10058040" cy="3725280"/>
          </a:xfrm>
        </p:grpSpPr>
        <p:sp>
          <p:nvSpPr>
            <p:cNvPr id="102" name=""/>
            <p:cNvSpPr/>
            <p:nvPr/>
          </p:nvSpPr>
          <p:spPr>
            <a:xfrm>
              <a:off x="1066680" y="2310120"/>
              <a:ext cx="10058040" cy="37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1067760" y="2310120"/>
              <a:ext cx="3182040" cy="372528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75f55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490400" bIns="330120" anchor="t">
              <a:noAutofit/>
            </a:bodyPr>
            <a:p>
              <a:pPr defTabSz="11556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transform a business problem into a </a:t>
              </a:r>
              <a:r>
                <a:rPr b="1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data </a:t>
              </a:r>
              <a:r>
                <a:rPr b="1" lang="en-US" sz="16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science</a:t>
              </a:r>
              <a:r>
                <a:rPr b="0" lang="en-US" sz="20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 </a:t>
              </a:r>
              <a:r>
                <a:rPr b="0" lang="en-US" sz="16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problem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11556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use Machine Learning to solve data-driven decision making.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11556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1067760" y="2310120"/>
              <a:ext cx="3182040" cy="14900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65240" bIns="165240" anchor="ctr">
              <a:noAutofit/>
            </a:bodyPr>
            <a:p>
              <a:pPr defTabSz="2933640">
                <a:lnSpc>
                  <a:spcPct val="90000"/>
                </a:lnSpc>
                <a:spcAft>
                  <a:spcPts val="2310"/>
                </a:spcAft>
                <a:tabLst>
                  <a:tab algn="l" pos="0"/>
                </a:tabLst>
              </a:pPr>
              <a:r>
                <a:rPr b="0" lang="en-US" sz="66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01</a:t>
              </a:r>
              <a:endParaRPr b="0" lang="en-US" sz="6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4504680" y="2310120"/>
              <a:ext cx="3182040" cy="372528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75f55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490400" bIns="330120" anchor="t">
              <a:noAutofit/>
            </a:bodyPr>
            <a:p>
              <a:pPr defTabSz="1155600">
                <a:lnSpc>
                  <a:spcPct val="90000"/>
                </a:lnSpc>
                <a:spcAft>
                  <a:spcPts val="910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evaluate the results of Machine Learning modeling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1155600">
                <a:lnSpc>
                  <a:spcPct val="90000"/>
                </a:lnSpc>
                <a:spcAft>
                  <a:spcPts val="910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visualize and interpret the results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4504680" y="2310120"/>
              <a:ext cx="3182040" cy="14900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65240" bIns="165240" anchor="ctr">
              <a:noAutofit/>
            </a:bodyPr>
            <a:p>
              <a:pPr defTabSz="2933640">
                <a:lnSpc>
                  <a:spcPct val="90000"/>
                </a:lnSpc>
                <a:spcAft>
                  <a:spcPts val="2310"/>
                </a:spcAft>
                <a:tabLst>
                  <a:tab algn="l" pos="0"/>
                </a:tabLst>
              </a:pPr>
              <a:r>
                <a:rPr b="0" lang="en-US" sz="66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02</a:t>
              </a:r>
              <a:endParaRPr b="0" lang="en-US" sz="6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7941960" y="2310120"/>
              <a:ext cx="3182040" cy="3725280"/>
            </a:xfrm>
            <a:prstGeom prst="rect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775f55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490400" bIns="330120" anchor="t">
              <a:noAutofit/>
            </a:bodyPr>
            <a:p>
              <a:pPr defTabSz="1155600">
                <a:lnSpc>
                  <a:spcPct val="90000"/>
                </a:lnSpc>
                <a:spcAft>
                  <a:spcPts val="910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statistically analyze 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1155600">
                <a:lnSpc>
                  <a:spcPct val="90000"/>
                </a:lnSpc>
                <a:spcAft>
                  <a:spcPts val="910"/>
                </a:spcAft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Learn to perform model selection 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7941960" y="2310120"/>
              <a:ext cx="3182040" cy="1490040"/>
            </a:xfrm>
            <a:prstGeom prst="rect">
              <a:avLst/>
            </a:prstGeom>
            <a:noFill/>
            <a:ln>
              <a:noFill/>
            </a:ln>
          </p:spPr>
          <p:style>
            <a:lnRef idx="2"/>
            <a:fillRef idx="0"/>
            <a:effectRef idx="1"/>
            <a:fontRef idx="minor"/>
          </p:style>
          <p:txBody>
            <a:bodyPr numCol="1" spcCol="1440" lIns="314280" rIns="314280" tIns="165240" bIns="165240" anchor="ctr">
              <a:noAutofit/>
            </a:bodyPr>
            <a:p>
              <a:pPr defTabSz="2933640">
                <a:lnSpc>
                  <a:spcPct val="90000"/>
                </a:lnSpc>
                <a:spcAft>
                  <a:spcPts val="2310"/>
                </a:spcAft>
                <a:tabLst>
                  <a:tab algn="l" pos="0"/>
                </a:tabLst>
              </a:pPr>
              <a:r>
                <a:rPr b="0" lang="en-US" sz="6600" strike="noStrike" u="none">
                  <a:solidFill>
                    <a:schemeClr val="lt1"/>
                  </a:solidFill>
                  <a:effectLst/>
                  <a:uFillTx/>
                  <a:latin typeface="Sagona Book"/>
                </a:rPr>
                <a:t>03</a:t>
              </a:r>
              <a:endParaRPr b="0" lang="en-US" sz="6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Prerequisites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DA5400 or any other equivalent courses on Machine Learning and/or Pattern Recognition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Fluency in Python programming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Ability to use third party libraries such as sklearn, numpy, pandas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Linux or Mac or Windows WSL environment (Windows native discouraged)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The Process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We will meet every week on Monday (P-slot)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 hour of lecture will be given every week to introduce you to the practical aspects of an ML/Analytics topic.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Students are expected to use the remaining time in the slot to do their assignments or clarify their queries.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There will be at least eight assignments spread across the semester.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At least three assignments will be evaluated in the class within the same evening.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remaining take-home assignments will be given a week for submission.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end-semester exam will be a Data Challenge competition.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262626"/>
              </a:buClr>
              <a:buFont typeface="Garamond"/>
              <a:buChar char="◦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75% weightage to the assignments, 20% to the data challenge (rank + report + viva) and 5% to class interaction.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References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52400" y="2103120"/>
            <a:ext cx="10972440" cy="384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Sarah Guido, Andreas Muller., Introduction to Machine Learning through Python, 2024,</a:t>
            </a:r>
            <a:br>
              <a:rPr sz="2000"/>
            </a:b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Sagona Book"/>
                <a:hlinkClick r:id="rId1"/>
              </a:rPr>
              <a:t>PyStatMl</a:t>
            </a: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Sagona Book"/>
                <a:hlinkClick r:id="rId2"/>
              </a:rPr>
              <a:t> — Statistics and Machine Learning in Python 0.5 documentation (duchesnay.github.io)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  <a:p>
            <a:pPr marL="182880" indent="-182880" defTabSz="914400">
              <a:lnSpc>
                <a:spcPct val="12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Gareth James et al., Introduction to Statistical Learning, 2024,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 </a:t>
            </a: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Sagona Book"/>
                <a:hlinkClick r:id="rId3"/>
              </a:rPr>
              <a:t>An Introduction to Statistical Learning (statlearning.com)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Git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Sagona Book"/>
              </a:rPr>
              <a:t> </a:t>
            </a:r>
            <a:r>
              <a:rPr b="1" lang="en-US" sz="4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Sagona ExtraLight"/>
              </a:rPr>
              <a:t>Repository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Sagona Book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828800" y="3254400"/>
            <a:ext cx="8458200" cy="108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https://github.com/sudarsun/DA5401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SavonVTI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 pitchFamily="0" charset="1"/>
        <a:ea typeface=""/>
        <a:cs typeface=""/>
      </a:majorFont>
      <a:minorFont>
        <a:latin typeface="Sagona Book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5000"/>
              </a:schemeClr>
            </a:gs>
            <a:gs pos="100000">
              <a:schemeClr val="phClr">
                <a:tint val="65000"/>
                <a:lumMod val="100000"/>
              </a:schemeClr>
            </a:gs>
            <a:gs pos="100000">
              <a:schemeClr val="phClr">
                <a:tint val="70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0000"/>
              </a:schemeClr>
            </a:gs>
            <a:gs pos="50000">
              <a:schemeClr val="phClr">
                <a:shade val="99000"/>
                <a:lumMod val="100000"/>
              </a:schemeClr>
            </a:gs>
            <a:gs pos="100000">
              <a:schemeClr val="phClr">
                <a:shade val="98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  <a:shade val="100000"/>
              </a:schemeClr>
            </a:gs>
            <a:gs pos="100000">
              <a:schemeClr val="phClr">
                <a:tint val="100000"/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blipFill rotWithShape="1">
          <a:blip r:embed="rId1"/>
          <a:srcRect l="0" t="0" r="0" b="0"/>
          <a:tile tx="0" ty="0" sx="60000" sy="6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 pitchFamily="0" charset="1"/>
        <a:ea typeface=""/>
        <a:cs typeface=""/>
      </a:majorFont>
      <a:minorFont>
        <a:latin typeface="Sagona Book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5000"/>
              </a:schemeClr>
            </a:gs>
            <a:gs pos="100000">
              <a:schemeClr val="phClr">
                <a:tint val="65000"/>
                <a:lumMod val="100000"/>
              </a:schemeClr>
            </a:gs>
            <a:gs pos="100000">
              <a:schemeClr val="phClr">
                <a:tint val="70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0000"/>
              </a:schemeClr>
            </a:gs>
            <a:gs pos="50000">
              <a:schemeClr val="phClr">
                <a:shade val="99000"/>
                <a:lumMod val="100000"/>
              </a:schemeClr>
            </a:gs>
            <a:gs pos="100000">
              <a:schemeClr val="phClr">
                <a:shade val="98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  <a:shade val="100000"/>
              </a:schemeClr>
            </a:gs>
            <a:gs pos="100000">
              <a:schemeClr val="phClr">
                <a:tint val="100000"/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blipFill rotWithShape="1">
          <a:blip r:embed="rId1"/>
          <a:srcRect l="0" t="0" r="0" b="0"/>
          <a:tile tx="0" ty="0" sx="60000" sy="60000" flip="none" algn="tl"/>
        </a:blip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{680CB22E-167D-4B36-A611-6FC7641772B7}tf78829772_win32</Template>
  <TotalTime>127</TotalTime>
  <Application>LibreOffice/25.2.2.2$Linux_X86_64 LibreOffice_project/7370d4be9e3cf6031a51beef54ff3bda878e3fac</Application>
  <AppVersion>15.0000</AppVersion>
  <Words>227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2024-07-29T05:30:05Z</dcterms:created>
  <dc:creator>Sudarsun Santhiappan</dc:creator>
  <dc:description/>
  <dc:language>en-US</dc:language>
  <cp:lastModifiedBy/>
  <cp:lastPrinted>2025-07-25T18:05:33Z</cp:lastPrinted>
  <dcterms:modified xsi:type="dcterms:W3CDTF">2025-07-25T18:07:58Z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