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8"/>
  </p:notesMasterIdLst>
  <p:sldIdLst>
    <p:sldId id="278" r:id="rId5"/>
    <p:sldId id="279" r:id="rId6"/>
    <p:sldId id="280" r:id="rId7"/>
    <p:sldId id="281" r:id="rId8"/>
    <p:sldId id="282" r:id="rId9"/>
    <p:sldId id="283" r:id="rId10"/>
    <p:sldId id="284" r:id="rId11"/>
    <p:sldId id="296" r:id="rId12"/>
    <p:sldId id="297" r:id="rId13"/>
    <p:sldId id="285" r:id="rId14"/>
    <p:sldId id="290" r:id="rId15"/>
    <p:sldId id="286" r:id="rId16"/>
    <p:sldId id="287" r:id="rId17"/>
    <p:sldId id="288" r:id="rId18"/>
    <p:sldId id="289" r:id="rId19"/>
    <p:sldId id="299" r:id="rId20"/>
    <p:sldId id="300" r:id="rId21"/>
    <p:sldId id="291" r:id="rId22"/>
    <p:sldId id="292" r:id="rId23"/>
    <p:sldId id="293" r:id="rId24"/>
    <p:sldId id="294" r:id="rId25"/>
    <p:sldId id="301" r:id="rId26"/>
    <p:sldId id="29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8/7/2023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8/7/2023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8/7/2023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8/7/2023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8/7/2023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8/7/2023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8/7/2023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8/7/2023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8/7/2023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8/7/2023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8/7/2023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8/7/2023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8/7/2023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8/7/2023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TASK MANAGER</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3F553-58CB-B85D-E0D7-E665D7977842}"/>
              </a:ext>
            </a:extLst>
          </p:cNvPr>
          <p:cNvSpPr>
            <a:spLocks noGrp="1"/>
          </p:cNvSpPr>
          <p:nvPr>
            <p:ph type="title"/>
          </p:nvPr>
        </p:nvSpPr>
        <p:spPr/>
        <p:txBody>
          <a:bodyPr/>
          <a:lstStyle/>
          <a:p>
            <a:r>
              <a:rPr lang="en-GB" dirty="0"/>
              <a:t>BORDERPANE</a:t>
            </a:r>
            <a:endParaRPr lang="en-IN" dirty="0"/>
          </a:p>
        </p:txBody>
      </p:sp>
      <p:sp>
        <p:nvSpPr>
          <p:cNvPr id="3" name="Content Placeholder 2">
            <a:extLst>
              <a:ext uri="{FF2B5EF4-FFF2-40B4-BE49-F238E27FC236}">
                <a16:creationId xmlns:a16="http://schemas.microsoft.com/office/drawing/2014/main" id="{2F1346B1-1E60-9998-6F91-96A9C3AF9DFC}"/>
              </a:ext>
            </a:extLst>
          </p:cNvPr>
          <p:cNvSpPr>
            <a:spLocks noGrp="1"/>
          </p:cNvSpPr>
          <p:nvPr>
            <p:ph idx="1"/>
          </p:nvPr>
        </p:nvSpPr>
        <p:spPr/>
        <p:txBody>
          <a:bodyPr>
            <a:normAutofit/>
          </a:bodyPr>
          <a:lstStyle/>
          <a:p>
            <a:r>
              <a:rPr lang="en-GB" sz="3000" dirty="0" err="1"/>
              <a:t>BorderPane</a:t>
            </a:r>
            <a:r>
              <a:rPr lang="en-GB" sz="3000" dirty="0"/>
              <a:t> is another layout container in JavaFX that divides the available space into five regions: top, bottom, left, right, and </a:t>
            </a:r>
            <a:r>
              <a:rPr lang="en-GB" sz="3000" dirty="0" err="1"/>
              <a:t>center</a:t>
            </a:r>
            <a:r>
              <a:rPr lang="en-GB" sz="3000" dirty="0"/>
              <a:t>. It is commonly used as the root container for arranging the major components of a GUI. You can place UI controls in any of the regions, and </a:t>
            </a:r>
            <a:r>
              <a:rPr lang="en-GB" sz="3000" dirty="0" err="1"/>
              <a:t>BorderPane</a:t>
            </a:r>
            <a:r>
              <a:rPr lang="en-GB" sz="3000" dirty="0"/>
              <a:t> will handle the layout and resizing automatically.</a:t>
            </a:r>
            <a:endParaRPr lang="en-IN" sz="3000" dirty="0"/>
          </a:p>
        </p:txBody>
      </p:sp>
    </p:spTree>
    <p:extLst>
      <p:ext uri="{BB962C8B-B14F-4D97-AF65-F5344CB8AC3E}">
        <p14:creationId xmlns:p14="http://schemas.microsoft.com/office/powerpoint/2010/main" val="3572338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AE71E-D6BF-59A8-3140-507F21E96B73}"/>
              </a:ext>
            </a:extLst>
          </p:cNvPr>
          <p:cNvSpPr>
            <a:spLocks noGrp="1"/>
          </p:cNvSpPr>
          <p:nvPr>
            <p:ph type="title"/>
          </p:nvPr>
        </p:nvSpPr>
        <p:spPr/>
        <p:txBody>
          <a:bodyPr/>
          <a:lstStyle/>
          <a:p>
            <a:r>
              <a:rPr lang="en-GB" dirty="0"/>
              <a:t>BORDER PANE EXAMPLE</a:t>
            </a:r>
            <a:endParaRPr lang="en-IN" dirty="0"/>
          </a:p>
        </p:txBody>
      </p:sp>
      <p:pic>
        <p:nvPicPr>
          <p:cNvPr id="3" name="Picture 2" descr="BorderPane (JavaFX 8)">
            <a:extLst>
              <a:ext uri="{FF2B5EF4-FFF2-40B4-BE49-F238E27FC236}">
                <a16:creationId xmlns:a16="http://schemas.microsoft.com/office/drawing/2014/main" id="{CDD09045-3D98-E216-75C3-DA8EA4C9AF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011" y="1627789"/>
            <a:ext cx="10353762" cy="4889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9832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884BC-34AD-E09B-A3C7-7DA50D48CE94}"/>
              </a:ext>
            </a:extLst>
          </p:cNvPr>
          <p:cNvSpPr>
            <a:spLocks noGrp="1"/>
          </p:cNvSpPr>
          <p:nvPr>
            <p:ph type="title"/>
          </p:nvPr>
        </p:nvSpPr>
        <p:spPr/>
        <p:txBody>
          <a:bodyPr/>
          <a:lstStyle/>
          <a:p>
            <a:r>
              <a:rPr lang="en-GB" dirty="0"/>
              <a:t>LISTVIEW</a:t>
            </a:r>
            <a:endParaRPr lang="en-IN" dirty="0"/>
          </a:p>
        </p:txBody>
      </p:sp>
      <p:sp>
        <p:nvSpPr>
          <p:cNvPr id="3" name="Content Placeholder 2">
            <a:extLst>
              <a:ext uri="{FF2B5EF4-FFF2-40B4-BE49-F238E27FC236}">
                <a16:creationId xmlns:a16="http://schemas.microsoft.com/office/drawing/2014/main" id="{AE74BF80-D82E-8F80-71F0-07A029159B68}"/>
              </a:ext>
            </a:extLst>
          </p:cNvPr>
          <p:cNvSpPr>
            <a:spLocks noGrp="1"/>
          </p:cNvSpPr>
          <p:nvPr>
            <p:ph idx="1"/>
          </p:nvPr>
        </p:nvSpPr>
        <p:spPr/>
        <p:txBody>
          <a:bodyPr>
            <a:normAutofit/>
          </a:bodyPr>
          <a:lstStyle/>
          <a:p>
            <a:r>
              <a:rPr lang="en-GB" sz="3000" dirty="0" err="1"/>
              <a:t>ListView</a:t>
            </a:r>
            <a:r>
              <a:rPr lang="en-GB" sz="3000" dirty="0"/>
              <a:t> is a JavaFX control that displays a list of items, allowing users to select one or more items from the list. It provides methods for populating the list with data and handling selection events. </a:t>
            </a:r>
            <a:r>
              <a:rPr lang="en-GB" sz="3000" dirty="0" err="1"/>
              <a:t>ListView</a:t>
            </a:r>
            <a:r>
              <a:rPr lang="en-GB" sz="3000" dirty="0"/>
              <a:t> can be customized with different cell renderers to display complex data structures.</a:t>
            </a:r>
          </a:p>
          <a:p>
            <a:pPr marL="36900" indent="0">
              <a:buNone/>
            </a:pPr>
            <a:endParaRPr lang="en-IN" sz="3000" dirty="0"/>
          </a:p>
        </p:txBody>
      </p:sp>
    </p:spTree>
    <p:extLst>
      <p:ext uri="{BB962C8B-B14F-4D97-AF65-F5344CB8AC3E}">
        <p14:creationId xmlns:p14="http://schemas.microsoft.com/office/powerpoint/2010/main" val="904499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352BF-E0C2-E9F6-F090-DD67B31D4837}"/>
              </a:ext>
            </a:extLst>
          </p:cNvPr>
          <p:cNvSpPr>
            <a:spLocks noGrp="1"/>
          </p:cNvSpPr>
          <p:nvPr>
            <p:ph type="title"/>
          </p:nvPr>
        </p:nvSpPr>
        <p:spPr/>
        <p:txBody>
          <a:bodyPr/>
          <a:lstStyle/>
          <a:p>
            <a:r>
              <a:rPr lang="en-GB" dirty="0"/>
              <a:t>CHOICE BOX</a:t>
            </a:r>
            <a:endParaRPr lang="en-IN" dirty="0"/>
          </a:p>
        </p:txBody>
      </p:sp>
      <p:sp>
        <p:nvSpPr>
          <p:cNvPr id="3" name="Content Placeholder 2">
            <a:extLst>
              <a:ext uri="{FF2B5EF4-FFF2-40B4-BE49-F238E27FC236}">
                <a16:creationId xmlns:a16="http://schemas.microsoft.com/office/drawing/2014/main" id="{43CAE48C-6126-5DDC-C2DA-94F84E2D0431}"/>
              </a:ext>
            </a:extLst>
          </p:cNvPr>
          <p:cNvSpPr>
            <a:spLocks noGrp="1"/>
          </p:cNvSpPr>
          <p:nvPr>
            <p:ph idx="1"/>
          </p:nvPr>
        </p:nvSpPr>
        <p:spPr/>
        <p:txBody>
          <a:bodyPr>
            <a:normAutofit/>
          </a:bodyPr>
          <a:lstStyle/>
          <a:p>
            <a:r>
              <a:rPr lang="en-GB" sz="3000" dirty="0" err="1"/>
              <a:t>ComboBox</a:t>
            </a:r>
            <a:r>
              <a:rPr lang="en-GB" sz="3000" dirty="0"/>
              <a:t> (or </a:t>
            </a:r>
            <a:r>
              <a:rPr lang="en-GB" sz="3000" dirty="0" err="1"/>
              <a:t>ChoiceBox</a:t>
            </a:r>
            <a:r>
              <a:rPr lang="en-GB" sz="3000" dirty="0"/>
              <a:t>) is a UI control that combines a button or a text field with a drop-down list. It allows users to choose an item from the list or enter custom text. </a:t>
            </a:r>
            <a:r>
              <a:rPr lang="en-GB" sz="3000" dirty="0" err="1"/>
              <a:t>ComboBox</a:t>
            </a:r>
            <a:r>
              <a:rPr lang="en-GB" sz="3000" dirty="0"/>
              <a:t> is often used for selecting options from a predefined list or providing autocompletion functionality.</a:t>
            </a:r>
          </a:p>
          <a:p>
            <a:endParaRPr lang="en-IN" sz="3000" dirty="0"/>
          </a:p>
        </p:txBody>
      </p:sp>
    </p:spTree>
    <p:extLst>
      <p:ext uri="{BB962C8B-B14F-4D97-AF65-F5344CB8AC3E}">
        <p14:creationId xmlns:p14="http://schemas.microsoft.com/office/powerpoint/2010/main" val="333454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B335E-B677-1247-2E41-7076C96C4532}"/>
              </a:ext>
            </a:extLst>
          </p:cNvPr>
          <p:cNvSpPr>
            <a:spLocks noGrp="1"/>
          </p:cNvSpPr>
          <p:nvPr>
            <p:ph type="title"/>
          </p:nvPr>
        </p:nvSpPr>
        <p:spPr/>
        <p:txBody>
          <a:bodyPr/>
          <a:lstStyle/>
          <a:p>
            <a:r>
              <a:rPr lang="en-GB" dirty="0"/>
              <a:t>GRID PANE</a:t>
            </a:r>
            <a:endParaRPr lang="en-IN" dirty="0"/>
          </a:p>
        </p:txBody>
      </p:sp>
      <p:sp>
        <p:nvSpPr>
          <p:cNvPr id="3" name="Content Placeholder 2">
            <a:extLst>
              <a:ext uri="{FF2B5EF4-FFF2-40B4-BE49-F238E27FC236}">
                <a16:creationId xmlns:a16="http://schemas.microsoft.com/office/drawing/2014/main" id="{2543F5E7-896B-DE75-5348-8E423BB37322}"/>
              </a:ext>
            </a:extLst>
          </p:cNvPr>
          <p:cNvSpPr>
            <a:spLocks noGrp="1"/>
          </p:cNvSpPr>
          <p:nvPr>
            <p:ph idx="1"/>
          </p:nvPr>
        </p:nvSpPr>
        <p:spPr/>
        <p:txBody>
          <a:bodyPr>
            <a:normAutofit/>
          </a:bodyPr>
          <a:lstStyle/>
          <a:p>
            <a:r>
              <a:rPr lang="en-GB" sz="3000" dirty="0" err="1"/>
              <a:t>GridPane</a:t>
            </a:r>
            <a:r>
              <a:rPr lang="en-GB" sz="3000" dirty="0"/>
              <a:t> is a flexible layout container that arranges its child nodes in a grid-like structure, with rows and columns. It allows you to create complex and structured layouts by specifying the row and column indices for each UI control. </a:t>
            </a:r>
            <a:r>
              <a:rPr lang="en-GB" sz="3000" dirty="0" err="1"/>
              <a:t>GridPane</a:t>
            </a:r>
            <a:r>
              <a:rPr lang="en-GB" sz="3000" dirty="0"/>
              <a:t> provides methods for controlling the positioning, alignment, and spanning of child nodes within the grid.</a:t>
            </a:r>
            <a:endParaRPr lang="en-IN" sz="3000" dirty="0"/>
          </a:p>
        </p:txBody>
      </p:sp>
    </p:spTree>
    <p:extLst>
      <p:ext uri="{BB962C8B-B14F-4D97-AF65-F5344CB8AC3E}">
        <p14:creationId xmlns:p14="http://schemas.microsoft.com/office/powerpoint/2010/main" val="666302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EE15B-1ADD-011C-03B1-E5CE217C6C3E}"/>
              </a:ext>
            </a:extLst>
          </p:cNvPr>
          <p:cNvSpPr>
            <a:spLocks noGrp="1"/>
          </p:cNvSpPr>
          <p:nvPr>
            <p:ph type="title"/>
          </p:nvPr>
        </p:nvSpPr>
        <p:spPr/>
        <p:txBody>
          <a:bodyPr/>
          <a:lstStyle/>
          <a:p>
            <a:r>
              <a:rPr lang="en-GB" dirty="0"/>
              <a:t>GRID PANE EXAMPLE</a:t>
            </a:r>
            <a:endParaRPr lang="en-IN" dirty="0"/>
          </a:p>
        </p:txBody>
      </p:sp>
      <p:pic>
        <p:nvPicPr>
          <p:cNvPr id="1026" name="Picture 2" descr="JavaFX Tutorial: Advanced layouts | Vojtech Ruzicka's Programming Blog">
            <a:extLst>
              <a:ext uri="{FF2B5EF4-FFF2-40B4-BE49-F238E27FC236}">
                <a16:creationId xmlns:a16="http://schemas.microsoft.com/office/drawing/2014/main" id="{123E14FB-05BE-B0CB-2555-4272D417CB1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27747" y="2261938"/>
            <a:ext cx="9577137" cy="4138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5235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F4C95-DD72-477C-6C12-847DFBA5C4E0}"/>
              </a:ext>
            </a:extLst>
          </p:cNvPr>
          <p:cNvSpPr>
            <a:spLocks noGrp="1"/>
          </p:cNvSpPr>
          <p:nvPr>
            <p:ph type="title"/>
          </p:nvPr>
        </p:nvSpPr>
        <p:spPr/>
        <p:txBody>
          <a:bodyPr>
            <a:normAutofit fontScale="90000"/>
          </a:bodyPr>
          <a:lstStyle/>
          <a:p>
            <a:r>
              <a:rPr lang="en-IN" dirty="0"/>
              <a:t>BASIC STRUCTURE OF ANY JAVAFX PROGRAMME</a:t>
            </a:r>
          </a:p>
        </p:txBody>
      </p:sp>
      <p:sp>
        <p:nvSpPr>
          <p:cNvPr id="3" name="Content Placeholder 2">
            <a:extLst>
              <a:ext uri="{FF2B5EF4-FFF2-40B4-BE49-F238E27FC236}">
                <a16:creationId xmlns:a16="http://schemas.microsoft.com/office/drawing/2014/main" id="{BFEDA60E-883B-DC7B-2A4B-2D5C9975FFB7}"/>
              </a:ext>
            </a:extLst>
          </p:cNvPr>
          <p:cNvSpPr>
            <a:spLocks noGrp="1"/>
          </p:cNvSpPr>
          <p:nvPr>
            <p:ph idx="1"/>
          </p:nvPr>
        </p:nvSpPr>
        <p:spPr>
          <a:xfrm>
            <a:off x="913795" y="1866900"/>
            <a:ext cx="10353762" cy="4775947"/>
          </a:xfrm>
        </p:spPr>
        <p:txBody>
          <a:bodyPr>
            <a:normAutofit fontScale="92500" lnSpcReduction="10000"/>
          </a:bodyPr>
          <a:lstStyle/>
          <a:p>
            <a:r>
              <a:rPr lang="en-GB" dirty="0"/>
              <a:t>CREATE CONTROLS LIKE </a:t>
            </a:r>
            <a:r>
              <a:rPr lang="en-GB"/>
              <a:t>BUTTON ,TEXTFIELDS, </a:t>
            </a:r>
            <a:r>
              <a:rPr lang="en-GB" dirty="0"/>
              <a:t>LISTVIEWS E.T.C</a:t>
            </a:r>
          </a:p>
          <a:p>
            <a:r>
              <a:rPr lang="en-GB" dirty="0"/>
              <a:t>INSERT THE CONTROLS TO A LAYOUT</a:t>
            </a:r>
          </a:p>
          <a:p>
            <a:r>
              <a:rPr lang="en-GB" dirty="0"/>
              <a:t>YOU CAN ALSO CREATE MULTIPLE LAYOUTS WITH AS MANY CONTROLS YOU NEED</a:t>
            </a:r>
          </a:p>
          <a:p>
            <a:r>
              <a:rPr lang="en-GB" dirty="0"/>
              <a:t>PLACE ALL THESE LAYOUTS INTO A SINGLE LAYOUT</a:t>
            </a:r>
          </a:p>
          <a:p>
            <a:r>
              <a:rPr lang="en-GB" dirty="0"/>
              <a:t>YOU CAN ALSO ADD OTHER FUNCTONALITES TO BUTTONS OTHER CONTROLS BY CALLING CERTAIN METHODS </a:t>
            </a:r>
          </a:p>
          <a:p>
            <a:r>
              <a:rPr lang="en-GB" dirty="0"/>
              <a:t>CREATE A SCENE OBJECT BY PASSING THE LAYOUT THAT YOU HAVE DESIGNED </a:t>
            </a:r>
          </a:p>
          <a:p>
            <a:r>
              <a:rPr lang="en-GB" dirty="0"/>
              <a:t>SET THE SCENE TO WINDOW BY CALLING </a:t>
            </a:r>
            <a:r>
              <a:rPr lang="en-GB" dirty="0" err="1"/>
              <a:t>window.setscene</a:t>
            </a:r>
            <a:r>
              <a:rPr lang="en-GB" dirty="0"/>
              <a:t>() METHOD</a:t>
            </a:r>
          </a:p>
          <a:p>
            <a:r>
              <a:rPr lang="en-GB" dirty="0"/>
              <a:t>DISPLAY THE WINDOW BY </a:t>
            </a:r>
            <a:r>
              <a:rPr lang="en-GB" dirty="0" err="1"/>
              <a:t>window.show</a:t>
            </a:r>
            <a:r>
              <a:rPr lang="en-GB" dirty="0"/>
              <a:t>() METHOD</a:t>
            </a:r>
          </a:p>
        </p:txBody>
      </p:sp>
    </p:spTree>
    <p:extLst>
      <p:ext uri="{BB962C8B-B14F-4D97-AF65-F5344CB8AC3E}">
        <p14:creationId xmlns:p14="http://schemas.microsoft.com/office/powerpoint/2010/main" val="11800487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401C7-737E-0141-7679-0D3DB179F5B7}"/>
              </a:ext>
            </a:extLst>
          </p:cNvPr>
          <p:cNvSpPr>
            <a:spLocks noGrp="1"/>
          </p:cNvSpPr>
          <p:nvPr>
            <p:ph type="title"/>
          </p:nvPr>
        </p:nvSpPr>
        <p:spPr/>
        <p:txBody>
          <a:bodyPr/>
          <a:lstStyle/>
          <a:p>
            <a:r>
              <a:rPr lang="en-IN" dirty="0"/>
              <a:t>FLOW CHART</a:t>
            </a:r>
          </a:p>
        </p:txBody>
      </p:sp>
      <p:pic>
        <p:nvPicPr>
          <p:cNvPr id="5" name="Content Placeholder 4">
            <a:extLst>
              <a:ext uri="{FF2B5EF4-FFF2-40B4-BE49-F238E27FC236}">
                <a16:creationId xmlns:a16="http://schemas.microsoft.com/office/drawing/2014/main" id="{8F7D9D25-5B20-B92C-2072-8025C85BFD82}"/>
              </a:ext>
            </a:extLst>
          </p:cNvPr>
          <p:cNvPicPr>
            <a:picLocks noGrp="1" noChangeAspect="1"/>
          </p:cNvPicPr>
          <p:nvPr>
            <p:ph idx="1"/>
          </p:nvPr>
        </p:nvPicPr>
        <p:blipFill>
          <a:blip r:embed="rId2"/>
          <a:stretch>
            <a:fillRect/>
          </a:stretch>
        </p:blipFill>
        <p:spPr>
          <a:xfrm>
            <a:off x="4213412" y="1577788"/>
            <a:ext cx="3935506" cy="4993341"/>
          </a:xfrm>
        </p:spPr>
      </p:pic>
    </p:spTree>
    <p:extLst>
      <p:ext uri="{BB962C8B-B14F-4D97-AF65-F5344CB8AC3E}">
        <p14:creationId xmlns:p14="http://schemas.microsoft.com/office/powerpoint/2010/main" val="986351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E0FFD-F79F-3420-6733-B1BD73B56540}"/>
              </a:ext>
            </a:extLst>
          </p:cNvPr>
          <p:cNvSpPr>
            <a:spLocks noGrp="1"/>
          </p:cNvSpPr>
          <p:nvPr>
            <p:ph type="title"/>
          </p:nvPr>
        </p:nvSpPr>
        <p:spPr/>
        <p:txBody>
          <a:bodyPr/>
          <a:lstStyle/>
          <a:p>
            <a:r>
              <a:rPr lang="en-GB" dirty="0"/>
              <a:t>SCENE OF THE MAIN WINDOW</a:t>
            </a:r>
            <a:endParaRPr lang="en-IN" dirty="0"/>
          </a:p>
        </p:txBody>
      </p:sp>
      <p:pic>
        <p:nvPicPr>
          <p:cNvPr id="5" name="Content Placeholder 4">
            <a:extLst>
              <a:ext uri="{FF2B5EF4-FFF2-40B4-BE49-F238E27FC236}">
                <a16:creationId xmlns:a16="http://schemas.microsoft.com/office/drawing/2014/main" id="{D35D0818-D482-4964-180B-6E3E06695670}"/>
              </a:ext>
            </a:extLst>
          </p:cNvPr>
          <p:cNvPicPr>
            <a:picLocks noGrp="1" noChangeAspect="1"/>
          </p:cNvPicPr>
          <p:nvPr>
            <p:ph idx="1"/>
          </p:nvPr>
        </p:nvPicPr>
        <p:blipFill>
          <a:blip r:embed="rId2"/>
          <a:stretch>
            <a:fillRect/>
          </a:stretch>
        </p:blipFill>
        <p:spPr>
          <a:xfrm>
            <a:off x="793623" y="2025673"/>
            <a:ext cx="4110073" cy="4411335"/>
          </a:xfrm>
        </p:spPr>
      </p:pic>
      <p:sp>
        <p:nvSpPr>
          <p:cNvPr id="8" name="Oval 7">
            <a:extLst>
              <a:ext uri="{FF2B5EF4-FFF2-40B4-BE49-F238E27FC236}">
                <a16:creationId xmlns:a16="http://schemas.microsoft.com/office/drawing/2014/main" id="{362EA08F-C98E-E4DD-49E6-ED082218E88B}"/>
              </a:ext>
            </a:extLst>
          </p:cNvPr>
          <p:cNvSpPr/>
          <p:nvPr/>
        </p:nvSpPr>
        <p:spPr>
          <a:xfrm>
            <a:off x="7162799" y="2357717"/>
            <a:ext cx="2402541" cy="104438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sz="1500" dirty="0">
                <a:solidFill>
                  <a:srgbClr val="C00000"/>
                </a:solidFill>
              </a:rPr>
              <a:t>VBOX WITH A LABEL AT THE TOP OF BORDER PANE</a:t>
            </a:r>
            <a:endParaRPr lang="en-IN" sz="1500" dirty="0">
              <a:solidFill>
                <a:srgbClr val="C00000"/>
              </a:solidFill>
            </a:endParaRPr>
          </a:p>
        </p:txBody>
      </p:sp>
      <p:cxnSp>
        <p:nvCxnSpPr>
          <p:cNvPr id="10" name="Straight Arrow Connector 9">
            <a:extLst>
              <a:ext uri="{FF2B5EF4-FFF2-40B4-BE49-F238E27FC236}">
                <a16:creationId xmlns:a16="http://schemas.microsoft.com/office/drawing/2014/main" id="{A0F096BE-E3D8-DB1C-C33C-249518EDD6EF}"/>
              </a:ext>
            </a:extLst>
          </p:cNvPr>
          <p:cNvCxnSpPr/>
          <p:nvPr/>
        </p:nvCxnSpPr>
        <p:spPr>
          <a:xfrm>
            <a:off x="4383741" y="4016188"/>
            <a:ext cx="2931459" cy="0"/>
          </a:xfrm>
          <a:prstGeom prst="straightConnector1">
            <a:avLst/>
          </a:prstGeom>
          <a:ln>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BBB34D00-BBC4-1D78-931B-CBDB54740BAB}"/>
              </a:ext>
            </a:extLst>
          </p:cNvPr>
          <p:cNvSpPr/>
          <p:nvPr/>
        </p:nvSpPr>
        <p:spPr>
          <a:xfrm>
            <a:off x="7315199" y="3639670"/>
            <a:ext cx="2402541"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00" dirty="0"/>
              <a:t>LIST VIEW AT THE CENTER OF BORDER PANE</a:t>
            </a:r>
            <a:endParaRPr lang="en-IN" sz="1500" dirty="0"/>
          </a:p>
        </p:txBody>
      </p:sp>
      <p:cxnSp>
        <p:nvCxnSpPr>
          <p:cNvPr id="13" name="Straight Arrow Connector 12">
            <a:extLst>
              <a:ext uri="{FF2B5EF4-FFF2-40B4-BE49-F238E27FC236}">
                <a16:creationId xmlns:a16="http://schemas.microsoft.com/office/drawing/2014/main" id="{D325F203-3533-78E4-CC2F-3C7E909A8480}"/>
              </a:ext>
            </a:extLst>
          </p:cNvPr>
          <p:cNvCxnSpPr>
            <a:cxnSpLocks/>
            <a:endCxn id="14" idx="2"/>
          </p:cNvCxnSpPr>
          <p:nvPr/>
        </p:nvCxnSpPr>
        <p:spPr>
          <a:xfrm flipV="1">
            <a:off x="4564254" y="5199529"/>
            <a:ext cx="2793332" cy="833719"/>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14" name="Oval 13">
            <a:extLst>
              <a:ext uri="{FF2B5EF4-FFF2-40B4-BE49-F238E27FC236}">
                <a16:creationId xmlns:a16="http://schemas.microsoft.com/office/drawing/2014/main" id="{935BB0B9-B0CB-CE60-F7CD-9D9DA53A0F24}"/>
              </a:ext>
            </a:extLst>
          </p:cNvPr>
          <p:cNvSpPr/>
          <p:nvPr/>
        </p:nvSpPr>
        <p:spPr>
          <a:xfrm>
            <a:off x="7357586" y="4652684"/>
            <a:ext cx="2402540" cy="109368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100" dirty="0">
                <a:solidFill>
                  <a:srgbClr val="002060"/>
                </a:solidFill>
              </a:rPr>
              <a:t>A HBOX WITH BUTTONS VIEW,EDIT,CREATE AND DELETE AT THE BOTTOM OF THE BORDER PANE</a:t>
            </a:r>
            <a:endParaRPr lang="en-IN" sz="1100" dirty="0">
              <a:solidFill>
                <a:srgbClr val="002060"/>
              </a:solidFill>
            </a:endParaRPr>
          </a:p>
        </p:txBody>
      </p:sp>
      <p:cxnSp>
        <p:nvCxnSpPr>
          <p:cNvPr id="4" name="Straight Arrow Connector 3">
            <a:extLst>
              <a:ext uri="{FF2B5EF4-FFF2-40B4-BE49-F238E27FC236}">
                <a16:creationId xmlns:a16="http://schemas.microsoft.com/office/drawing/2014/main" id="{DD76C49C-7C8D-8984-43CE-237D1BCC7C4D}"/>
              </a:ext>
            </a:extLst>
          </p:cNvPr>
          <p:cNvCxnSpPr>
            <a:endCxn id="8" idx="2"/>
          </p:cNvCxnSpPr>
          <p:nvPr/>
        </p:nvCxnSpPr>
        <p:spPr>
          <a:xfrm>
            <a:off x="4834415" y="2528047"/>
            <a:ext cx="2328384" cy="351864"/>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76616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C3DE4-1B1D-C533-CE26-62D0DBE70B26}"/>
              </a:ext>
            </a:extLst>
          </p:cNvPr>
          <p:cNvSpPr>
            <a:spLocks noGrp="1"/>
          </p:cNvSpPr>
          <p:nvPr>
            <p:ph type="title"/>
          </p:nvPr>
        </p:nvSpPr>
        <p:spPr/>
        <p:txBody>
          <a:bodyPr/>
          <a:lstStyle/>
          <a:p>
            <a:r>
              <a:rPr lang="en-GB" dirty="0"/>
              <a:t>SCENE OF OTHER CHILD WINDOWS</a:t>
            </a:r>
            <a:endParaRPr lang="en-IN" dirty="0"/>
          </a:p>
        </p:txBody>
      </p:sp>
      <p:pic>
        <p:nvPicPr>
          <p:cNvPr id="5" name="Content Placeholder 4">
            <a:extLst>
              <a:ext uri="{FF2B5EF4-FFF2-40B4-BE49-F238E27FC236}">
                <a16:creationId xmlns:a16="http://schemas.microsoft.com/office/drawing/2014/main" id="{5C98E937-1300-23D6-8E75-FF20CDC18F7F}"/>
              </a:ext>
            </a:extLst>
          </p:cNvPr>
          <p:cNvPicPr>
            <a:picLocks noGrp="1" noChangeAspect="1"/>
          </p:cNvPicPr>
          <p:nvPr>
            <p:ph idx="1"/>
          </p:nvPr>
        </p:nvPicPr>
        <p:blipFill>
          <a:blip r:embed="rId2"/>
          <a:stretch>
            <a:fillRect/>
          </a:stretch>
        </p:blipFill>
        <p:spPr>
          <a:xfrm>
            <a:off x="1663452" y="2130239"/>
            <a:ext cx="3896326" cy="3714750"/>
          </a:xfrm>
        </p:spPr>
      </p:pic>
      <p:cxnSp>
        <p:nvCxnSpPr>
          <p:cNvPr id="7" name="Straight Arrow Connector 6">
            <a:extLst>
              <a:ext uri="{FF2B5EF4-FFF2-40B4-BE49-F238E27FC236}">
                <a16:creationId xmlns:a16="http://schemas.microsoft.com/office/drawing/2014/main" id="{70098FCF-8D20-9A47-B921-8B245A6ECF0F}"/>
              </a:ext>
            </a:extLst>
          </p:cNvPr>
          <p:cNvCxnSpPr/>
          <p:nvPr/>
        </p:nvCxnSpPr>
        <p:spPr>
          <a:xfrm flipV="1">
            <a:off x="2895600" y="2572871"/>
            <a:ext cx="4303059" cy="9861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 name="Straight Arrow Connector 7">
            <a:extLst>
              <a:ext uri="{FF2B5EF4-FFF2-40B4-BE49-F238E27FC236}">
                <a16:creationId xmlns:a16="http://schemas.microsoft.com/office/drawing/2014/main" id="{F04E29AA-1EC5-148A-D449-173C4AD8C23E}"/>
              </a:ext>
            </a:extLst>
          </p:cNvPr>
          <p:cNvCxnSpPr/>
          <p:nvPr/>
        </p:nvCxnSpPr>
        <p:spPr>
          <a:xfrm flipV="1">
            <a:off x="4392706" y="2959475"/>
            <a:ext cx="4303059" cy="9861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 name="Straight Arrow Connector 8">
            <a:extLst>
              <a:ext uri="{FF2B5EF4-FFF2-40B4-BE49-F238E27FC236}">
                <a16:creationId xmlns:a16="http://schemas.microsoft.com/office/drawing/2014/main" id="{0DED39AE-E4B4-2AA8-3258-96350407CA4E}"/>
              </a:ext>
            </a:extLst>
          </p:cNvPr>
          <p:cNvCxnSpPr/>
          <p:nvPr/>
        </p:nvCxnSpPr>
        <p:spPr>
          <a:xfrm flipV="1">
            <a:off x="4392706" y="4612341"/>
            <a:ext cx="4303059" cy="9861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id="{90321378-0C15-89B9-2855-DFDFC85C2070}"/>
              </a:ext>
            </a:extLst>
          </p:cNvPr>
          <p:cNvCxnSpPr/>
          <p:nvPr/>
        </p:nvCxnSpPr>
        <p:spPr>
          <a:xfrm flipV="1">
            <a:off x="3801035" y="4177553"/>
            <a:ext cx="4303059" cy="9861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id="{D3D33954-B26A-B567-E7E2-720C15E07457}"/>
              </a:ext>
            </a:extLst>
          </p:cNvPr>
          <p:cNvCxnSpPr/>
          <p:nvPr/>
        </p:nvCxnSpPr>
        <p:spPr>
          <a:xfrm flipV="1">
            <a:off x="3200400" y="3379694"/>
            <a:ext cx="4303059" cy="9861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2" name="Straight Arrow Connector 11">
            <a:extLst>
              <a:ext uri="{FF2B5EF4-FFF2-40B4-BE49-F238E27FC236}">
                <a16:creationId xmlns:a16="http://schemas.microsoft.com/office/drawing/2014/main" id="{A3DCD8AA-625F-A23F-A21C-0DAE76987C45}"/>
              </a:ext>
            </a:extLst>
          </p:cNvPr>
          <p:cNvCxnSpPr/>
          <p:nvPr/>
        </p:nvCxnSpPr>
        <p:spPr>
          <a:xfrm flipV="1">
            <a:off x="4279677" y="3808880"/>
            <a:ext cx="4303059" cy="9861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3" name="Straight Arrow Connector 12">
            <a:extLst>
              <a:ext uri="{FF2B5EF4-FFF2-40B4-BE49-F238E27FC236}">
                <a16:creationId xmlns:a16="http://schemas.microsoft.com/office/drawing/2014/main" id="{96B95905-7799-67CA-9C6B-83A3F60B973D}"/>
              </a:ext>
            </a:extLst>
          </p:cNvPr>
          <p:cNvCxnSpPr/>
          <p:nvPr/>
        </p:nvCxnSpPr>
        <p:spPr>
          <a:xfrm flipV="1">
            <a:off x="3200399" y="5028638"/>
            <a:ext cx="4303059" cy="9861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4" name="Straight Arrow Connector 13">
            <a:extLst>
              <a:ext uri="{FF2B5EF4-FFF2-40B4-BE49-F238E27FC236}">
                <a16:creationId xmlns:a16="http://schemas.microsoft.com/office/drawing/2014/main" id="{6A931CBC-63D2-FB1D-46B6-0986240BB18F}"/>
              </a:ext>
            </a:extLst>
          </p:cNvPr>
          <p:cNvCxnSpPr/>
          <p:nvPr/>
        </p:nvCxnSpPr>
        <p:spPr>
          <a:xfrm flipV="1">
            <a:off x="5253318" y="5457824"/>
            <a:ext cx="4303059" cy="9861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6" name="Rectangle: Rounded Corners 15">
            <a:extLst>
              <a:ext uri="{FF2B5EF4-FFF2-40B4-BE49-F238E27FC236}">
                <a16:creationId xmlns:a16="http://schemas.microsoft.com/office/drawing/2014/main" id="{0E03442A-587A-BA7F-FE20-FB11C6D275E0}"/>
              </a:ext>
            </a:extLst>
          </p:cNvPr>
          <p:cNvSpPr/>
          <p:nvPr/>
        </p:nvSpPr>
        <p:spPr>
          <a:xfrm>
            <a:off x="7198659" y="2223250"/>
            <a:ext cx="797859" cy="46616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1.</a:t>
            </a:r>
            <a:endParaRPr lang="en-IN" dirty="0"/>
          </a:p>
        </p:txBody>
      </p:sp>
      <p:sp>
        <p:nvSpPr>
          <p:cNvPr id="17" name="Rectangle: Rounded Corners 16">
            <a:extLst>
              <a:ext uri="{FF2B5EF4-FFF2-40B4-BE49-F238E27FC236}">
                <a16:creationId xmlns:a16="http://schemas.microsoft.com/office/drawing/2014/main" id="{BAEA99F6-5536-B280-20E0-CEFA0F3F5973}"/>
              </a:ext>
            </a:extLst>
          </p:cNvPr>
          <p:cNvSpPr/>
          <p:nvPr/>
        </p:nvSpPr>
        <p:spPr>
          <a:xfrm>
            <a:off x="8704731" y="2775698"/>
            <a:ext cx="851646" cy="46616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2.</a:t>
            </a:r>
            <a:endParaRPr lang="en-IN" dirty="0"/>
          </a:p>
        </p:txBody>
      </p:sp>
      <p:sp>
        <p:nvSpPr>
          <p:cNvPr id="18" name="Rectangle: Rounded Corners 17">
            <a:extLst>
              <a:ext uri="{FF2B5EF4-FFF2-40B4-BE49-F238E27FC236}">
                <a16:creationId xmlns:a16="http://schemas.microsoft.com/office/drawing/2014/main" id="{0103B214-200E-FC9B-7419-E2B592D545D8}"/>
              </a:ext>
            </a:extLst>
          </p:cNvPr>
          <p:cNvSpPr/>
          <p:nvPr/>
        </p:nvSpPr>
        <p:spPr>
          <a:xfrm>
            <a:off x="7597588" y="3146612"/>
            <a:ext cx="797859" cy="46616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3.</a:t>
            </a:r>
            <a:endParaRPr lang="en-IN" dirty="0"/>
          </a:p>
        </p:txBody>
      </p:sp>
      <p:sp>
        <p:nvSpPr>
          <p:cNvPr id="19" name="Rectangle: Rounded Corners 18">
            <a:extLst>
              <a:ext uri="{FF2B5EF4-FFF2-40B4-BE49-F238E27FC236}">
                <a16:creationId xmlns:a16="http://schemas.microsoft.com/office/drawing/2014/main" id="{F7D8E91C-E890-FFA4-2681-941101261AF8}"/>
              </a:ext>
            </a:extLst>
          </p:cNvPr>
          <p:cNvSpPr/>
          <p:nvPr/>
        </p:nvSpPr>
        <p:spPr>
          <a:xfrm>
            <a:off x="8676865" y="3548908"/>
            <a:ext cx="797859" cy="46616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4.</a:t>
            </a:r>
            <a:endParaRPr lang="en-IN" dirty="0"/>
          </a:p>
        </p:txBody>
      </p:sp>
      <p:sp>
        <p:nvSpPr>
          <p:cNvPr id="20" name="Rectangle: Rounded Corners 19">
            <a:extLst>
              <a:ext uri="{FF2B5EF4-FFF2-40B4-BE49-F238E27FC236}">
                <a16:creationId xmlns:a16="http://schemas.microsoft.com/office/drawing/2014/main" id="{62237782-AE5C-2D3D-7043-9C0C26826263}"/>
              </a:ext>
            </a:extLst>
          </p:cNvPr>
          <p:cNvSpPr/>
          <p:nvPr/>
        </p:nvSpPr>
        <p:spPr>
          <a:xfrm>
            <a:off x="8277935" y="4043082"/>
            <a:ext cx="797859" cy="46616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5.</a:t>
            </a:r>
            <a:endParaRPr lang="en-IN" dirty="0"/>
          </a:p>
        </p:txBody>
      </p:sp>
      <p:sp>
        <p:nvSpPr>
          <p:cNvPr id="21" name="Rectangle: Rounded Corners 20">
            <a:extLst>
              <a:ext uri="{FF2B5EF4-FFF2-40B4-BE49-F238E27FC236}">
                <a16:creationId xmlns:a16="http://schemas.microsoft.com/office/drawing/2014/main" id="{3C4A0D24-F554-55F1-ED99-1692BE87D682}"/>
              </a:ext>
            </a:extLst>
          </p:cNvPr>
          <p:cNvSpPr/>
          <p:nvPr/>
        </p:nvSpPr>
        <p:spPr>
          <a:xfrm>
            <a:off x="8758518" y="4546229"/>
            <a:ext cx="797859" cy="46616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6.</a:t>
            </a:r>
            <a:endParaRPr lang="en-IN" dirty="0"/>
          </a:p>
        </p:txBody>
      </p:sp>
      <p:sp>
        <p:nvSpPr>
          <p:cNvPr id="22" name="Rectangle: Rounded Corners 21">
            <a:extLst>
              <a:ext uri="{FF2B5EF4-FFF2-40B4-BE49-F238E27FC236}">
                <a16:creationId xmlns:a16="http://schemas.microsoft.com/office/drawing/2014/main" id="{667B168E-4BF2-3C9E-A2AC-B646BE71F98E}"/>
              </a:ext>
            </a:extLst>
          </p:cNvPr>
          <p:cNvSpPr/>
          <p:nvPr/>
        </p:nvSpPr>
        <p:spPr>
          <a:xfrm>
            <a:off x="7729818" y="4839820"/>
            <a:ext cx="797859" cy="46616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7.</a:t>
            </a:r>
            <a:endParaRPr lang="en-IN" dirty="0"/>
          </a:p>
        </p:txBody>
      </p:sp>
      <p:sp>
        <p:nvSpPr>
          <p:cNvPr id="23" name="Rectangle: Rounded Corners 22">
            <a:extLst>
              <a:ext uri="{FF2B5EF4-FFF2-40B4-BE49-F238E27FC236}">
                <a16:creationId xmlns:a16="http://schemas.microsoft.com/office/drawing/2014/main" id="{15D28131-C189-D00C-F380-ABBA59E765EC}"/>
              </a:ext>
            </a:extLst>
          </p:cNvPr>
          <p:cNvSpPr/>
          <p:nvPr/>
        </p:nvSpPr>
        <p:spPr>
          <a:xfrm>
            <a:off x="9782737" y="5274047"/>
            <a:ext cx="797859" cy="46616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8.</a:t>
            </a:r>
            <a:endParaRPr lang="en-IN" dirty="0"/>
          </a:p>
        </p:txBody>
      </p:sp>
    </p:spTree>
    <p:extLst>
      <p:ext uri="{BB962C8B-B14F-4D97-AF65-F5344CB8AC3E}">
        <p14:creationId xmlns:p14="http://schemas.microsoft.com/office/powerpoint/2010/main" val="1107628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ABOUT</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r>
              <a:rPr lang="en-US" sz="2400" dirty="0"/>
              <a:t>JAVA</a:t>
            </a:r>
          </a:p>
          <a:p>
            <a:r>
              <a:rPr lang="en-US" sz="2400" dirty="0"/>
              <a:t>CONCEPT:- OOP</a:t>
            </a:r>
          </a:p>
          <a:p>
            <a:r>
              <a:rPr lang="en-US" sz="2400" dirty="0"/>
              <a:t>JAVAFX FRAMEWORK</a:t>
            </a:r>
          </a:p>
        </p:txBody>
      </p:sp>
    </p:spTree>
    <p:extLst>
      <p:ext uri="{BB962C8B-B14F-4D97-AF65-F5344CB8AC3E}">
        <p14:creationId xmlns:p14="http://schemas.microsoft.com/office/powerpoint/2010/main" val="3220235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B7570-7072-D04D-B4FC-3BEFD1277D33}"/>
              </a:ext>
            </a:extLst>
          </p:cNvPr>
          <p:cNvSpPr>
            <a:spLocks noGrp="1"/>
          </p:cNvSpPr>
          <p:nvPr>
            <p:ph type="title"/>
          </p:nvPr>
        </p:nvSpPr>
        <p:spPr/>
        <p:txBody>
          <a:bodyPr>
            <a:normAutofit fontScale="90000"/>
          </a:bodyPr>
          <a:lstStyle/>
          <a:p>
            <a:r>
              <a:rPr lang="en-GB" dirty="0"/>
              <a:t>THE ENTIRE SCENE IS GRIDPANE LAYOUT</a:t>
            </a:r>
            <a:endParaRPr lang="en-IN" dirty="0"/>
          </a:p>
        </p:txBody>
      </p:sp>
      <p:sp>
        <p:nvSpPr>
          <p:cNvPr id="3" name="Content Placeholder 2">
            <a:extLst>
              <a:ext uri="{FF2B5EF4-FFF2-40B4-BE49-F238E27FC236}">
                <a16:creationId xmlns:a16="http://schemas.microsoft.com/office/drawing/2014/main" id="{FEA0E151-6698-A619-945F-DFD2321BDF2E}"/>
              </a:ext>
            </a:extLst>
          </p:cNvPr>
          <p:cNvSpPr>
            <a:spLocks noGrp="1"/>
          </p:cNvSpPr>
          <p:nvPr>
            <p:ph idx="1"/>
          </p:nvPr>
        </p:nvSpPr>
        <p:spPr/>
        <p:txBody>
          <a:bodyPr>
            <a:normAutofit fontScale="92500" lnSpcReduction="10000"/>
          </a:bodyPr>
          <a:lstStyle/>
          <a:p>
            <a:r>
              <a:rPr lang="en-GB" dirty="0"/>
              <a:t>1.TEXT LABEL AT (0,0)</a:t>
            </a:r>
          </a:p>
          <a:p>
            <a:r>
              <a:rPr lang="en-GB" dirty="0"/>
              <a:t>2.TEXT FIELD AT (0,1)</a:t>
            </a:r>
          </a:p>
          <a:p>
            <a:r>
              <a:rPr lang="en-GB" dirty="0"/>
              <a:t>3.TEXT LABEL AT (0,3)</a:t>
            </a:r>
          </a:p>
          <a:p>
            <a:r>
              <a:rPr lang="en-GB" dirty="0"/>
              <a:t>4.TEXT FIELD AT (0,4)</a:t>
            </a:r>
          </a:p>
          <a:p>
            <a:r>
              <a:rPr lang="en-GB" dirty="0"/>
              <a:t>5.TEXT LABEL AT (0,6)</a:t>
            </a:r>
          </a:p>
          <a:p>
            <a:r>
              <a:rPr lang="en-GB" dirty="0"/>
              <a:t>6.TEXT FIELD AT (0,7)</a:t>
            </a:r>
          </a:p>
          <a:p>
            <a:r>
              <a:rPr lang="en-GB" dirty="0"/>
              <a:t>7.CHOICE BOX AT (0,9)</a:t>
            </a:r>
          </a:p>
          <a:p>
            <a:r>
              <a:rPr lang="en-GB" dirty="0"/>
              <a:t>8.BUTTON AT (3,11)</a:t>
            </a:r>
            <a:endParaRPr lang="en-IN" dirty="0"/>
          </a:p>
          <a:p>
            <a:endParaRPr lang="en-IN" dirty="0"/>
          </a:p>
          <a:p>
            <a:endParaRPr lang="en-IN" dirty="0"/>
          </a:p>
        </p:txBody>
      </p:sp>
    </p:spTree>
    <p:extLst>
      <p:ext uri="{BB962C8B-B14F-4D97-AF65-F5344CB8AC3E}">
        <p14:creationId xmlns:p14="http://schemas.microsoft.com/office/powerpoint/2010/main" val="17372788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2050C-2BB2-FAD4-CF7F-8D1B5435DADF}"/>
              </a:ext>
            </a:extLst>
          </p:cNvPr>
          <p:cNvSpPr>
            <a:spLocks noGrp="1"/>
          </p:cNvSpPr>
          <p:nvPr>
            <p:ph type="title"/>
          </p:nvPr>
        </p:nvSpPr>
        <p:spPr/>
        <p:txBody>
          <a:bodyPr/>
          <a:lstStyle/>
          <a:p>
            <a:r>
              <a:rPr lang="en-GB" dirty="0"/>
              <a:t>ALERT BOX SCENE</a:t>
            </a:r>
            <a:endParaRPr lang="en-IN" dirty="0"/>
          </a:p>
        </p:txBody>
      </p:sp>
      <p:pic>
        <p:nvPicPr>
          <p:cNvPr id="5" name="Content Placeholder 4">
            <a:extLst>
              <a:ext uri="{FF2B5EF4-FFF2-40B4-BE49-F238E27FC236}">
                <a16:creationId xmlns:a16="http://schemas.microsoft.com/office/drawing/2014/main" id="{B4D8FCD4-17EB-FA31-134C-476871DAB320}"/>
              </a:ext>
            </a:extLst>
          </p:cNvPr>
          <p:cNvPicPr>
            <a:picLocks noGrp="1" noChangeAspect="1"/>
          </p:cNvPicPr>
          <p:nvPr>
            <p:ph idx="1"/>
          </p:nvPr>
        </p:nvPicPr>
        <p:blipFill>
          <a:blip r:embed="rId2"/>
          <a:stretch>
            <a:fillRect/>
          </a:stretch>
        </p:blipFill>
        <p:spPr>
          <a:xfrm>
            <a:off x="601025" y="2735239"/>
            <a:ext cx="7033626" cy="1789077"/>
          </a:xfrm>
        </p:spPr>
      </p:pic>
      <p:cxnSp>
        <p:nvCxnSpPr>
          <p:cNvPr id="7" name="Straight Arrow Connector 6">
            <a:extLst>
              <a:ext uri="{FF2B5EF4-FFF2-40B4-BE49-F238E27FC236}">
                <a16:creationId xmlns:a16="http://schemas.microsoft.com/office/drawing/2014/main" id="{B6C7017C-FF08-D90C-0BE3-B4001E933EBF}"/>
              </a:ext>
            </a:extLst>
          </p:cNvPr>
          <p:cNvCxnSpPr>
            <a:cxnSpLocks/>
          </p:cNvCxnSpPr>
          <p:nvPr/>
        </p:nvCxnSpPr>
        <p:spPr>
          <a:xfrm>
            <a:off x="4894729" y="4066305"/>
            <a:ext cx="3550024" cy="843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66CE5898-C92B-80C7-E0C0-2C52A0179868}"/>
              </a:ext>
            </a:extLst>
          </p:cNvPr>
          <p:cNvCxnSpPr>
            <a:cxnSpLocks/>
          </p:cNvCxnSpPr>
          <p:nvPr/>
        </p:nvCxnSpPr>
        <p:spPr>
          <a:xfrm>
            <a:off x="5683624" y="3518647"/>
            <a:ext cx="2868705"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3" name="Oval 12">
            <a:extLst>
              <a:ext uri="{FF2B5EF4-FFF2-40B4-BE49-F238E27FC236}">
                <a16:creationId xmlns:a16="http://schemas.microsoft.com/office/drawing/2014/main" id="{BA6D8BD2-BBA8-4E4D-3D88-1DB300F390D2}"/>
              </a:ext>
            </a:extLst>
          </p:cNvPr>
          <p:cNvSpPr/>
          <p:nvPr/>
        </p:nvSpPr>
        <p:spPr>
          <a:xfrm>
            <a:off x="8564572" y="2860648"/>
            <a:ext cx="2554942"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LABEL</a:t>
            </a:r>
            <a:endParaRPr lang="en-IN" dirty="0"/>
          </a:p>
        </p:txBody>
      </p:sp>
      <p:sp>
        <p:nvSpPr>
          <p:cNvPr id="15" name="Oval 14">
            <a:extLst>
              <a:ext uri="{FF2B5EF4-FFF2-40B4-BE49-F238E27FC236}">
                <a16:creationId xmlns:a16="http://schemas.microsoft.com/office/drawing/2014/main" id="{C12DBF41-87BE-C019-5EF4-12CDD170A17D}"/>
              </a:ext>
            </a:extLst>
          </p:cNvPr>
          <p:cNvSpPr/>
          <p:nvPr/>
        </p:nvSpPr>
        <p:spPr>
          <a:xfrm>
            <a:off x="8659906" y="3854396"/>
            <a:ext cx="2554942" cy="9144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BUTTON</a:t>
            </a:r>
            <a:endParaRPr lang="en-IN" dirty="0"/>
          </a:p>
        </p:txBody>
      </p:sp>
      <p:cxnSp>
        <p:nvCxnSpPr>
          <p:cNvPr id="17" name="Connector: Elbow 16">
            <a:extLst>
              <a:ext uri="{FF2B5EF4-FFF2-40B4-BE49-F238E27FC236}">
                <a16:creationId xmlns:a16="http://schemas.microsoft.com/office/drawing/2014/main" id="{104CE8EB-380E-88FC-8727-D61E51C3FABF}"/>
              </a:ext>
            </a:extLst>
          </p:cNvPr>
          <p:cNvCxnSpPr>
            <a:cxnSpLocks/>
          </p:cNvCxnSpPr>
          <p:nvPr/>
        </p:nvCxnSpPr>
        <p:spPr>
          <a:xfrm rot="16200000" flipV="1">
            <a:off x="5842374" y="4157008"/>
            <a:ext cx="1497106" cy="1161677"/>
          </a:xfrm>
          <a:prstGeom prst="bent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sp>
        <p:nvSpPr>
          <p:cNvPr id="19" name="Rectangle 18">
            <a:extLst>
              <a:ext uri="{FF2B5EF4-FFF2-40B4-BE49-F238E27FC236}">
                <a16:creationId xmlns:a16="http://schemas.microsoft.com/office/drawing/2014/main" id="{0218A43D-6E8C-DF5D-807F-673BE2DECDFF}"/>
              </a:ext>
            </a:extLst>
          </p:cNvPr>
          <p:cNvSpPr/>
          <p:nvPr/>
        </p:nvSpPr>
        <p:spPr>
          <a:xfrm>
            <a:off x="6590927" y="5499845"/>
            <a:ext cx="2106706" cy="914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a:t>VBOX</a:t>
            </a:r>
            <a:endParaRPr lang="en-IN" dirty="0"/>
          </a:p>
        </p:txBody>
      </p:sp>
    </p:spTree>
    <p:extLst>
      <p:ext uri="{BB962C8B-B14F-4D97-AF65-F5344CB8AC3E}">
        <p14:creationId xmlns:p14="http://schemas.microsoft.com/office/powerpoint/2010/main" val="4498183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667D2-31B5-6B86-D456-C765E570C5C5}"/>
              </a:ext>
            </a:extLst>
          </p:cNvPr>
          <p:cNvSpPr>
            <a:spLocks noGrp="1"/>
          </p:cNvSpPr>
          <p:nvPr>
            <p:ph type="title"/>
          </p:nvPr>
        </p:nvSpPr>
        <p:spPr/>
        <p:txBody>
          <a:bodyPr/>
          <a:lstStyle/>
          <a:p>
            <a:r>
              <a:rPr lang="en-IN" dirty="0"/>
              <a:t>REFERENCES(THE NEWBOSTON YT)</a:t>
            </a:r>
          </a:p>
        </p:txBody>
      </p:sp>
      <p:pic>
        <p:nvPicPr>
          <p:cNvPr id="5" name="Content Placeholder 4">
            <a:extLst>
              <a:ext uri="{FF2B5EF4-FFF2-40B4-BE49-F238E27FC236}">
                <a16:creationId xmlns:a16="http://schemas.microsoft.com/office/drawing/2014/main" id="{FCEDD085-6AE3-DD7E-9018-9406075F814E}"/>
              </a:ext>
            </a:extLst>
          </p:cNvPr>
          <p:cNvPicPr>
            <a:picLocks noGrp="1" noChangeAspect="1"/>
          </p:cNvPicPr>
          <p:nvPr>
            <p:ph idx="1"/>
          </p:nvPr>
        </p:nvPicPr>
        <p:blipFill>
          <a:blip r:embed="rId2"/>
          <a:stretch>
            <a:fillRect/>
          </a:stretch>
        </p:blipFill>
        <p:spPr>
          <a:xfrm>
            <a:off x="2215293" y="2326383"/>
            <a:ext cx="3020096" cy="3058323"/>
          </a:xfrm>
        </p:spPr>
      </p:pic>
      <p:pic>
        <p:nvPicPr>
          <p:cNvPr id="7" name="Picture 6">
            <a:extLst>
              <a:ext uri="{FF2B5EF4-FFF2-40B4-BE49-F238E27FC236}">
                <a16:creationId xmlns:a16="http://schemas.microsoft.com/office/drawing/2014/main" id="{91950EC9-5B88-A92D-FE54-FC515BACA1A3}"/>
              </a:ext>
            </a:extLst>
          </p:cNvPr>
          <p:cNvPicPr>
            <a:picLocks noChangeAspect="1"/>
          </p:cNvPicPr>
          <p:nvPr/>
        </p:nvPicPr>
        <p:blipFill>
          <a:blip r:embed="rId3"/>
          <a:stretch>
            <a:fillRect/>
          </a:stretch>
        </p:blipFill>
        <p:spPr>
          <a:xfrm>
            <a:off x="6655572" y="2326383"/>
            <a:ext cx="3199082" cy="3058323"/>
          </a:xfrm>
          <a:prstGeom prst="rect">
            <a:avLst/>
          </a:prstGeom>
        </p:spPr>
      </p:pic>
      <p:sp>
        <p:nvSpPr>
          <p:cNvPr id="8" name="TextBox 7">
            <a:extLst>
              <a:ext uri="{FF2B5EF4-FFF2-40B4-BE49-F238E27FC236}">
                <a16:creationId xmlns:a16="http://schemas.microsoft.com/office/drawing/2014/main" id="{2B52DC3F-87AC-B556-F798-67950E42248F}"/>
              </a:ext>
            </a:extLst>
          </p:cNvPr>
          <p:cNvSpPr txBox="1"/>
          <p:nvPr/>
        </p:nvSpPr>
        <p:spPr>
          <a:xfrm>
            <a:off x="2215292" y="5879068"/>
            <a:ext cx="2911695" cy="369332"/>
          </a:xfrm>
          <a:prstGeom prst="rect">
            <a:avLst/>
          </a:prstGeom>
          <a:noFill/>
        </p:spPr>
        <p:txBody>
          <a:bodyPr wrap="none" rtlCol="0">
            <a:spAutoFit/>
          </a:bodyPr>
          <a:lstStyle/>
          <a:p>
            <a:r>
              <a:rPr lang="en-IN" dirty="0"/>
              <a:t>FIRST VIDEO IN PLAYLIST</a:t>
            </a:r>
          </a:p>
        </p:txBody>
      </p:sp>
      <p:sp>
        <p:nvSpPr>
          <p:cNvPr id="9" name="TextBox 8">
            <a:extLst>
              <a:ext uri="{FF2B5EF4-FFF2-40B4-BE49-F238E27FC236}">
                <a16:creationId xmlns:a16="http://schemas.microsoft.com/office/drawing/2014/main" id="{0154CC66-7DB1-126F-B200-4F30B1A1EB90}"/>
              </a:ext>
            </a:extLst>
          </p:cNvPr>
          <p:cNvSpPr txBox="1"/>
          <p:nvPr/>
        </p:nvSpPr>
        <p:spPr>
          <a:xfrm>
            <a:off x="6832735" y="5839566"/>
            <a:ext cx="2998321" cy="369332"/>
          </a:xfrm>
          <a:prstGeom prst="rect">
            <a:avLst/>
          </a:prstGeom>
          <a:noFill/>
        </p:spPr>
        <p:txBody>
          <a:bodyPr wrap="none" rtlCol="0">
            <a:spAutoFit/>
          </a:bodyPr>
          <a:lstStyle/>
          <a:p>
            <a:r>
              <a:rPr lang="en-IN" dirty="0"/>
              <a:t>YOUTUBE CHANNEL LINK</a:t>
            </a:r>
          </a:p>
        </p:txBody>
      </p:sp>
    </p:spTree>
    <p:extLst>
      <p:ext uri="{BB962C8B-B14F-4D97-AF65-F5344CB8AC3E}">
        <p14:creationId xmlns:p14="http://schemas.microsoft.com/office/powerpoint/2010/main" val="10033909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B619E-0C9F-CCDF-08C4-C474A324084A}"/>
              </a:ext>
            </a:extLst>
          </p:cNvPr>
          <p:cNvSpPr>
            <a:spLocks noGrp="1"/>
          </p:cNvSpPr>
          <p:nvPr>
            <p:ph type="title"/>
          </p:nvPr>
        </p:nvSpPr>
        <p:spPr/>
        <p:txBody>
          <a:bodyPr/>
          <a:lstStyle/>
          <a:p>
            <a:r>
              <a:rPr lang="en-GB"/>
              <a:t>THANK YOU!!!</a:t>
            </a:r>
            <a:endParaRPr lang="en-IN"/>
          </a:p>
        </p:txBody>
      </p:sp>
      <p:pic>
        <p:nvPicPr>
          <p:cNvPr id="1026" name="Picture 2" descr="12 Ways to Say “Thank You” With Examples | Grammarly">
            <a:extLst>
              <a:ext uri="{FF2B5EF4-FFF2-40B4-BE49-F238E27FC236}">
                <a16:creationId xmlns:a16="http://schemas.microsoft.com/office/drawing/2014/main" id="{726669D2-75D1-DF3C-3156-C06B279AAFC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99130" y="2143879"/>
            <a:ext cx="8408894" cy="4421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9176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1571A-C96A-FF36-18A6-5D06FE54BE55}"/>
              </a:ext>
            </a:extLst>
          </p:cNvPr>
          <p:cNvSpPr>
            <a:spLocks noGrp="1"/>
          </p:cNvSpPr>
          <p:nvPr>
            <p:ph type="title"/>
          </p:nvPr>
        </p:nvSpPr>
        <p:spPr>
          <a:xfrm>
            <a:off x="913795" y="757238"/>
            <a:ext cx="10353762" cy="785812"/>
          </a:xfrm>
        </p:spPr>
        <p:txBody>
          <a:bodyPr>
            <a:normAutofit fontScale="90000"/>
          </a:bodyPr>
          <a:lstStyle/>
          <a:p>
            <a:r>
              <a:rPr lang="en-GB" dirty="0"/>
              <a:t>JAVAFX CLASSES I USED IN THE PROJECT</a:t>
            </a:r>
            <a:endParaRPr lang="en-IN" dirty="0"/>
          </a:p>
        </p:txBody>
      </p:sp>
      <p:sp>
        <p:nvSpPr>
          <p:cNvPr id="3" name="Content Placeholder 2">
            <a:extLst>
              <a:ext uri="{FF2B5EF4-FFF2-40B4-BE49-F238E27FC236}">
                <a16:creationId xmlns:a16="http://schemas.microsoft.com/office/drawing/2014/main" id="{03422581-268C-5525-1D3F-91DF53309C8A}"/>
              </a:ext>
            </a:extLst>
          </p:cNvPr>
          <p:cNvSpPr>
            <a:spLocks noGrp="1"/>
          </p:cNvSpPr>
          <p:nvPr>
            <p:ph idx="1"/>
          </p:nvPr>
        </p:nvSpPr>
        <p:spPr>
          <a:xfrm>
            <a:off x="913795" y="1543050"/>
            <a:ext cx="10353762" cy="5143500"/>
          </a:xfrm>
        </p:spPr>
        <p:txBody>
          <a:bodyPr>
            <a:normAutofit/>
          </a:bodyPr>
          <a:lstStyle/>
          <a:p>
            <a:r>
              <a:rPr lang="en-GB" dirty="0"/>
              <a:t>BUTTONS</a:t>
            </a:r>
          </a:p>
          <a:p>
            <a:r>
              <a:rPr lang="en-GB" dirty="0"/>
              <a:t>TEXT LABELS</a:t>
            </a:r>
          </a:p>
          <a:p>
            <a:r>
              <a:rPr lang="en-GB" dirty="0"/>
              <a:t>TEXT FIELDS</a:t>
            </a:r>
          </a:p>
          <a:p>
            <a:r>
              <a:rPr lang="en-GB" dirty="0"/>
              <a:t>VBOX</a:t>
            </a:r>
          </a:p>
          <a:p>
            <a:r>
              <a:rPr lang="en-GB" dirty="0"/>
              <a:t>HBOX</a:t>
            </a:r>
          </a:p>
          <a:p>
            <a:r>
              <a:rPr lang="en-GB" dirty="0"/>
              <a:t>BORDER PANE</a:t>
            </a:r>
          </a:p>
          <a:p>
            <a:r>
              <a:rPr lang="en-GB" dirty="0"/>
              <a:t>LISTVIEW</a:t>
            </a:r>
          </a:p>
          <a:p>
            <a:r>
              <a:rPr lang="en-GB" dirty="0"/>
              <a:t>COMBOBOX OR CHOICE BOX</a:t>
            </a:r>
          </a:p>
          <a:p>
            <a:r>
              <a:rPr lang="en-GB" dirty="0"/>
              <a:t>GRIDPANE</a:t>
            </a:r>
          </a:p>
        </p:txBody>
      </p:sp>
    </p:spTree>
    <p:extLst>
      <p:ext uri="{BB962C8B-B14F-4D97-AF65-F5344CB8AC3E}">
        <p14:creationId xmlns:p14="http://schemas.microsoft.com/office/powerpoint/2010/main" val="664031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005A9-956E-E04A-AF52-36AE21E7EAAF}"/>
              </a:ext>
            </a:extLst>
          </p:cNvPr>
          <p:cNvSpPr>
            <a:spLocks noGrp="1"/>
          </p:cNvSpPr>
          <p:nvPr>
            <p:ph type="title"/>
          </p:nvPr>
        </p:nvSpPr>
        <p:spPr/>
        <p:txBody>
          <a:bodyPr/>
          <a:lstStyle/>
          <a:p>
            <a:r>
              <a:rPr lang="en-GB" dirty="0"/>
              <a:t>BUTTONS</a:t>
            </a:r>
            <a:endParaRPr lang="en-IN" dirty="0"/>
          </a:p>
        </p:txBody>
      </p:sp>
      <p:sp>
        <p:nvSpPr>
          <p:cNvPr id="3" name="Content Placeholder 2">
            <a:extLst>
              <a:ext uri="{FF2B5EF4-FFF2-40B4-BE49-F238E27FC236}">
                <a16:creationId xmlns:a16="http://schemas.microsoft.com/office/drawing/2014/main" id="{39F674B3-2E63-E957-1994-7D347B8C620D}"/>
              </a:ext>
            </a:extLst>
          </p:cNvPr>
          <p:cNvSpPr>
            <a:spLocks noGrp="1"/>
          </p:cNvSpPr>
          <p:nvPr>
            <p:ph idx="1"/>
          </p:nvPr>
        </p:nvSpPr>
        <p:spPr/>
        <p:txBody>
          <a:bodyPr>
            <a:normAutofit/>
          </a:bodyPr>
          <a:lstStyle/>
          <a:p>
            <a:r>
              <a:rPr lang="en-GB" sz="3000" dirty="0"/>
              <a:t>Buttons are one of the most fundamental UI controls in JavaFX. They are used to trigger actions or events when clicked by the user. JavaFX provides a Button class that can be customized with text, images, and various visual effects. You can add event handlers to buttons to perform specific actions when they are clicked.</a:t>
            </a:r>
            <a:endParaRPr lang="en-IN" sz="3000" dirty="0"/>
          </a:p>
        </p:txBody>
      </p:sp>
    </p:spTree>
    <p:extLst>
      <p:ext uri="{BB962C8B-B14F-4D97-AF65-F5344CB8AC3E}">
        <p14:creationId xmlns:p14="http://schemas.microsoft.com/office/powerpoint/2010/main" val="3222770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A12CA-CB37-066F-0B25-192E14ABD517}"/>
              </a:ext>
            </a:extLst>
          </p:cNvPr>
          <p:cNvSpPr>
            <a:spLocks noGrp="1"/>
          </p:cNvSpPr>
          <p:nvPr>
            <p:ph type="title"/>
          </p:nvPr>
        </p:nvSpPr>
        <p:spPr/>
        <p:txBody>
          <a:bodyPr/>
          <a:lstStyle/>
          <a:p>
            <a:r>
              <a:rPr lang="en-GB" dirty="0"/>
              <a:t>TEXT LABELS</a:t>
            </a:r>
            <a:endParaRPr lang="en-IN" dirty="0"/>
          </a:p>
        </p:txBody>
      </p:sp>
      <p:sp>
        <p:nvSpPr>
          <p:cNvPr id="3" name="Content Placeholder 2">
            <a:extLst>
              <a:ext uri="{FF2B5EF4-FFF2-40B4-BE49-F238E27FC236}">
                <a16:creationId xmlns:a16="http://schemas.microsoft.com/office/drawing/2014/main" id="{DD2E2D3C-2586-5591-AD1D-90736454AEFD}"/>
              </a:ext>
            </a:extLst>
          </p:cNvPr>
          <p:cNvSpPr>
            <a:spLocks noGrp="1"/>
          </p:cNvSpPr>
          <p:nvPr>
            <p:ph idx="1"/>
          </p:nvPr>
        </p:nvSpPr>
        <p:spPr/>
        <p:txBody>
          <a:bodyPr>
            <a:normAutofit/>
          </a:bodyPr>
          <a:lstStyle/>
          <a:p>
            <a:r>
              <a:rPr lang="en-GB" sz="3000" dirty="0"/>
              <a:t>Text labels, represented by the Label class in JavaFX, are used to display static text or captions in the GUI. Labels are typically used to provide descriptions, instructions, or information to the user. You can set the text content, font, alignment, and other properties of labels to customize their appearance.</a:t>
            </a:r>
            <a:endParaRPr lang="en-IN" sz="3000" dirty="0"/>
          </a:p>
        </p:txBody>
      </p:sp>
    </p:spTree>
    <p:extLst>
      <p:ext uri="{BB962C8B-B14F-4D97-AF65-F5344CB8AC3E}">
        <p14:creationId xmlns:p14="http://schemas.microsoft.com/office/powerpoint/2010/main" val="2539552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21458-2688-5803-C782-E5BBEE693239}"/>
              </a:ext>
            </a:extLst>
          </p:cNvPr>
          <p:cNvSpPr>
            <a:spLocks noGrp="1"/>
          </p:cNvSpPr>
          <p:nvPr>
            <p:ph type="title"/>
          </p:nvPr>
        </p:nvSpPr>
        <p:spPr/>
        <p:txBody>
          <a:bodyPr/>
          <a:lstStyle/>
          <a:p>
            <a:r>
              <a:rPr lang="en-GB" dirty="0"/>
              <a:t>TEXTFIELDS</a:t>
            </a:r>
            <a:endParaRPr lang="en-IN" dirty="0"/>
          </a:p>
        </p:txBody>
      </p:sp>
      <p:sp>
        <p:nvSpPr>
          <p:cNvPr id="3" name="Content Placeholder 2">
            <a:extLst>
              <a:ext uri="{FF2B5EF4-FFF2-40B4-BE49-F238E27FC236}">
                <a16:creationId xmlns:a16="http://schemas.microsoft.com/office/drawing/2014/main" id="{8F00DC59-2998-E821-9B5D-8A94FF3A63E5}"/>
              </a:ext>
            </a:extLst>
          </p:cNvPr>
          <p:cNvSpPr>
            <a:spLocks noGrp="1"/>
          </p:cNvSpPr>
          <p:nvPr>
            <p:ph idx="1"/>
          </p:nvPr>
        </p:nvSpPr>
        <p:spPr/>
        <p:txBody>
          <a:bodyPr>
            <a:normAutofit/>
          </a:bodyPr>
          <a:lstStyle/>
          <a:p>
            <a:r>
              <a:rPr lang="en-GB" sz="3000" dirty="0"/>
              <a:t>Text fields, represented by the </a:t>
            </a:r>
            <a:r>
              <a:rPr lang="en-GB" sz="3000" dirty="0" err="1"/>
              <a:t>TextField</a:t>
            </a:r>
            <a:r>
              <a:rPr lang="en-GB" sz="3000" dirty="0"/>
              <a:t> class, allow users to enter and edit text. They are commonly used for user input, such as entering names, passwords, or other textual information. Text fields provide methods for retrieving and manipulating the entered text, and you can attach event handlers to respond to user interactions or input validation.</a:t>
            </a:r>
            <a:endParaRPr lang="en-IN" sz="3000" dirty="0"/>
          </a:p>
        </p:txBody>
      </p:sp>
    </p:spTree>
    <p:extLst>
      <p:ext uri="{BB962C8B-B14F-4D97-AF65-F5344CB8AC3E}">
        <p14:creationId xmlns:p14="http://schemas.microsoft.com/office/powerpoint/2010/main" val="1336837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6CBDC-5C55-91BD-64A1-198101FBFA01}"/>
              </a:ext>
            </a:extLst>
          </p:cNvPr>
          <p:cNvSpPr>
            <a:spLocks noGrp="1"/>
          </p:cNvSpPr>
          <p:nvPr>
            <p:ph type="title"/>
          </p:nvPr>
        </p:nvSpPr>
        <p:spPr/>
        <p:txBody>
          <a:bodyPr/>
          <a:lstStyle/>
          <a:p>
            <a:r>
              <a:rPr lang="en-GB" dirty="0"/>
              <a:t>VBOX AND HBOX</a:t>
            </a:r>
            <a:endParaRPr lang="en-IN" dirty="0"/>
          </a:p>
        </p:txBody>
      </p:sp>
      <p:sp>
        <p:nvSpPr>
          <p:cNvPr id="3" name="Content Placeholder 2">
            <a:extLst>
              <a:ext uri="{FF2B5EF4-FFF2-40B4-BE49-F238E27FC236}">
                <a16:creationId xmlns:a16="http://schemas.microsoft.com/office/drawing/2014/main" id="{DF49E4F6-5F0B-7820-C252-746FCD3E1CCF}"/>
              </a:ext>
            </a:extLst>
          </p:cNvPr>
          <p:cNvSpPr>
            <a:spLocks noGrp="1"/>
          </p:cNvSpPr>
          <p:nvPr>
            <p:ph idx="1"/>
          </p:nvPr>
        </p:nvSpPr>
        <p:spPr/>
        <p:txBody>
          <a:bodyPr>
            <a:noAutofit/>
          </a:bodyPr>
          <a:lstStyle/>
          <a:p>
            <a:r>
              <a:rPr lang="en-GB" sz="3000" dirty="0" err="1"/>
              <a:t>VBox</a:t>
            </a:r>
            <a:r>
              <a:rPr lang="en-GB" sz="3000" dirty="0"/>
              <a:t> and </a:t>
            </a:r>
            <a:r>
              <a:rPr lang="en-GB" sz="3000" dirty="0" err="1"/>
              <a:t>HBox</a:t>
            </a:r>
            <a:r>
              <a:rPr lang="en-GB" sz="3000" dirty="0"/>
              <a:t> are layout containers provided by JavaFX. </a:t>
            </a:r>
            <a:r>
              <a:rPr lang="en-GB" sz="3000" dirty="0" err="1"/>
              <a:t>VBox</a:t>
            </a:r>
            <a:r>
              <a:rPr lang="en-GB" sz="3000" dirty="0"/>
              <a:t> arranges its child nodes vertically, stacking them one on top of the other, while </a:t>
            </a:r>
            <a:r>
              <a:rPr lang="en-GB" sz="3000" dirty="0" err="1"/>
              <a:t>HBox</a:t>
            </a:r>
            <a:r>
              <a:rPr lang="en-GB" sz="3000" dirty="0"/>
              <a:t> arranges its child nodes horizontally, placing them side by side. These containers are used to organize and control the positioning of other UI controls within a scene or window. You can add various UI controls to </a:t>
            </a:r>
            <a:r>
              <a:rPr lang="en-GB" sz="3000" dirty="0" err="1"/>
              <a:t>VBox</a:t>
            </a:r>
            <a:r>
              <a:rPr lang="en-GB" sz="3000" dirty="0"/>
              <a:t> and </a:t>
            </a:r>
            <a:r>
              <a:rPr lang="en-GB" sz="3000" dirty="0" err="1"/>
              <a:t>HBox</a:t>
            </a:r>
            <a:r>
              <a:rPr lang="en-GB" sz="3000" dirty="0"/>
              <a:t>, and they will automatically adjust their layout based on the available space.</a:t>
            </a:r>
            <a:endParaRPr lang="en-IN" sz="3000" dirty="0"/>
          </a:p>
        </p:txBody>
      </p:sp>
    </p:spTree>
    <p:extLst>
      <p:ext uri="{BB962C8B-B14F-4D97-AF65-F5344CB8AC3E}">
        <p14:creationId xmlns:p14="http://schemas.microsoft.com/office/powerpoint/2010/main" val="256736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8DB2D-91D0-E55D-646C-80E5188243D3}"/>
              </a:ext>
            </a:extLst>
          </p:cNvPr>
          <p:cNvSpPr>
            <a:spLocks noGrp="1"/>
          </p:cNvSpPr>
          <p:nvPr>
            <p:ph type="title"/>
          </p:nvPr>
        </p:nvSpPr>
        <p:spPr/>
        <p:txBody>
          <a:bodyPr/>
          <a:lstStyle/>
          <a:p>
            <a:r>
              <a:rPr lang="en-GB" dirty="0"/>
              <a:t>HBOX</a:t>
            </a:r>
            <a:endParaRPr lang="en-IN" dirty="0"/>
          </a:p>
        </p:txBody>
      </p:sp>
      <p:sp>
        <p:nvSpPr>
          <p:cNvPr id="3" name="Content Placeholder 2">
            <a:extLst>
              <a:ext uri="{FF2B5EF4-FFF2-40B4-BE49-F238E27FC236}">
                <a16:creationId xmlns:a16="http://schemas.microsoft.com/office/drawing/2014/main" id="{23830B8B-DCE4-EF73-05EE-89D943064E05}"/>
              </a:ext>
            </a:extLst>
          </p:cNvPr>
          <p:cNvSpPr>
            <a:spLocks noGrp="1"/>
          </p:cNvSpPr>
          <p:nvPr>
            <p:ph idx="1"/>
          </p:nvPr>
        </p:nvSpPr>
        <p:spPr/>
        <p:txBody>
          <a:bodyPr/>
          <a:lstStyle/>
          <a:p>
            <a:endParaRPr lang="en-IN" dirty="0"/>
          </a:p>
        </p:txBody>
      </p:sp>
      <p:pic>
        <p:nvPicPr>
          <p:cNvPr id="2050" name="Picture 2" descr="JavaFX | HBox Class - GeeksforGeeks">
            <a:extLst>
              <a:ext uri="{FF2B5EF4-FFF2-40B4-BE49-F238E27FC236}">
                <a16:creationId xmlns:a16="http://schemas.microsoft.com/office/drawing/2014/main" id="{5EF550DF-26F4-D15C-5317-64AE2091CA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4443" y="2076450"/>
            <a:ext cx="10343114" cy="3714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5482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DE3EA-7859-E8DC-5231-2176B48B0324}"/>
              </a:ext>
            </a:extLst>
          </p:cNvPr>
          <p:cNvSpPr>
            <a:spLocks noGrp="1"/>
          </p:cNvSpPr>
          <p:nvPr>
            <p:ph type="title"/>
          </p:nvPr>
        </p:nvSpPr>
        <p:spPr/>
        <p:txBody>
          <a:bodyPr/>
          <a:lstStyle/>
          <a:p>
            <a:r>
              <a:rPr lang="en-GB" dirty="0"/>
              <a:t>VBOX</a:t>
            </a:r>
            <a:endParaRPr lang="en-IN" dirty="0"/>
          </a:p>
        </p:txBody>
      </p:sp>
      <p:pic>
        <p:nvPicPr>
          <p:cNvPr id="1028" name="Picture 4" descr="JavaFX | VBox Class - GeeksforGeeks">
            <a:extLst>
              <a:ext uri="{FF2B5EF4-FFF2-40B4-BE49-F238E27FC236}">
                <a16:creationId xmlns:a16="http://schemas.microsoft.com/office/drawing/2014/main" id="{DCE09671-B7A6-5CA5-12F3-D31A619B6E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5835" y="1766047"/>
            <a:ext cx="4347883" cy="4652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67998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{A045FAC1-2960-4330-A173-6121237B9EC9}tf55705232_win32</Template>
  <TotalTime>87</TotalTime>
  <Words>800</Words>
  <Application>Microsoft Office PowerPoint</Application>
  <PresentationFormat>Widescreen</PresentationFormat>
  <Paragraphs>76</Paragraphs>
  <Slides>23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Calibri</vt:lpstr>
      <vt:lpstr>Goudy Old Style</vt:lpstr>
      <vt:lpstr>Wingdings 2</vt:lpstr>
      <vt:lpstr>SlateVTI</vt:lpstr>
      <vt:lpstr>TASK MANAGER</vt:lpstr>
      <vt:lpstr>ABOUT</vt:lpstr>
      <vt:lpstr>JAVAFX CLASSES I USED IN THE PROJECT</vt:lpstr>
      <vt:lpstr>BUTTONS</vt:lpstr>
      <vt:lpstr>TEXT LABELS</vt:lpstr>
      <vt:lpstr>TEXTFIELDS</vt:lpstr>
      <vt:lpstr>VBOX AND HBOX</vt:lpstr>
      <vt:lpstr>HBOX</vt:lpstr>
      <vt:lpstr>VBOX</vt:lpstr>
      <vt:lpstr>BORDERPANE</vt:lpstr>
      <vt:lpstr>BORDER PANE EXAMPLE</vt:lpstr>
      <vt:lpstr>LISTVIEW</vt:lpstr>
      <vt:lpstr>CHOICE BOX</vt:lpstr>
      <vt:lpstr>GRID PANE</vt:lpstr>
      <vt:lpstr>GRID PANE EXAMPLE</vt:lpstr>
      <vt:lpstr>BASIC STRUCTURE OF ANY JAVAFX PROGRAMME</vt:lpstr>
      <vt:lpstr>FLOW CHART</vt:lpstr>
      <vt:lpstr>SCENE OF THE MAIN WINDOW</vt:lpstr>
      <vt:lpstr>SCENE OF OTHER CHILD WINDOWS</vt:lpstr>
      <vt:lpstr>THE ENTIRE SCENE IS GRIDPANE LAYOUT</vt:lpstr>
      <vt:lpstr>ALERT BOX SCENE</vt:lpstr>
      <vt:lpstr>REFERENCES(THE NEWBOSTON YT)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MANAGER</dc:title>
  <dc:creator>nagachaitanyababu siga</dc:creator>
  <cp:lastModifiedBy>nagachaitanyababu siga</cp:lastModifiedBy>
  <cp:revision>12</cp:revision>
  <dcterms:created xsi:type="dcterms:W3CDTF">2023-06-06T13:35:02Z</dcterms:created>
  <dcterms:modified xsi:type="dcterms:W3CDTF">2023-08-07T00:20:57Z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