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IBM Plex Sans" panose="020B0503050203000203" pitchFamily="34" charset="0"/>
      <p:regular r:id="rId10"/>
      <p:bold r:id="rId11"/>
      <p:italic r:id="rId12"/>
      <p:boldItalic r:id="rId13"/>
    </p:embeddedFont>
    <p:embeddedFont>
      <p:font typeface="Merriweather" panose="00000500000000000000"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irVFXO0Y+gBcjyG77OGRY+W3dAt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15AF4B-44CA-4D7D-A697-E5CC8755BCEA}" v="7" dt="2025-09-19T08:30:31.2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font" Target="fonts/font7.fntdata"/><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theme" Target="theme/theme1.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malesh battula" userId="3ba6813592e33a79" providerId="LiveId" clId="{CFA73C84-E1EC-476F-B89F-9B5C9956025E}"/>
    <pc:docChg chg="modSld">
      <pc:chgData name="kamalesh battula" userId="3ba6813592e33a79" providerId="LiveId" clId="{CFA73C84-E1EC-476F-B89F-9B5C9956025E}" dt="2025-09-19T08:30:50.450" v="48" actId="1076"/>
      <pc:docMkLst>
        <pc:docMk/>
      </pc:docMkLst>
      <pc:sldChg chg="modSp mod modNotes">
        <pc:chgData name="kamalesh battula" userId="3ba6813592e33a79" providerId="LiveId" clId="{CFA73C84-E1EC-476F-B89F-9B5C9956025E}" dt="2025-09-19T08:21:12.294" v="1" actId="1076"/>
        <pc:sldMkLst>
          <pc:docMk/>
          <pc:sldMk cId="0" sldId="259"/>
        </pc:sldMkLst>
        <pc:spChg chg="mod">
          <ac:chgData name="kamalesh battula" userId="3ba6813592e33a79" providerId="LiveId" clId="{CFA73C84-E1EC-476F-B89F-9B5C9956025E}" dt="2025-09-19T08:21:04.894" v="0"/>
          <ac:spMkLst>
            <pc:docMk/>
            <pc:sldMk cId="0" sldId="259"/>
            <ac:spMk id="100" creationId="{00000000-0000-0000-0000-000000000000}"/>
          </ac:spMkLst>
        </pc:spChg>
        <pc:grpChg chg="mod">
          <ac:chgData name="kamalesh battula" userId="3ba6813592e33a79" providerId="LiveId" clId="{CFA73C84-E1EC-476F-B89F-9B5C9956025E}" dt="2025-09-19T08:21:12.294" v="1" actId="1076"/>
          <ac:grpSpMkLst>
            <pc:docMk/>
            <pc:sldMk cId="0" sldId="259"/>
            <ac:grpSpMk id="98" creationId="{00000000-0000-0000-0000-000000000000}"/>
          </ac:grpSpMkLst>
        </pc:grpChg>
      </pc:sldChg>
      <pc:sldChg chg="addSp modSp mod">
        <pc:chgData name="kamalesh battula" userId="3ba6813592e33a79" providerId="LiveId" clId="{CFA73C84-E1EC-476F-B89F-9B5C9956025E}" dt="2025-09-19T08:27:08.395" v="28" actId="1076"/>
        <pc:sldMkLst>
          <pc:docMk/>
          <pc:sldMk cId="0" sldId="260"/>
        </pc:sldMkLst>
        <pc:spChg chg="mod">
          <ac:chgData name="kamalesh battula" userId="3ba6813592e33a79" providerId="LiveId" clId="{CFA73C84-E1EC-476F-B89F-9B5C9956025E}" dt="2025-09-19T08:27:08.395" v="28" actId="1076"/>
          <ac:spMkLst>
            <pc:docMk/>
            <pc:sldMk cId="0" sldId="260"/>
            <ac:spMk id="110" creationId="{00000000-0000-0000-0000-000000000000}"/>
          </ac:spMkLst>
        </pc:spChg>
        <pc:grpChg chg="mod">
          <ac:chgData name="kamalesh battula" userId="3ba6813592e33a79" providerId="LiveId" clId="{CFA73C84-E1EC-476F-B89F-9B5C9956025E}" dt="2025-09-19T08:24:58.670" v="10" actId="14100"/>
          <ac:grpSpMkLst>
            <pc:docMk/>
            <pc:sldMk cId="0" sldId="260"/>
            <ac:grpSpMk id="111" creationId="{00000000-0000-0000-0000-000000000000}"/>
          </ac:grpSpMkLst>
        </pc:grpChg>
        <pc:picChg chg="add mod">
          <ac:chgData name="kamalesh battula" userId="3ba6813592e33a79" providerId="LiveId" clId="{CFA73C84-E1EC-476F-B89F-9B5C9956025E}" dt="2025-09-19T08:25:00.009" v="11" actId="1076"/>
          <ac:picMkLst>
            <pc:docMk/>
            <pc:sldMk cId="0" sldId="260"/>
            <ac:picMk id="3" creationId="{ACA1FA81-B1B9-49E7-CB00-3CC6B0CE87B7}"/>
          </ac:picMkLst>
        </pc:picChg>
        <pc:picChg chg="add mod">
          <ac:chgData name="kamalesh battula" userId="3ba6813592e33a79" providerId="LiveId" clId="{CFA73C84-E1EC-476F-B89F-9B5C9956025E}" dt="2025-09-19T08:25:41.090" v="17" actId="14100"/>
          <ac:picMkLst>
            <pc:docMk/>
            <pc:sldMk cId="0" sldId="260"/>
            <ac:picMk id="5" creationId="{3DCEB80D-ACAB-1CC2-D6BE-12DB080D8622}"/>
          </ac:picMkLst>
        </pc:picChg>
      </pc:sldChg>
      <pc:sldChg chg="addSp modSp mod modNotes">
        <pc:chgData name="kamalesh battula" userId="3ba6813592e33a79" providerId="LiveId" clId="{CFA73C84-E1EC-476F-B89F-9B5C9956025E}" dt="2025-09-19T08:30:02.268" v="42" actId="1076"/>
        <pc:sldMkLst>
          <pc:docMk/>
          <pc:sldMk cId="0" sldId="261"/>
        </pc:sldMkLst>
        <pc:spChg chg="add mod">
          <ac:chgData name="kamalesh battula" userId="3ba6813592e33a79" providerId="LiveId" clId="{CFA73C84-E1EC-476F-B89F-9B5C9956025E}" dt="2025-09-19T08:30:02.268" v="42" actId="1076"/>
          <ac:spMkLst>
            <pc:docMk/>
            <pc:sldMk cId="0" sldId="261"/>
            <ac:spMk id="2" creationId="{23705CB9-73FB-7708-0EDB-4B8DEE8B3078}"/>
          </ac:spMkLst>
        </pc:spChg>
      </pc:sldChg>
      <pc:sldChg chg="addSp modSp mod modNotes">
        <pc:chgData name="kamalesh battula" userId="3ba6813592e33a79" providerId="LiveId" clId="{CFA73C84-E1EC-476F-B89F-9B5C9956025E}" dt="2025-09-19T08:30:50.450" v="48" actId="1076"/>
        <pc:sldMkLst>
          <pc:docMk/>
          <pc:sldMk cId="0" sldId="262"/>
        </pc:sldMkLst>
        <pc:spChg chg="add mod">
          <ac:chgData name="kamalesh battula" userId="3ba6813592e33a79" providerId="LiveId" clId="{CFA73C84-E1EC-476F-B89F-9B5C9956025E}" dt="2025-09-19T08:30:50.450" v="48" actId="1076"/>
          <ac:spMkLst>
            <pc:docMk/>
            <pc:sldMk cId="0" sldId="262"/>
            <ac:spMk id="2" creationId="{CF077BD9-AA5A-1EE9-21F3-0C69C2664C2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7272eebcc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g37272eebcc5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6ba1536f02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6ba1536f02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8"/>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8"/>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7"/>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7"/>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9"/>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1"/>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11"/>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3"/>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13"/>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14"/>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15"/>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5"/>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15"/>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15"/>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6"/>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p:nvPr/>
        </p:nvSpPr>
        <p:spPr>
          <a:xfrm>
            <a:off x="1771700" y="400813"/>
            <a:ext cx="5795100" cy="384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Clr>
                <a:srgbClr val="000000"/>
              </a:buClr>
              <a:buSzPts val="2500"/>
              <a:buFont typeface="Arial"/>
              <a:buNone/>
            </a:pPr>
            <a:r>
              <a:rPr lang="en-GB" sz="2500" b="1" i="0" u="none" strike="noStrike" cap="none">
                <a:solidFill>
                  <a:srgbClr val="000000"/>
                </a:solidFill>
                <a:latin typeface="Arial"/>
                <a:ea typeface="Arial"/>
                <a:cs typeface="Arial"/>
                <a:sym typeface="Arial"/>
              </a:rPr>
              <a:t>Problem Statement and Team Details</a:t>
            </a:r>
            <a:endParaRPr sz="700" b="0" i="0" u="none" strike="noStrike" cap="none">
              <a:solidFill>
                <a:srgbClr val="000000"/>
              </a:solidFill>
              <a:latin typeface="Arial"/>
              <a:ea typeface="Arial"/>
              <a:cs typeface="Arial"/>
              <a:sym typeface="Arial"/>
            </a:endParaRPr>
          </a:p>
        </p:txBody>
      </p:sp>
      <p:sp>
        <p:nvSpPr>
          <p:cNvPr id="55" name="Google Shape;55;p1"/>
          <p:cNvSpPr txBox="1"/>
          <p:nvPr/>
        </p:nvSpPr>
        <p:spPr>
          <a:xfrm>
            <a:off x="439462" y="658457"/>
            <a:ext cx="8414606" cy="4754378"/>
          </a:xfrm>
          <a:prstGeom prst="rect">
            <a:avLst/>
          </a:prstGeom>
          <a:noFill/>
          <a:ln>
            <a:noFill/>
          </a:ln>
        </p:spPr>
        <p:txBody>
          <a:bodyPr spcFirstLastPara="1" wrap="square" lIns="0" tIns="0" rIns="0" bIns="0" anchor="t" anchorCtr="0">
            <a:spAutoFit/>
          </a:bodyPr>
          <a:lstStyle/>
          <a:p>
            <a:pPr marL="0" marR="0" lvl="0" indent="0" algn="just" rtl="0">
              <a:lnSpc>
                <a:spcPct val="140000"/>
              </a:lnSpc>
              <a:spcBef>
                <a:spcPts val="0"/>
              </a:spcBef>
              <a:spcAft>
                <a:spcPts val="0"/>
              </a:spcAft>
              <a:buClr>
                <a:srgbClr val="000000"/>
              </a:buClr>
              <a:buSzPts val="1500"/>
              <a:buFont typeface="Arial"/>
              <a:buNone/>
            </a:pPr>
            <a:r>
              <a:rPr lang="en-GB" sz="1500" b="1" i="0" u="none" strike="noStrike" cap="none" dirty="0">
                <a:solidFill>
                  <a:srgbClr val="000000"/>
                </a:solidFill>
                <a:latin typeface="Arial"/>
                <a:ea typeface="Arial"/>
                <a:cs typeface="Arial"/>
                <a:sym typeface="Arial"/>
              </a:rPr>
              <a:t> </a:t>
            </a:r>
            <a:endParaRPr sz="700" b="0"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endParaRPr sz="1500" b="1" i="0" u="none" strike="noStrike" cap="none" dirty="0">
              <a:solidFill>
                <a:srgbClr val="000000"/>
              </a:solidFill>
              <a:latin typeface="Arial"/>
              <a:ea typeface="Arial"/>
              <a:cs typeface="Arial"/>
              <a:sym typeface="Arial"/>
            </a:endParaRPr>
          </a:p>
          <a:p>
            <a:r>
              <a:rPr lang="en-GB" sz="1500" b="1" i="0" u="none" strike="noStrike" cap="none" dirty="0">
                <a:solidFill>
                  <a:srgbClr val="000000"/>
                </a:solidFill>
                <a:latin typeface="Arial"/>
                <a:ea typeface="Arial"/>
                <a:cs typeface="Arial"/>
                <a:sym typeface="Arial"/>
              </a:rPr>
              <a:t>Problem Statement: </a:t>
            </a:r>
            <a:r>
              <a:rPr lang="en-US" dirty="0"/>
              <a:t>Current research tools are fragmented and inefficient, wasting time and providing unreliable, outdated information.</a:t>
            </a:r>
            <a:endParaRPr sz="700" b="0"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endParaRPr sz="1500" b="1"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r>
              <a:rPr lang="en-GB" sz="1500" b="1" i="0" u="none" strike="noStrike" cap="none" dirty="0">
                <a:solidFill>
                  <a:srgbClr val="000000"/>
                </a:solidFill>
                <a:latin typeface="Arial"/>
                <a:ea typeface="Arial"/>
                <a:cs typeface="Arial"/>
                <a:sym typeface="Arial"/>
              </a:rPr>
              <a:t>Team Name:  </a:t>
            </a:r>
            <a:r>
              <a:rPr lang="en-GB" sz="1500" i="0" u="none" strike="noStrike" cap="none" dirty="0" err="1">
                <a:solidFill>
                  <a:srgbClr val="000000"/>
                </a:solidFill>
                <a:latin typeface="Arial"/>
                <a:ea typeface="Arial"/>
                <a:cs typeface="Arial"/>
                <a:sym typeface="Arial"/>
              </a:rPr>
              <a:t>CodeGoblins</a:t>
            </a:r>
            <a:r>
              <a:rPr lang="en-GB" sz="1500" b="1" i="0" u="none" strike="noStrike" cap="none" dirty="0">
                <a:solidFill>
                  <a:srgbClr val="000000"/>
                </a:solidFill>
                <a:latin typeface="Arial"/>
                <a:ea typeface="Arial"/>
                <a:cs typeface="Arial"/>
                <a:sym typeface="Arial"/>
              </a:rPr>
              <a:t>  </a:t>
            </a:r>
            <a:endParaRPr sz="700" b="0"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endParaRPr sz="1500" b="1"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r>
              <a:rPr lang="en-GB" sz="1500" b="1" i="0" u="none" strike="noStrike" cap="none" dirty="0">
                <a:solidFill>
                  <a:srgbClr val="000000"/>
                </a:solidFill>
                <a:latin typeface="Arial"/>
                <a:ea typeface="Arial"/>
                <a:cs typeface="Arial"/>
                <a:sym typeface="Arial"/>
              </a:rPr>
              <a:t>T</a:t>
            </a:r>
            <a:r>
              <a:rPr lang="en-GB" sz="1500" b="1" dirty="0"/>
              <a:t>e</a:t>
            </a:r>
            <a:r>
              <a:rPr lang="en-GB" sz="1500" b="1" i="0" u="none" strike="noStrike" cap="none" dirty="0">
                <a:solidFill>
                  <a:srgbClr val="000000"/>
                </a:solidFill>
                <a:latin typeface="Arial"/>
                <a:ea typeface="Arial"/>
                <a:cs typeface="Arial"/>
                <a:sym typeface="Arial"/>
              </a:rPr>
              <a:t>am Leader Name:</a:t>
            </a:r>
            <a:r>
              <a:rPr lang="en-GB" sz="1500" b="1" dirty="0"/>
              <a:t> </a:t>
            </a:r>
            <a:r>
              <a:rPr lang="en-GB" sz="1500" dirty="0"/>
              <a:t>Niteesh Suryadevara</a:t>
            </a:r>
            <a:endParaRPr sz="700" i="0" u="none" strike="noStrike" cap="none" dirty="0">
              <a:solidFill>
                <a:srgbClr val="000000"/>
              </a:solidFill>
              <a:latin typeface="Arial"/>
              <a:ea typeface="Arial"/>
              <a:cs typeface="Arial"/>
              <a:sym typeface="Arial"/>
            </a:endParaRPr>
          </a:p>
          <a:p>
            <a:pPr marL="0" marR="0" lvl="0" indent="0" algn="just" rtl="0">
              <a:lnSpc>
                <a:spcPct val="121333"/>
              </a:lnSpc>
              <a:spcBef>
                <a:spcPts val="0"/>
              </a:spcBef>
              <a:spcAft>
                <a:spcPts val="0"/>
              </a:spcAft>
              <a:buClr>
                <a:srgbClr val="000000"/>
              </a:buClr>
              <a:buSzPts val="1500"/>
              <a:buFont typeface="Arial"/>
              <a:buNone/>
            </a:pPr>
            <a:endParaRPr sz="1500" b="1"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r>
              <a:rPr lang="en-GB" sz="1500" b="1" i="0" u="none" strike="noStrike" cap="none" dirty="0">
                <a:solidFill>
                  <a:srgbClr val="000000"/>
                </a:solidFill>
                <a:latin typeface="Arial"/>
                <a:ea typeface="Arial"/>
                <a:cs typeface="Arial"/>
                <a:sym typeface="Arial"/>
              </a:rPr>
              <a:t>Institute Name: </a:t>
            </a:r>
            <a:r>
              <a:rPr lang="en-GB" sz="1500" i="0" u="none" strike="noStrike" cap="none" dirty="0">
                <a:solidFill>
                  <a:srgbClr val="000000"/>
                </a:solidFill>
                <a:latin typeface="Arial"/>
                <a:ea typeface="Arial"/>
                <a:cs typeface="Arial"/>
                <a:sym typeface="Arial"/>
              </a:rPr>
              <a:t>KLH </a:t>
            </a:r>
            <a:r>
              <a:rPr lang="en-GB" sz="1500" i="0" u="none" strike="noStrike" cap="none" dirty="0" err="1">
                <a:solidFill>
                  <a:srgbClr val="000000"/>
                </a:solidFill>
                <a:latin typeface="Arial"/>
                <a:ea typeface="Arial"/>
                <a:cs typeface="Arial"/>
                <a:sym typeface="Arial"/>
              </a:rPr>
              <a:t>bachupally</a:t>
            </a:r>
            <a:endParaRPr sz="700"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endParaRPr sz="700" b="0"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endParaRPr sz="1500" b="1"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r>
              <a:rPr lang="en-GB" sz="1500" b="1" i="0" u="none" strike="noStrike" cap="none" dirty="0">
                <a:solidFill>
                  <a:srgbClr val="000000"/>
                </a:solidFill>
                <a:latin typeface="Arial"/>
                <a:ea typeface="Arial"/>
                <a:cs typeface="Arial"/>
                <a:sym typeface="Arial"/>
              </a:rPr>
              <a:t>Team Leader Email ID: </a:t>
            </a:r>
            <a:r>
              <a:rPr lang="en-GB" sz="1500" i="0" u="none" strike="noStrike" cap="none" dirty="0">
                <a:solidFill>
                  <a:srgbClr val="000000"/>
                </a:solidFill>
                <a:latin typeface="Arial"/>
                <a:ea typeface="Arial"/>
                <a:cs typeface="Arial"/>
                <a:sym typeface="Arial"/>
              </a:rPr>
              <a:t>2420030178@klh.edu.in</a:t>
            </a:r>
            <a:endParaRPr sz="700"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endParaRPr sz="1500" b="1"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endParaRPr sz="1500" b="1"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endParaRPr sz="1500" b="1" i="0" u="none" strike="noStrike" cap="none" dirty="0">
              <a:solidFill>
                <a:srgbClr val="000000"/>
              </a:solidFill>
              <a:latin typeface="Arial"/>
              <a:ea typeface="Arial"/>
              <a:cs typeface="Arial"/>
              <a:sym typeface="Arial"/>
            </a:endParaRPr>
          </a:p>
        </p:txBody>
      </p:sp>
      <p:sp>
        <p:nvSpPr>
          <p:cNvPr id="56" name="Google Shape;56;p1"/>
          <p:cNvSpPr txBox="1"/>
          <p:nvPr/>
        </p:nvSpPr>
        <p:spPr>
          <a:xfrm>
            <a:off x="2335200" y="1206950"/>
            <a:ext cx="6808800" cy="292500"/>
          </a:xfrm>
          <a:prstGeom prst="rect">
            <a:avLst/>
          </a:prstGeom>
          <a:noFill/>
          <a:ln>
            <a:noFill/>
          </a:ln>
        </p:spPr>
        <p:txBody>
          <a:bodyPr spcFirstLastPara="1" wrap="square" lIns="91425" tIns="45700" rIns="91425" bIns="45700" anchor="t" anchorCtr="0">
            <a:spAutoFit/>
          </a:bodyPr>
          <a:lstStyle/>
          <a:p>
            <a:pPr marL="302260" marR="0" lvl="1" indent="0" algn="l" rtl="0">
              <a:lnSpc>
                <a:spcPct val="100000"/>
              </a:lnSpc>
              <a:spcBef>
                <a:spcPts val="0"/>
              </a:spcBef>
              <a:spcAft>
                <a:spcPts val="0"/>
              </a:spcAft>
              <a:buClr>
                <a:srgbClr val="000000"/>
              </a:buClr>
              <a:buSzPts val="1300"/>
              <a:buFont typeface="Arial"/>
              <a:buNone/>
            </a:pPr>
            <a:endParaRPr sz="1300" b="0" i="0" u="none" strike="noStrike" cap="none" dirty="0">
              <a:solidFill>
                <a:schemeClr val="dk1"/>
              </a:solidFill>
              <a:latin typeface="Arial"/>
              <a:ea typeface="Arial"/>
              <a:cs typeface="Arial"/>
              <a:sym typeface="Arial"/>
            </a:endParaRPr>
          </a:p>
        </p:txBody>
      </p:sp>
      <p:sp>
        <p:nvSpPr>
          <p:cNvPr id="57" name="Google Shape;57;p1"/>
          <p:cNvSpPr txBox="1"/>
          <p:nvPr/>
        </p:nvSpPr>
        <p:spPr>
          <a:xfrm>
            <a:off x="1979700" y="3274345"/>
            <a:ext cx="7348200" cy="307800"/>
          </a:xfrm>
          <a:prstGeom prst="rect">
            <a:avLst/>
          </a:prstGeom>
          <a:noFill/>
          <a:ln>
            <a:noFill/>
          </a:ln>
        </p:spPr>
        <p:txBody>
          <a:bodyPr spcFirstLastPara="1" wrap="square" lIns="91425" tIns="45700" rIns="91425" bIns="45700" anchor="t" anchorCtr="0">
            <a:spAutoFit/>
          </a:bodyPr>
          <a:lstStyle/>
          <a:p>
            <a:pPr marL="302260" marR="0" lvl="1"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IBM Plex Sans"/>
              <a:ea typeface="IBM Plex Sans"/>
              <a:cs typeface="IBM Plex Sans"/>
              <a:sym typeface="IBM Plex Sans"/>
            </a:endParaRPr>
          </a:p>
        </p:txBody>
      </p:sp>
      <p:sp>
        <p:nvSpPr>
          <p:cNvPr id="58" name="Google Shape;58;p1"/>
          <p:cNvSpPr txBox="1"/>
          <p:nvPr/>
        </p:nvSpPr>
        <p:spPr>
          <a:xfrm>
            <a:off x="1979700" y="3944776"/>
            <a:ext cx="7348200" cy="307800"/>
          </a:xfrm>
          <a:prstGeom prst="rect">
            <a:avLst/>
          </a:prstGeom>
          <a:noFill/>
          <a:ln>
            <a:noFill/>
          </a:ln>
        </p:spPr>
        <p:txBody>
          <a:bodyPr spcFirstLastPara="1" wrap="square" lIns="91425" tIns="45700" rIns="91425" bIns="45700" anchor="t" anchorCtr="0">
            <a:spAutoFit/>
          </a:bodyPr>
          <a:lstStyle/>
          <a:p>
            <a:pPr marL="302260" marR="0" lvl="1"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IBM Plex Sans"/>
              <a:ea typeface="IBM Plex Sans"/>
              <a:cs typeface="IBM Plex Sans"/>
              <a:sym typeface="IBM Plex Sans"/>
            </a:endParaRPr>
          </a:p>
        </p:txBody>
      </p:sp>
      <p:pic>
        <p:nvPicPr>
          <p:cNvPr id="59" name="Google Shape;59;p1"/>
          <p:cNvPicPr preferRelativeResize="0"/>
          <p:nvPr/>
        </p:nvPicPr>
        <p:blipFill rotWithShape="1">
          <a:blip r:embed="rId3">
            <a:alphaModFix/>
          </a:blip>
          <a:srcRect/>
          <a:stretch/>
        </p:blipFill>
        <p:spPr>
          <a:xfrm>
            <a:off x="392050" y="80200"/>
            <a:ext cx="1026150" cy="1026150"/>
          </a:xfrm>
          <a:prstGeom prst="rect">
            <a:avLst/>
          </a:prstGeom>
          <a:noFill/>
          <a:ln>
            <a:noFill/>
          </a:ln>
        </p:spPr>
      </p:pic>
      <p:sp>
        <p:nvSpPr>
          <p:cNvPr id="60" name="Google Shape;60;p1"/>
          <p:cNvSpPr txBox="1"/>
          <p:nvPr/>
        </p:nvSpPr>
        <p:spPr>
          <a:xfrm>
            <a:off x="2280950" y="2077038"/>
            <a:ext cx="6250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61" name="Google Shape;61;p1"/>
          <p:cNvSpPr txBox="1"/>
          <p:nvPr/>
        </p:nvSpPr>
        <p:spPr>
          <a:xfrm>
            <a:off x="2574000" y="4510325"/>
            <a:ext cx="62049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2"/>
          <p:cNvPicPr preferRelativeResize="0"/>
          <p:nvPr/>
        </p:nvPicPr>
        <p:blipFill rotWithShape="1">
          <a:blip r:embed="rId3">
            <a:alphaModFix/>
          </a:blip>
          <a:srcRect/>
          <a:stretch/>
        </p:blipFill>
        <p:spPr>
          <a:xfrm>
            <a:off x="108800" y="0"/>
            <a:ext cx="1026150" cy="1026150"/>
          </a:xfrm>
          <a:prstGeom prst="rect">
            <a:avLst/>
          </a:prstGeom>
          <a:noFill/>
          <a:ln>
            <a:noFill/>
          </a:ln>
        </p:spPr>
      </p:pic>
      <p:sp>
        <p:nvSpPr>
          <p:cNvPr id="67" name="Google Shape;67;p2"/>
          <p:cNvSpPr txBox="1"/>
          <p:nvPr/>
        </p:nvSpPr>
        <p:spPr>
          <a:xfrm>
            <a:off x="1293475" y="4464200"/>
            <a:ext cx="62502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sp>
        <p:nvSpPr>
          <p:cNvPr id="68" name="Google Shape;68;p2"/>
          <p:cNvSpPr txBox="1"/>
          <p:nvPr/>
        </p:nvSpPr>
        <p:spPr>
          <a:xfrm>
            <a:off x="152825" y="1295550"/>
            <a:ext cx="3109800" cy="1919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chemeClr val="dk2"/>
              </a:solidFill>
              <a:latin typeface="Merriweather"/>
              <a:ea typeface="Merriweather"/>
              <a:cs typeface="Merriweather"/>
              <a:sym typeface="Merriweather"/>
            </a:endParaRPr>
          </a:p>
        </p:txBody>
      </p:sp>
      <p:sp>
        <p:nvSpPr>
          <p:cNvPr id="69" name="Google Shape;69;p2"/>
          <p:cNvSpPr/>
          <p:nvPr/>
        </p:nvSpPr>
        <p:spPr>
          <a:xfrm>
            <a:off x="5586825" y="4695875"/>
            <a:ext cx="710100" cy="258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2"/>
          <p:cNvSpPr/>
          <p:nvPr/>
        </p:nvSpPr>
        <p:spPr>
          <a:xfrm>
            <a:off x="8556725" y="4728150"/>
            <a:ext cx="587400" cy="2541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2"/>
          <p:cNvSpPr txBox="1"/>
          <p:nvPr/>
        </p:nvSpPr>
        <p:spPr>
          <a:xfrm>
            <a:off x="2062197" y="235206"/>
            <a:ext cx="5019600" cy="384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GB" sz="2500" b="1"/>
              <a:t>Problem and Solution</a:t>
            </a:r>
            <a:endParaRPr sz="700"/>
          </a:p>
        </p:txBody>
      </p:sp>
      <p:grpSp>
        <p:nvGrpSpPr>
          <p:cNvPr id="72" name="Google Shape;72;p2"/>
          <p:cNvGrpSpPr/>
          <p:nvPr/>
        </p:nvGrpSpPr>
        <p:grpSpPr>
          <a:xfrm>
            <a:off x="465613" y="1070299"/>
            <a:ext cx="8212361" cy="3995320"/>
            <a:chOff x="-6976" y="-38100"/>
            <a:chExt cx="2090776" cy="1503300"/>
          </a:xfrm>
        </p:grpSpPr>
        <p:sp>
          <p:nvSpPr>
            <p:cNvPr id="73" name="Google Shape;73;p2"/>
            <p:cNvSpPr/>
            <p:nvPr/>
          </p:nvSpPr>
          <p:spPr>
            <a:xfrm>
              <a:off x="-6976" y="-19041"/>
              <a:ext cx="2083903" cy="1465108"/>
            </a:xfrm>
            <a:custGeom>
              <a:avLst/>
              <a:gdLst/>
              <a:ahLst/>
              <a:cxnLst/>
              <a:rect l="l" t="t" r="r" b="b"/>
              <a:pathLst>
                <a:path w="2083903" h="1465108" extrusionOk="0">
                  <a:moveTo>
                    <a:pt x="0" y="0"/>
                  </a:moveTo>
                  <a:lnTo>
                    <a:pt x="2083903" y="0"/>
                  </a:lnTo>
                  <a:lnTo>
                    <a:pt x="2083903" y="1465108"/>
                  </a:lnTo>
                  <a:lnTo>
                    <a:pt x="0" y="1465108"/>
                  </a:lnTo>
                  <a:close/>
                </a:path>
              </a:pathLst>
            </a:custGeom>
            <a:solidFill>
              <a:srgbClr val="FFFFFF"/>
            </a:solidFill>
            <a:ln w="38100" cap="sq" cmpd="sng">
              <a:solidFill>
                <a:srgbClr val="000000"/>
              </a:solidFill>
              <a:prstDash val="solid"/>
              <a:miter lim="8000"/>
              <a:headEnd type="none" w="sm" len="sm"/>
              <a:tailEnd type="none" w="sm" len="sm"/>
            </a:ln>
          </p:spPr>
        </p:sp>
        <p:sp>
          <p:nvSpPr>
            <p:cNvPr id="74" name="Google Shape;74;p2"/>
            <p:cNvSpPr txBox="1"/>
            <p:nvPr/>
          </p:nvSpPr>
          <p:spPr>
            <a:xfrm>
              <a:off x="0" y="-38100"/>
              <a:ext cx="2083800" cy="1503300"/>
            </a:xfrm>
            <a:prstGeom prst="rect">
              <a:avLst/>
            </a:prstGeom>
            <a:noFill/>
            <a:ln>
              <a:noFill/>
            </a:ln>
          </p:spPr>
          <p:txBody>
            <a:bodyPr spcFirstLastPara="1" wrap="square" lIns="25400" tIns="25400" rIns="25400" bIns="25400" anchor="ctr" anchorCtr="0">
              <a:noAutofit/>
            </a:bodyPr>
            <a:lstStyle/>
            <a:p>
              <a:pPr marL="0" marR="0" lvl="0" indent="0" algn="ctr" rtl="0">
                <a:lnSpc>
                  <a:spcPct val="147722"/>
                </a:lnSpc>
                <a:spcBef>
                  <a:spcPts val="0"/>
                </a:spcBef>
                <a:spcAft>
                  <a:spcPts val="0"/>
                </a:spcAft>
                <a:buNone/>
              </a:pPr>
              <a:endParaRPr sz="900" b="0" i="0" u="none" strike="noStrike" cap="none">
                <a:solidFill>
                  <a:srgbClr val="000000"/>
                </a:solidFill>
                <a:latin typeface="Calibri"/>
                <a:ea typeface="Calibri"/>
                <a:cs typeface="Calibri"/>
                <a:sym typeface="Calibri"/>
              </a:endParaRPr>
            </a:p>
          </p:txBody>
        </p:sp>
      </p:grpSp>
      <p:sp>
        <p:nvSpPr>
          <p:cNvPr id="75" name="Google Shape;75;p2"/>
          <p:cNvSpPr txBox="1"/>
          <p:nvPr/>
        </p:nvSpPr>
        <p:spPr>
          <a:xfrm>
            <a:off x="701780" y="1303757"/>
            <a:ext cx="7767428" cy="3167021"/>
          </a:xfrm>
          <a:prstGeom prst="rect">
            <a:avLst/>
          </a:prstGeom>
          <a:noFill/>
          <a:ln>
            <a:noFill/>
          </a:ln>
        </p:spPr>
        <p:txBody>
          <a:bodyPr spcFirstLastPara="1" wrap="square" lIns="0" tIns="0" rIns="0" bIns="0" anchor="t" anchorCtr="0">
            <a:spAutoFit/>
          </a:bodyPr>
          <a:lstStyle/>
          <a:p>
            <a:r>
              <a:rPr lang="en-US" b="1" u="sng" dirty="0"/>
              <a:t>Problem:</a:t>
            </a:r>
          </a:p>
          <a:p>
            <a:r>
              <a:rPr lang="en-US" dirty="0"/>
              <a:t>Current research tools are fragmented across multiple platforms and lack integration, causing inefficiencies and wasted time for users. Researchers, students, and professionals struggle with piecing together information from different sources, often receiving shallow or outdated insights without clear citations. This fragmentation limits the depth and reliability of research, making the process tedious and error-prone.</a:t>
            </a:r>
            <a:br>
              <a:rPr lang="en-US" dirty="0"/>
            </a:br>
            <a:endParaRPr lang="en-US" dirty="0"/>
          </a:p>
          <a:p>
            <a:r>
              <a:rPr lang="en-US" b="1" u="sng" dirty="0"/>
              <a:t>Solution:</a:t>
            </a:r>
          </a:p>
          <a:p>
            <a:r>
              <a:rPr lang="en-US" dirty="0"/>
              <a:t>Our solution addresses this by creating a Smart Research Assistant that unifies search from uploaded files and live online data, automatically extracting, summarizing, and citing key insights. It offers a user-friendly app for asking questions and generating structured, reliable reports, with integrated billing and usage tracking. Live data updates ensure that answers remain fresh, enabling faster and more trustworthy research for all users.</a:t>
            </a:r>
          </a:p>
          <a:p>
            <a:r>
              <a:rPr lang="en-US" dirty="0"/>
              <a:t>.</a:t>
            </a:r>
          </a:p>
          <a:p>
            <a:pPr marL="0" marR="0" lvl="0" indent="0" algn="just" rtl="0">
              <a:lnSpc>
                <a:spcPct val="140000"/>
              </a:lnSpc>
              <a:spcBef>
                <a:spcPts val="0"/>
              </a:spcBef>
              <a:spcAft>
                <a:spcPts val="0"/>
              </a:spcAft>
              <a:buNone/>
            </a:pPr>
            <a:endParaRPr sz="7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4"/>
          <p:cNvSpPr txBox="1"/>
          <p:nvPr/>
        </p:nvSpPr>
        <p:spPr>
          <a:xfrm>
            <a:off x="1979700" y="3944776"/>
            <a:ext cx="7348200" cy="307800"/>
          </a:xfrm>
          <a:prstGeom prst="rect">
            <a:avLst/>
          </a:prstGeom>
          <a:noFill/>
          <a:ln>
            <a:noFill/>
          </a:ln>
        </p:spPr>
        <p:txBody>
          <a:bodyPr spcFirstLastPara="1" wrap="square" lIns="91425" tIns="45700" rIns="91425" bIns="45700" anchor="t" anchorCtr="0">
            <a:spAutoFit/>
          </a:bodyPr>
          <a:lstStyle/>
          <a:p>
            <a:pPr marL="302260" marR="0" lvl="1"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IBM Plex Sans"/>
              <a:ea typeface="IBM Plex Sans"/>
              <a:cs typeface="IBM Plex Sans"/>
              <a:sym typeface="IBM Plex Sans"/>
            </a:endParaRPr>
          </a:p>
        </p:txBody>
      </p:sp>
      <p:pic>
        <p:nvPicPr>
          <p:cNvPr id="81" name="Google Shape;81;p4"/>
          <p:cNvPicPr preferRelativeResize="0"/>
          <p:nvPr/>
        </p:nvPicPr>
        <p:blipFill rotWithShape="1">
          <a:blip r:embed="rId3">
            <a:alphaModFix/>
          </a:blip>
          <a:srcRect/>
          <a:stretch/>
        </p:blipFill>
        <p:spPr>
          <a:xfrm>
            <a:off x="237975" y="131550"/>
            <a:ext cx="1026150" cy="1026150"/>
          </a:xfrm>
          <a:prstGeom prst="rect">
            <a:avLst/>
          </a:prstGeom>
          <a:noFill/>
          <a:ln>
            <a:noFill/>
          </a:ln>
        </p:spPr>
      </p:pic>
      <p:sp>
        <p:nvSpPr>
          <p:cNvPr id="82" name="Google Shape;82;p4"/>
          <p:cNvSpPr txBox="1"/>
          <p:nvPr/>
        </p:nvSpPr>
        <p:spPr>
          <a:xfrm>
            <a:off x="566425" y="2771425"/>
            <a:ext cx="62502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sp>
        <p:nvSpPr>
          <p:cNvPr id="83" name="Google Shape;83;p4"/>
          <p:cNvSpPr txBox="1"/>
          <p:nvPr/>
        </p:nvSpPr>
        <p:spPr>
          <a:xfrm>
            <a:off x="306000" y="1978975"/>
            <a:ext cx="62502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sp>
        <p:nvSpPr>
          <p:cNvPr id="84" name="Google Shape;84;p4"/>
          <p:cNvSpPr txBox="1"/>
          <p:nvPr/>
        </p:nvSpPr>
        <p:spPr>
          <a:xfrm>
            <a:off x="2051851" y="320300"/>
            <a:ext cx="5040300" cy="384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GB" sz="2500" b="1"/>
              <a:t>Methodology &amp; Implementation</a:t>
            </a:r>
            <a:endParaRPr sz="700"/>
          </a:p>
        </p:txBody>
      </p:sp>
      <p:grpSp>
        <p:nvGrpSpPr>
          <p:cNvPr id="85" name="Google Shape;85;p4"/>
          <p:cNvGrpSpPr/>
          <p:nvPr/>
        </p:nvGrpSpPr>
        <p:grpSpPr>
          <a:xfrm>
            <a:off x="615850" y="1188648"/>
            <a:ext cx="7994685" cy="3676019"/>
            <a:chOff x="0" y="-38100"/>
            <a:chExt cx="2083903" cy="1503300"/>
          </a:xfrm>
        </p:grpSpPr>
        <p:sp>
          <p:nvSpPr>
            <p:cNvPr id="86" name="Google Shape;86;p4"/>
            <p:cNvSpPr/>
            <p:nvPr/>
          </p:nvSpPr>
          <p:spPr>
            <a:xfrm>
              <a:off x="0" y="0"/>
              <a:ext cx="2083903" cy="1465108"/>
            </a:xfrm>
            <a:custGeom>
              <a:avLst/>
              <a:gdLst/>
              <a:ahLst/>
              <a:cxnLst/>
              <a:rect l="l" t="t" r="r" b="b"/>
              <a:pathLst>
                <a:path w="2083903" h="1465108" extrusionOk="0">
                  <a:moveTo>
                    <a:pt x="0" y="0"/>
                  </a:moveTo>
                  <a:lnTo>
                    <a:pt x="2083903" y="0"/>
                  </a:lnTo>
                  <a:lnTo>
                    <a:pt x="2083903" y="1465108"/>
                  </a:lnTo>
                  <a:lnTo>
                    <a:pt x="0" y="1465108"/>
                  </a:lnTo>
                  <a:close/>
                </a:path>
              </a:pathLst>
            </a:custGeom>
            <a:solidFill>
              <a:srgbClr val="FFFFFF"/>
            </a:solidFill>
            <a:ln w="38100" cap="sq" cmpd="sng">
              <a:solidFill>
                <a:srgbClr val="000000"/>
              </a:solidFill>
              <a:prstDash val="solid"/>
              <a:miter lim="8000"/>
              <a:headEnd type="none" w="sm" len="sm"/>
              <a:tailEnd type="none" w="sm" len="sm"/>
            </a:ln>
          </p:spPr>
        </p:sp>
        <p:sp>
          <p:nvSpPr>
            <p:cNvPr id="87" name="Google Shape;87;p4"/>
            <p:cNvSpPr txBox="1"/>
            <p:nvPr/>
          </p:nvSpPr>
          <p:spPr>
            <a:xfrm>
              <a:off x="0" y="-38100"/>
              <a:ext cx="2083800" cy="1503300"/>
            </a:xfrm>
            <a:prstGeom prst="rect">
              <a:avLst/>
            </a:prstGeom>
            <a:noFill/>
            <a:ln>
              <a:noFill/>
            </a:ln>
          </p:spPr>
          <p:txBody>
            <a:bodyPr spcFirstLastPara="1" wrap="square" lIns="25400" tIns="25400" rIns="25400" bIns="25400" anchor="ctr" anchorCtr="0">
              <a:noAutofit/>
            </a:bodyPr>
            <a:lstStyle/>
            <a:p>
              <a:pPr marL="0" marR="0" lvl="0" indent="0" algn="ctr" rtl="0">
                <a:lnSpc>
                  <a:spcPct val="147722"/>
                </a:lnSpc>
                <a:spcBef>
                  <a:spcPts val="0"/>
                </a:spcBef>
                <a:spcAft>
                  <a:spcPts val="0"/>
                </a:spcAft>
                <a:buNone/>
              </a:pPr>
              <a:endParaRPr sz="900" b="0" i="0" u="none" strike="noStrike" cap="none">
                <a:solidFill>
                  <a:srgbClr val="000000"/>
                </a:solidFill>
                <a:latin typeface="Calibri"/>
                <a:ea typeface="Calibri"/>
                <a:cs typeface="Calibri"/>
                <a:sym typeface="Calibri"/>
              </a:endParaRPr>
            </a:p>
          </p:txBody>
        </p:sp>
      </p:grpSp>
      <p:sp>
        <p:nvSpPr>
          <p:cNvPr id="88" name="Google Shape;88;p4"/>
          <p:cNvSpPr txBox="1"/>
          <p:nvPr/>
        </p:nvSpPr>
        <p:spPr>
          <a:xfrm>
            <a:off x="698811" y="1440736"/>
            <a:ext cx="7878764" cy="3382464"/>
          </a:xfrm>
          <a:prstGeom prst="rect">
            <a:avLst/>
          </a:prstGeom>
          <a:noFill/>
          <a:ln>
            <a:noFill/>
          </a:ln>
        </p:spPr>
        <p:txBody>
          <a:bodyPr spcFirstLastPara="1" wrap="square" lIns="0" tIns="0" rIns="0" bIns="0" anchor="t" anchorCtr="0">
            <a:spAutoFit/>
          </a:bodyPr>
          <a:lstStyle/>
          <a:p>
            <a:r>
              <a:rPr lang="en-US" dirty="0"/>
              <a:t>The implementation approach for the Smart Research Assistant includes these key steps:</a:t>
            </a:r>
          </a:p>
          <a:p>
            <a:r>
              <a:rPr lang="en-US" dirty="0"/>
              <a:t>User Input Interface: Develop a simple frontend app where users can type their research questions.</a:t>
            </a:r>
          </a:p>
          <a:p>
            <a:r>
              <a:rPr lang="en-US" dirty="0"/>
              <a:t>Backend Pipeline:</a:t>
            </a:r>
          </a:p>
          <a:p>
            <a:pPr lvl="1"/>
            <a:r>
              <a:rPr lang="en-US" dirty="0"/>
              <a:t>Upload and index multiple files for semantic search.</a:t>
            </a:r>
          </a:p>
          <a:p>
            <a:pPr lvl="1"/>
            <a:r>
              <a:rPr lang="en-US" dirty="0"/>
              <a:t>Integrate a live data source (e.g., news/blogs) via Pathway for continual ingestion and updates.</a:t>
            </a:r>
          </a:p>
          <a:p>
            <a:pPr lvl="1"/>
            <a:r>
              <a:rPr lang="en-US" dirty="0"/>
              <a:t>Use AI models to search across these sources, extract relevant information, and summarize into structured reports with citations.</a:t>
            </a:r>
          </a:p>
          <a:p>
            <a:r>
              <a:rPr lang="en-US" dirty="0"/>
              <a:t>Live Update Mechanism: Leverage Pathway to keep data fresh by incrementally ingesting new information so answers evolve with the latest content.</a:t>
            </a:r>
          </a:p>
          <a:p>
            <a:r>
              <a:rPr lang="en-US" dirty="0"/>
              <a:t>Usage Tracking and Billing: Integrate </a:t>
            </a:r>
            <a:r>
              <a:rPr lang="en-US" dirty="0" err="1"/>
              <a:t>Flexprice</a:t>
            </a:r>
            <a:r>
              <a:rPr lang="en-US" dirty="0"/>
              <a:t> to meter questions and reports, enforce credit limits, and display usage counters in the app dashboard.</a:t>
            </a:r>
          </a:p>
          <a:p>
            <a:r>
              <a:rPr lang="en-US" dirty="0"/>
              <a:t>Dashboard &amp; Reporting UX: Build a dashboard that shows clear key takeaways, source links, report counts, and credit consumption to ensure transparency and ease for non-technical users.</a:t>
            </a:r>
          </a:p>
          <a:p>
            <a:r>
              <a:rPr lang="en-US" dirty="0"/>
              <a:t>Evaluation and Iteration: Continuously refine the prompts, models, and UI based on user feedback for depth, clarity, and seamless experience.</a:t>
            </a:r>
          </a:p>
          <a:p>
            <a:pPr marL="0" marR="0" lvl="0" indent="0" algn="just" rtl="0">
              <a:lnSpc>
                <a:spcPct val="140000"/>
              </a:lnSpc>
              <a:spcBef>
                <a:spcPts val="0"/>
              </a:spcBef>
              <a:spcAft>
                <a:spcPts val="0"/>
              </a:spcAft>
              <a:buNone/>
            </a:pPr>
            <a:endParaRPr sz="7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g37272eebcc5_0_5"/>
          <p:cNvSpPr txBox="1"/>
          <p:nvPr/>
        </p:nvSpPr>
        <p:spPr>
          <a:xfrm>
            <a:off x="1979700" y="3944776"/>
            <a:ext cx="7348200" cy="307800"/>
          </a:xfrm>
          <a:prstGeom prst="rect">
            <a:avLst/>
          </a:prstGeom>
          <a:noFill/>
          <a:ln>
            <a:noFill/>
          </a:ln>
        </p:spPr>
        <p:txBody>
          <a:bodyPr spcFirstLastPara="1" wrap="square" lIns="91425" tIns="45700" rIns="91425" bIns="45700" anchor="t" anchorCtr="0">
            <a:spAutoFit/>
          </a:bodyPr>
          <a:lstStyle/>
          <a:p>
            <a:pPr marL="302260" marR="0" lvl="1"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IBM Plex Sans"/>
              <a:ea typeface="IBM Plex Sans"/>
              <a:cs typeface="IBM Plex Sans"/>
              <a:sym typeface="IBM Plex Sans"/>
            </a:endParaRPr>
          </a:p>
        </p:txBody>
      </p:sp>
      <p:pic>
        <p:nvPicPr>
          <p:cNvPr id="94" name="Google Shape;94;g37272eebcc5_0_5"/>
          <p:cNvPicPr preferRelativeResize="0"/>
          <p:nvPr/>
        </p:nvPicPr>
        <p:blipFill rotWithShape="1">
          <a:blip r:embed="rId3">
            <a:alphaModFix/>
          </a:blip>
          <a:srcRect/>
          <a:stretch/>
        </p:blipFill>
        <p:spPr>
          <a:xfrm>
            <a:off x="237975" y="131550"/>
            <a:ext cx="1026150" cy="1026150"/>
          </a:xfrm>
          <a:prstGeom prst="rect">
            <a:avLst/>
          </a:prstGeom>
          <a:noFill/>
          <a:ln>
            <a:noFill/>
          </a:ln>
        </p:spPr>
      </p:pic>
      <p:sp>
        <p:nvSpPr>
          <p:cNvPr id="95" name="Google Shape;95;g37272eebcc5_0_5"/>
          <p:cNvSpPr txBox="1"/>
          <p:nvPr/>
        </p:nvSpPr>
        <p:spPr>
          <a:xfrm>
            <a:off x="566425" y="2771425"/>
            <a:ext cx="62502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sp>
        <p:nvSpPr>
          <p:cNvPr id="96" name="Google Shape;96;g37272eebcc5_0_5"/>
          <p:cNvSpPr txBox="1"/>
          <p:nvPr/>
        </p:nvSpPr>
        <p:spPr>
          <a:xfrm>
            <a:off x="306000" y="1978975"/>
            <a:ext cx="62502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sp>
        <p:nvSpPr>
          <p:cNvPr id="97" name="Google Shape;97;g37272eebcc5_0_5"/>
          <p:cNvSpPr txBox="1"/>
          <p:nvPr/>
        </p:nvSpPr>
        <p:spPr>
          <a:xfrm>
            <a:off x="2051851" y="401025"/>
            <a:ext cx="5040300" cy="384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GB" sz="2500" b="1" dirty="0"/>
              <a:t>Technology Used</a:t>
            </a:r>
            <a:endParaRPr sz="700" dirty="0"/>
          </a:p>
        </p:txBody>
      </p:sp>
      <p:grpSp>
        <p:nvGrpSpPr>
          <p:cNvPr id="98" name="Google Shape;98;g37272eebcc5_0_5"/>
          <p:cNvGrpSpPr/>
          <p:nvPr/>
        </p:nvGrpSpPr>
        <p:grpSpPr>
          <a:xfrm>
            <a:off x="645587" y="1240687"/>
            <a:ext cx="7994685" cy="3676019"/>
            <a:chOff x="0" y="-38100"/>
            <a:chExt cx="2083903" cy="1503300"/>
          </a:xfrm>
        </p:grpSpPr>
        <p:sp>
          <p:nvSpPr>
            <p:cNvPr id="99" name="Google Shape;99;g37272eebcc5_0_5"/>
            <p:cNvSpPr/>
            <p:nvPr/>
          </p:nvSpPr>
          <p:spPr>
            <a:xfrm>
              <a:off x="0" y="0"/>
              <a:ext cx="2083903" cy="1465108"/>
            </a:xfrm>
            <a:custGeom>
              <a:avLst/>
              <a:gdLst/>
              <a:ahLst/>
              <a:cxnLst/>
              <a:rect l="l" t="t" r="r" b="b"/>
              <a:pathLst>
                <a:path w="2083903" h="1465108" extrusionOk="0">
                  <a:moveTo>
                    <a:pt x="0" y="0"/>
                  </a:moveTo>
                  <a:lnTo>
                    <a:pt x="2083903" y="0"/>
                  </a:lnTo>
                  <a:lnTo>
                    <a:pt x="2083903" y="1465108"/>
                  </a:lnTo>
                  <a:lnTo>
                    <a:pt x="0" y="1465108"/>
                  </a:lnTo>
                  <a:close/>
                </a:path>
              </a:pathLst>
            </a:custGeom>
            <a:solidFill>
              <a:srgbClr val="FFFFFF"/>
            </a:solidFill>
            <a:ln w="38100" cap="sq" cmpd="sng">
              <a:solidFill>
                <a:srgbClr val="000000"/>
              </a:solidFill>
              <a:prstDash val="solid"/>
              <a:miter lim="8000"/>
              <a:headEnd type="none" w="sm" len="sm"/>
              <a:tailEnd type="none" w="sm" len="sm"/>
            </a:ln>
          </p:spPr>
        </p:sp>
        <p:sp>
          <p:nvSpPr>
            <p:cNvPr id="100" name="Google Shape;100;g37272eebcc5_0_5"/>
            <p:cNvSpPr txBox="1"/>
            <p:nvPr/>
          </p:nvSpPr>
          <p:spPr>
            <a:xfrm>
              <a:off x="0" y="-38100"/>
              <a:ext cx="2083800" cy="1503300"/>
            </a:xfrm>
            <a:prstGeom prst="rect">
              <a:avLst/>
            </a:prstGeom>
            <a:noFill/>
            <a:ln>
              <a:noFill/>
            </a:ln>
          </p:spPr>
          <p:txBody>
            <a:bodyPr spcFirstLastPara="1" wrap="square" lIns="25400" tIns="25400" rIns="25400" bIns="25400" anchor="ctr" anchorCtr="0">
              <a:noAutofit/>
            </a:bodyPr>
            <a:lstStyle/>
            <a:p>
              <a:r>
                <a:rPr lang="en-US" dirty="0"/>
                <a:t>Frontend: Use React.js or simple HTML/CSS/JavaScript for building the user interface where users can input questions and see answers.</a:t>
              </a:r>
            </a:p>
            <a:p>
              <a:r>
                <a:rPr lang="en-US" dirty="0"/>
                <a:t>Backend: Use Python with Flask or </a:t>
              </a:r>
              <a:r>
                <a:rPr lang="en-US" dirty="0" err="1"/>
                <a:t>FastAPI</a:t>
              </a:r>
              <a:r>
                <a:rPr lang="en-US" dirty="0"/>
                <a:t> (easy to learn and quick to build APIs).</a:t>
              </a:r>
            </a:p>
            <a:p>
              <a:r>
                <a:rPr lang="en-US" dirty="0"/>
                <a:t>File Processing: Use existing Python libraries like PyPDF2 or python-docx to read uploaded files.</a:t>
              </a:r>
            </a:p>
            <a:p>
              <a:r>
                <a:rPr lang="en-US" dirty="0"/>
                <a:t>AI Model: Use OpenAI’s GPT API or similar pre-trained language models through simple API calls for summarizing and answering questions.</a:t>
              </a:r>
            </a:p>
            <a:p>
              <a:r>
                <a:rPr lang="en-US" dirty="0"/>
                <a:t>Search: Implement basic keyword search using Python (like using Whoosh or simple text matching) to avoid complex vector stores.</a:t>
              </a:r>
            </a:p>
            <a:p>
              <a:r>
                <a:rPr lang="en-US" dirty="0"/>
                <a:t>Live Data: Simulate live updates by periodically fetching news/blog RSS feeds and storing them in your backend (no need for complex streaming frameworks).</a:t>
              </a:r>
            </a:p>
            <a:p>
              <a:r>
                <a:rPr lang="en-US" dirty="0"/>
                <a:t>Usage Tracking: Use simple counters in your backend and frontend to show how many questions or reports were generated.</a:t>
              </a:r>
            </a:p>
            <a:p>
              <a:r>
                <a:rPr lang="en-US" dirty="0"/>
                <a:t>Billing Concept: Just simulate billing by decrementing credits stored in a database or file; real payment integration can be skipped for the hackathon.</a:t>
              </a:r>
            </a:p>
            <a:p>
              <a:r>
                <a:rPr lang="en-US" dirty="0"/>
                <a:t>Hosting: Use free platforms like Heroku, </a:t>
              </a:r>
              <a:r>
                <a:rPr lang="en-US" dirty="0" err="1"/>
                <a:t>Vercel</a:t>
              </a:r>
              <a:r>
                <a:rPr lang="en-US" dirty="0"/>
                <a:t>, or GitHub Pages for deployment.</a:t>
              </a:r>
            </a:p>
            <a:p>
              <a:pPr marL="0" marR="0" lvl="0" indent="0" algn="ctr" rtl="0">
                <a:lnSpc>
                  <a:spcPct val="147722"/>
                </a:lnSpc>
                <a:spcBef>
                  <a:spcPts val="0"/>
                </a:spcBef>
                <a:spcAft>
                  <a:spcPts val="0"/>
                </a:spcAft>
                <a:buNone/>
              </a:pPr>
              <a:endParaRPr sz="900" b="0" i="0" u="none" strike="noStrike" cap="none" dirty="0">
                <a:solidFill>
                  <a:srgbClr val="000000"/>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5" name="Google Shape;105;p5"/>
          <p:cNvPicPr preferRelativeResize="0"/>
          <p:nvPr/>
        </p:nvPicPr>
        <p:blipFill rotWithShape="1">
          <a:blip r:embed="rId3">
            <a:alphaModFix/>
          </a:blip>
          <a:srcRect/>
          <a:stretch/>
        </p:blipFill>
        <p:spPr>
          <a:xfrm>
            <a:off x="419925" y="131025"/>
            <a:ext cx="1026150" cy="1026150"/>
          </a:xfrm>
          <a:prstGeom prst="rect">
            <a:avLst/>
          </a:prstGeom>
          <a:noFill/>
          <a:ln>
            <a:noFill/>
          </a:ln>
        </p:spPr>
      </p:pic>
      <p:grpSp>
        <p:nvGrpSpPr>
          <p:cNvPr id="106" name="Google Shape;106;p5"/>
          <p:cNvGrpSpPr/>
          <p:nvPr/>
        </p:nvGrpSpPr>
        <p:grpSpPr>
          <a:xfrm>
            <a:off x="4891900" y="1188675"/>
            <a:ext cx="3960442" cy="3530299"/>
            <a:chOff x="0" y="-38100"/>
            <a:chExt cx="2086200" cy="850900"/>
          </a:xfrm>
        </p:grpSpPr>
        <p:sp>
          <p:nvSpPr>
            <p:cNvPr id="107" name="Google Shape;107;p5"/>
            <p:cNvSpPr/>
            <p:nvPr/>
          </p:nvSpPr>
          <p:spPr>
            <a:xfrm>
              <a:off x="0" y="0"/>
              <a:ext cx="2086152" cy="812800"/>
            </a:xfrm>
            <a:custGeom>
              <a:avLst/>
              <a:gdLst/>
              <a:ahLst/>
              <a:cxnLst/>
              <a:rect l="l" t="t" r="r" b="b"/>
              <a:pathLst>
                <a:path w="2086152" h="812800" extrusionOk="0">
                  <a:moveTo>
                    <a:pt x="0" y="0"/>
                  </a:moveTo>
                  <a:lnTo>
                    <a:pt x="2086152" y="0"/>
                  </a:lnTo>
                  <a:lnTo>
                    <a:pt x="2086152" y="812800"/>
                  </a:lnTo>
                  <a:lnTo>
                    <a:pt x="0" y="812800"/>
                  </a:lnTo>
                  <a:close/>
                </a:path>
              </a:pathLst>
            </a:custGeom>
            <a:solidFill>
              <a:srgbClr val="FFFFFF"/>
            </a:solidFill>
            <a:ln w="38100" cap="sq" cmpd="sng">
              <a:solidFill>
                <a:srgbClr val="000000"/>
              </a:solidFill>
              <a:prstDash val="solid"/>
              <a:miter lim="8000"/>
              <a:headEnd type="none" w="sm" len="sm"/>
              <a:tailEnd type="none" w="sm" len="sm"/>
            </a:ln>
          </p:spPr>
        </p:sp>
        <p:sp>
          <p:nvSpPr>
            <p:cNvPr id="108" name="Google Shape;108;p5"/>
            <p:cNvSpPr txBox="1"/>
            <p:nvPr/>
          </p:nvSpPr>
          <p:spPr>
            <a:xfrm>
              <a:off x="0" y="-38100"/>
              <a:ext cx="2086200" cy="850800"/>
            </a:xfrm>
            <a:prstGeom prst="rect">
              <a:avLst/>
            </a:prstGeom>
            <a:noFill/>
            <a:ln>
              <a:noFill/>
            </a:ln>
          </p:spPr>
          <p:txBody>
            <a:bodyPr spcFirstLastPara="1" wrap="square" lIns="25400" tIns="25400" rIns="25400" bIns="25400" anchor="ctr" anchorCtr="0">
              <a:noAutofit/>
            </a:bodyPr>
            <a:lstStyle/>
            <a:p>
              <a:pPr marL="0" marR="0" lvl="0" indent="0" algn="ctr" rtl="0">
                <a:lnSpc>
                  <a:spcPct val="147722"/>
                </a:lnSpc>
                <a:spcBef>
                  <a:spcPts val="0"/>
                </a:spcBef>
                <a:spcAft>
                  <a:spcPts val="0"/>
                </a:spcAft>
                <a:buNone/>
              </a:pPr>
              <a:endParaRPr sz="900" b="0" i="0" u="none" strike="noStrike" cap="none">
                <a:solidFill>
                  <a:srgbClr val="000000"/>
                </a:solidFill>
                <a:latin typeface="Calibri"/>
                <a:ea typeface="Calibri"/>
                <a:cs typeface="Calibri"/>
                <a:sym typeface="Calibri"/>
              </a:endParaRPr>
            </a:p>
          </p:txBody>
        </p:sp>
      </p:grpSp>
      <p:sp>
        <p:nvSpPr>
          <p:cNvPr id="109" name="Google Shape;109;p5"/>
          <p:cNvSpPr txBox="1"/>
          <p:nvPr/>
        </p:nvSpPr>
        <p:spPr>
          <a:xfrm>
            <a:off x="1966798" y="201350"/>
            <a:ext cx="5210400" cy="384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GB" sz="2500" b="1"/>
              <a:t>Flowchart &amp; Supporting Images</a:t>
            </a:r>
            <a:endParaRPr sz="700"/>
          </a:p>
        </p:txBody>
      </p:sp>
      <p:sp>
        <p:nvSpPr>
          <p:cNvPr id="110" name="Google Shape;110;p5"/>
          <p:cNvSpPr txBox="1"/>
          <p:nvPr/>
        </p:nvSpPr>
        <p:spPr>
          <a:xfrm>
            <a:off x="4990717" y="1477828"/>
            <a:ext cx="3956100" cy="2951577"/>
          </a:xfrm>
          <a:prstGeom prst="rect">
            <a:avLst/>
          </a:prstGeom>
          <a:noFill/>
          <a:ln>
            <a:noFill/>
          </a:ln>
        </p:spPr>
        <p:txBody>
          <a:bodyPr spcFirstLastPara="1" wrap="square" lIns="0" tIns="0" rIns="0" bIns="0" anchor="t" anchorCtr="0">
            <a:spAutoFit/>
          </a:bodyPr>
          <a:lstStyle/>
          <a:p>
            <a:r>
              <a:rPr lang="en-US" dirty="0"/>
              <a:t>User inputs research question</a:t>
            </a:r>
            <a:br>
              <a:rPr lang="en-US" dirty="0"/>
            </a:br>
            <a:r>
              <a:rPr lang="en-US" dirty="0"/>
              <a:t>↓</a:t>
            </a:r>
          </a:p>
          <a:p>
            <a:r>
              <a:rPr lang="en-US" dirty="0"/>
              <a:t>System searches uploaded files and live data sources</a:t>
            </a:r>
            <a:br>
              <a:rPr lang="en-US" dirty="0"/>
            </a:br>
            <a:r>
              <a:rPr lang="en-US" dirty="0"/>
              <a:t>↓</a:t>
            </a:r>
          </a:p>
          <a:p>
            <a:r>
              <a:rPr lang="en-US" dirty="0"/>
              <a:t>AI extracts key points and summarizes with citations</a:t>
            </a:r>
            <a:br>
              <a:rPr lang="en-US" dirty="0"/>
            </a:br>
            <a:r>
              <a:rPr lang="en-US" dirty="0"/>
              <a:t>↓</a:t>
            </a:r>
          </a:p>
          <a:p>
            <a:r>
              <a:rPr lang="en-US" dirty="0"/>
              <a:t>Structured report is generated and displayed to user</a:t>
            </a:r>
            <a:br>
              <a:rPr lang="en-US" dirty="0"/>
            </a:br>
            <a:r>
              <a:rPr lang="en-US" dirty="0"/>
              <a:t>↓</a:t>
            </a:r>
          </a:p>
          <a:p>
            <a:r>
              <a:rPr lang="en-US" dirty="0"/>
              <a:t>Usage counters (questions, reports, credits) are updated in the dashboard</a:t>
            </a:r>
          </a:p>
          <a:p>
            <a:pPr marL="0" marR="0" lvl="0" indent="0" algn="ctr" rtl="0">
              <a:lnSpc>
                <a:spcPct val="140000"/>
              </a:lnSpc>
              <a:spcBef>
                <a:spcPts val="0"/>
              </a:spcBef>
              <a:spcAft>
                <a:spcPts val="0"/>
              </a:spcAft>
              <a:buNone/>
            </a:pPr>
            <a:endParaRPr sz="700" dirty="0"/>
          </a:p>
        </p:txBody>
      </p:sp>
      <p:grpSp>
        <p:nvGrpSpPr>
          <p:cNvPr id="111" name="Google Shape;111;p5"/>
          <p:cNvGrpSpPr/>
          <p:nvPr/>
        </p:nvGrpSpPr>
        <p:grpSpPr>
          <a:xfrm>
            <a:off x="133815" y="1188650"/>
            <a:ext cx="4579434" cy="3823825"/>
            <a:chOff x="0" y="-38100"/>
            <a:chExt cx="2086200" cy="850900"/>
          </a:xfrm>
        </p:grpSpPr>
        <p:sp>
          <p:nvSpPr>
            <p:cNvPr id="112" name="Google Shape;112;p5"/>
            <p:cNvSpPr/>
            <p:nvPr/>
          </p:nvSpPr>
          <p:spPr>
            <a:xfrm>
              <a:off x="0" y="0"/>
              <a:ext cx="2086152" cy="812800"/>
            </a:xfrm>
            <a:custGeom>
              <a:avLst/>
              <a:gdLst/>
              <a:ahLst/>
              <a:cxnLst/>
              <a:rect l="l" t="t" r="r" b="b"/>
              <a:pathLst>
                <a:path w="2086152" h="812800" extrusionOk="0">
                  <a:moveTo>
                    <a:pt x="0" y="0"/>
                  </a:moveTo>
                  <a:lnTo>
                    <a:pt x="2086152" y="0"/>
                  </a:lnTo>
                  <a:lnTo>
                    <a:pt x="2086152" y="812800"/>
                  </a:lnTo>
                  <a:lnTo>
                    <a:pt x="0" y="812800"/>
                  </a:lnTo>
                  <a:close/>
                </a:path>
              </a:pathLst>
            </a:custGeom>
            <a:solidFill>
              <a:srgbClr val="FFFFFF"/>
            </a:solidFill>
            <a:ln w="38100" cap="sq" cmpd="sng">
              <a:solidFill>
                <a:srgbClr val="000000"/>
              </a:solidFill>
              <a:prstDash val="solid"/>
              <a:miter lim="8000"/>
              <a:headEnd type="none" w="sm" len="sm"/>
              <a:tailEnd type="none" w="sm" len="sm"/>
            </a:ln>
          </p:spPr>
        </p:sp>
        <p:sp>
          <p:nvSpPr>
            <p:cNvPr id="113" name="Google Shape;113;p5"/>
            <p:cNvSpPr txBox="1"/>
            <p:nvPr/>
          </p:nvSpPr>
          <p:spPr>
            <a:xfrm>
              <a:off x="0" y="-38100"/>
              <a:ext cx="2086200" cy="850800"/>
            </a:xfrm>
            <a:prstGeom prst="rect">
              <a:avLst/>
            </a:prstGeom>
            <a:noFill/>
            <a:ln>
              <a:noFill/>
            </a:ln>
          </p:spPr>
          <p:txBody>
            <a:bodyPr spcFirstLastPara="1" wrap="square" lIns="25400" tIns="25400" rIns="25400" bIns="25400" anchor="ctr" anchorCtr="0">
              <a:noAutofit/>
            </a:bodyPr>
            <a:lstStyle/>
            <a:p>
              <a:pPr marL="0" marR="0" lvl="0" indent="0" algn="ctr" rtl="0">
                <a:lnSpc>
                  <a:spcPct val="147722"/>
                </a:lnSpc>
                <a:spcBef>
                  <a:spcPts val="0"/>
                </a:spcBef>
                <a:spcAft>
                  <a:spcPts val="0"/>
                </a:spcAft>
                <a:buNone/>
              </a:pPr>
              <a:endParaRPr sz="900" b="0" i="0" u="none" strike="noStrike" cap="none">
                <a:solidFill>
                  <a:srgbClr val="000000"/>
                </a:solidFill>
                <a:latin typeface="Calibri"/>
                <a:ea typeface="Calibri"/>
                <a:cs typeface="Calibri"/>
                <a:sym typeface="Calibri"/>
              </a:endParaRPr>
            </a:p>
          </p:txBody>
        </p:sp>
      </p:grpSp>
      <p:sp>
        <p:nvSpPr>
          <p:cNvPr id="114" name="Google Shape;114;p5"/>
          <p:cNvSpPr txBox="1"/>
          <p:nvPr/>
        </p:nvSpPr>
        <p:spPr>
          <a:xfrm>
            <a:off x="1156012" y="2932663"/>
            <a:ext cx="2702100" cy="2310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GB" sz="1500" b="1" dirty="0"/>
              <a:t>Supporting Images</a:t>
            </a:r>
            <a:endParaRPr sz="700" dirty="0"/>
          </a:p>
        </p:txBody>
      </p:sp>
      <p:pic>
        <p:nvPicPr>
          <p:cNvPr id="3" name="Picture 2">
            <a:extLst>
              <a:ext uri="{FF2B5EF4-FFF2-40B4-BE49-F238E27FC236}">
                <a16:creationId xmlns:a16="http://schemas.microsoft.com/office/drawing/2014/main" id="{ACA1FA81-B1B9-49E7-CB00-3CC6B0CE87B7}"/>
              </a:ext>
            </a:extLst>
          </p:cNvPr>
          <p:cNvPicPr>
            <a:picLocks noChangeAspect="1"/>
          </p:cNvPicPr>
          <p:nvPr/>
        </p:nvPicPr>
        <p:blipFill>
          <a:blip r:embed="rId4"/>
          <a:stretch>
            <a:fillRect/>
          </a:stretch>
        </p:blipFill>
        <p:spPr>
          <a:xfrm>
            <a:off x="473296" y="1488957"/>
            <a:ext cx="3680832" cy="1859342"/>
          </a:xfrm>
          <a:prstGeom prst="rect">
            <a:avLst/>
          </a:prstGeom>
        </p:spPr>
      </p:pic>
      <p:pic>
        <p:nvPicPr>
          <p:cNvPr id="5" name="Picture 4">
            <a:extLst>
              <a:ext uri="{FF2B5EF4-FFF2-40B4-BE49-F238E27FC236}">
                <a16:creationId xmlns:a16="http://schemas.microsoft.com/office/drawing/2014/main" id="{3DCEB80D-ACAB-1CC2-D6BE-12DB080D8622}"/>
              </a:ext>
            </a:extLst>
          </p:cNvPr>
          <p:cNvPicPr>
            <a:picLocks noChangeAspect="1"/>
          </p:cNvPicPr>
          <p:nvPr/>
        </p:nvPicPr>
        <p:blipFill>
          <a:blip r:embed="rId5"/>
          <a:stretch>
            <a:fillRect/>
          </a:stretch>
        </p:blipFill>
        <p:spPr>
          <a:xfrm>
            <a:off x="1054401" y="3186170"/>
            <a:ext cx="2535715" cy="195494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6"/>
          <p:cNvSpPr txBox="1"/>
          <p:nvPr/>
        </p:nvSpPr>
        <p:spPr>
          <a:xfrm>
            <a:off x="1979700" y="3944776"/>
            <a:ext cx="7348200" cy="307800"/>
          </a:xfrm>
          <a:prstGeom prst="rect">
            <a:avLst/>
          </a:prstGeom>
          <a:noFill/>
          <a:ln>
            <a:noFill/>
          </a:ln>
        </p:spPr>
        <p:txBody>
          <a:bodyPr spcFirstLastPara="1" wrap="square" lIns="91425" tIns="45700" rIns="91425" bIns="45700" anchor="t" anchorCtr="0">
            <a:spAutoFit/>
          </a:bodyPr>
          <a:lstStyle/>
          <a:p>
            <a:pPr marL="302260" marR="0" lvl="1"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IBM Plex Sans"/>
              <a:ea typeface="IBM Plex Sans"/>
              <a:cs typeface="IBM Plex Sans"/>
              <a:sym typeface="IBM Plex Sans"/>
            </a:endParaRPr>
          </a:p>
        </p:txBody>
      </p:sp>
      <p:pic>
        <p:nvPicPr>
          <p:cNvPr id="120" name="Google Shape;120;p6"/>
          <p:cNvPicPr preferRelativeResize="0"/>
          <p:nvPr/>
        </p:nvPicPr>
        <p:blipFill rotWithShape="1">
          <a:blip r:embed="rId3">
            <a:alphaModFix/>
          </a:blip>
          <a:srcRect/>
          <a:stretch/>
        </p:blipFill>
        <p:spPr>
          <a:xfrm>
            <a:off x="414075" y="103963"/>
            <a:ext cx="978624" cy="978624"/>
          </a:xfrm>
          <a:prstGeom prst="rect">
            <a:avLst/>
          </a:prstGeom>
          <a:noFill/>
          <a:ln>
            <a:noFill/>
          </a:ln>
        </p:spPr>
      </p:pic>
      <p:sp>
        <p:nvSpPr>
          <p:cNvPr id="121" name="Google Shape;121;p6"/>
          <p:cNvSpPr txBox="1"/>
          <p:nvPr/>
        </p:nvSpPr>
        <p:spPr>
          <a:xfrm>
            <a:off x="1979700" y="400825"/>
            <a:ext cx="5040300" cy="384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Clr>
                <a:srgbClr val="000000"/>
              </a:buClr>
              <a:buSzPts val="2500"/>
              <a:buFont typeface="Arial"/>
              <a:buNone/>
            </a:pPr>
            <a:r>
              <a:rPr lang="en-GB" sz="2500" b="1" i="0" u="none" strike="noStrike" cap="none" dirty="0">
                <a:solidFill>
                  <a:srgbClr val="000000"/>
                </a:solidFill>
                <a:latin typeface="Arial"/>
                <a:ea typeface="Arial"/>
                <a:cs typeface="Arial"/>
                <a:sym typeface="Arial"/>
              </a:rPr>
              <a:t>Feasibility and Market Use</a:t>
            </a:r>
            <a:endParaRPr sz="700" b="0" i="0" u="none" strike="noStrike" cap="none" dirty="0">
              <a:solidFill>
                <a:srgbClr val="000000"/>
              </a:solidFill>
              <a:latin typeface="Arial"/>
              <a:ea typeface="Arial"/>
              <a:cs typeface="Arial"/>
              <a:sym typeface="Arial"/>
            </a:endParaRPr>
          </a:p>
        </p:txBody>
      </p:sp>
      <p:sp>
        <p:nvSpPr>
          <p:cNvPr id="122" name="Google Shape;122;p6"/>
          <p:cNvSpPr/>
          <p:nvPr/>
        </p:nvSpPr>
        <p:spPr>
          <a:xfrm>
            <a:off x="3563875" y="4760425"/>
            <a:ext cx="807000" cy="333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6"/>
          <p:cNvSpPr/>
          <p:nvPr/>
        </p:nvSpPr>
        <p:spPr>
          <a:xfrm>
            <a:off x="8309225" y="4835750"/>
            <a:ext cx="656400" cy="204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23705CB9-73FB-7708-0EDB-4B8DEE8B3078}"/>
              </a:ext>
            </a:extLst>
          </p:cNvPr>
          <p:cNvSpPr txBox="1"/>
          <p:nvPr/>
        </p:nvSpPr>
        <p:spPr>
          <a:xfrm>
            <a:off x="773333" y="1203245"/>
            <a:ext cx="7864092" cy="3539430"/>
          </a:xfrm>
          <a:prstGeom prst="rect">
            <a:avLst/>
          </a:prstGeom>
          <a:noFill/>
        </p:spPr>
        <p:txBody>
          <a:bodyPr wrap="square" rtlCol="0">
            <a:spAutoFit/>
          </a:bodyPr>
          <a:lstStyle/>
          <a:p>
            <a:r>
              <a:rPr lang="en-US" dirty="0"/>
              <a:t>The Smart Research Assistant is feasible for a hackathon or early-stage project because it leverages existing AI models (like OpenAI’s GPT) and commonly available tools for file processing and data ingestion. The core components—semantic search, summarization, and citation—can be implemented using APIs and simple backend logic without building complex systems from scratch. Usage tracking and billing simulation can be done with basic database counters, making the MVP achievable within a short timeframe and manageable skill level.</a:t>
            </a:r>
          </a:p>
          <a:p>
            <a:endParaRPr lang="en-US" dirty="0"/>
          </a:p>
          <a:p>
            <a:r>
              <a:rPr lang="en-US" b="1" u="sng" dirty="0"/>
              <a:t>This tool can appeal broadly to:</a:t>
            </a:r>
          </a:p>
          <a:p>
            <a:r>
              <a:rPr lang="en-US" dirty="0"/>
              <a:t>Students and Academics: Simplifies assignment and thesis research by providing quick, reliable summaries with sources.</a:t>
            </a:r>
          </a:p>
          <a:p>
            <a:r>
              <a:rPr lang="en-US" dirty="0"/>
              <a:t>Startup and Business Teams: Streamlines market research, competitor analysis, and report writing through consolidated insights.</a:t>
            </a:r>
          </a:p>
          <a:p>
            <a:r>
              <a:rPr lang="en-US" dirty="0"/>
              <a:t>Educators: Helps prepare materials and verify facts efficiently.</a:t>
            </a:r>
          </a:p>
          <a:p>
            <a:r>
              <a:rPr lang="en-US" dirty="0"/>
              <a:t>Content Creators and Analysts: Supports content curation by aggregating and summarizing fresh data from multiple sources.</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8" name="Google Shape;128;g36ba1536f02_0_19"/>
          <p:cNvPicPr preferRelativeResize="0"/>
          <p:nvPr/>
        </p:nvPicPr>
        <p:blipFill rotWithShape="1">
          <a:blip r:embed="rId3">
            <a:alphaModFix/>
          </a:blip>
          <a:srcRect/>
          <a:stretch/>
        </p:blipFill>
        <p:spPr>
          <a:xfrm>
            <a:off x="414075" y="103963"/>
            <a:ext cx="978624" cy="978624"/>
          </a:xfrm>
          <a:prstGeom prst="rect">
            <a:avLst/>
          </a:prstGeom>
          <a:noFill/>
          <a:ln>
            <a:noFill/>
          </a:ln>
        </p:spPr>
      </p:pic>
      <p:sp>
        <p:nvSpPr>
          <p:cNvPr id="129" name="Google Shape;129;g36ba1536f02_0_19"/>
          <p:cNvSpPr txBox="1"/>
          <p:nvPr/>
        </p:nvSpPr>
        <p:spPr>
          <a:xfrm>
            <a:off x="1979700" y="400825"/>
            <a:ext cx="5040300" cy="384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Clr>
                <a:srgbClr val="000000"/>
              </a:buClr>
              <a:buSzPts val="2500"/>
              <a:buFont typeface="Arial"/>
              <a:buNone/>
            </a:pPr>
            <a:r>
              <a:rPr lang="en-GB" sz="2500" b="1" dirty="0"/>
              <a:t>Conclusion</a:t>
            </a:r>
            <a:endParaRPr sz="700" b="0" i="0" u="none" strike="noStrike" cap="none" dirty="0">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CF077BD9-AA5A-1EE9-21F3-0C69C2664C22}"/>
              </a:ext>
            </a:extLst>
          </p:cNvPr>
          <p:cNvSpPr txBox="1"/>
          <p:nvPr/>
        </p:nvSpPr>
        <p:spPr>
          <a:xfrm>
            <a:off x="200722" y="1628078"/>
            <a:ext cx="9099953" cy="1600438"/>
          </a:xfrm>
          <a:prstGeom prst="rect">
            <a:avLst/>
          </a:prstGeom>
          <a:noFill/>
        </p:spPr>
        <p:txBody>
          <a:bodyPr wrap="square" rtlCol="0">
            <a:spAutoFit/>
          </a:bodyPr>
          <a:lstStyle/>
          <a:p>
            <a:r>
              <a:rPr lang="en-US" dirty="0"/>
              <a:t>In conclusion, the Smart Research Assistant addresses the critical challenge of fragmented and inefficient research tools by integrating multiple data sources and AI-powered summarization with citation. This results in concise, trustworthy reports that save time and improve knowledge depth for students, educators, and professionals. Its feasible implementation using existing AI and web technologies, combined with live data updates and usage-based billing, positions it well for the growing market demand in educational and business research spaces. This solution offers both practicality and innovation, making research easier, faster, and more reliable.</a:t>
            </a:r>
            <a:endParaRPr lang="en-IN"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913</Words>
  <Application>Microsoft Office PowerPoint</Application>
  <PresentationFormat>On-screen Show (16:9)</PresentationFormat>
  <Paragraphs>58</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Calibri</vt:lpstr>
      <vt:lpstr>Arial</vt:lpstr>
      <vt:lpstr>Merriweather</vt:lpstr>
      <vt:lpstr>IBM Plex Sans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kamalesh battula</cp:lastModifiedBy>
  <cp:revision>1</cp:revision>
  <dcterms:modified xsi:type="dcterms:W3CDTF">2025-09-19T08:30:58Z</dcterms:modified>
</cp:coreProperties>
</file>