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89EA7E-DC49-4157-BE08-0E3C72B9407A}">
  <a:tblStyle styleId="{B789EA7E-DC49-4157-BE08-0E3C72B94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1dfc4a49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1dfc4a49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2872875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2872875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1dfc4a49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1dfc4a49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1dfc4a49e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1dfc4a49e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287287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1287287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yethiopia/NaturalEarth/tree/master/region_un/TopoJSON" TargetMode="External"/><Relationship Id="rId4" Type="http://schemas.openxmlformats.org/officeDocument/2006/relationships/hyperlink" Target="https://data.worldbank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highlight>
                  <a:srgbClr val="1F1F1F"/>
                </a:highlight>
                <a:latin typeface="Courier New"/>
                <a:ea typeface="Sans Serif Collection" panose="020B0502040504020204" pitchFamily="34" charset="0"/>
                <a:cs typeface="Courier New"/>
                <a:sym typeface="Courier New"/>
              </a:rPr>
              <a:t>Homicide and Unemployment in North America and Latin America: A Comparative Analysis</a:t>
            </a:r>
            <a:endParaRPr sz="2600" b="1" dirty="0">
              <a:latin typeface="Courier New"/>
              <a:ea typeface="Sans Serif Collection" panose="020B0502040504020204" pitchFamily="34" charset="0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67100" y="3229125"/>
            <a:ext cx="2809800" cy="13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4: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Vaishnavi Paineni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Sindhuja Baikadi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Veda Sahaja Bandi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2508300" y="2997250"/>
            <a:ext cx="4127400" cy="3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83125"/>
            <a:ext cx="8520600" cy="29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study examines the correlation between Unemployment and Homicide rates in North and Latin America. It hypothesizes that as Unemployment rate increases, so does Homicide rate, and vice versa.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goal is to provide insights for effective policy interventions by comparing these trends in both regions.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30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56150" y="876325"/>
            <a:ext cx="8231700" cy="3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b="1">
                <a:solidFill>
                  <a:schemeClr val="accent2"/>
                </a:solidFill>
              </a:rPr>
              <a:t>Data collection</a:t>
            </a:r>
            <a:r>
              <a:rPr lang="en" sz="1400">
                <a:solidFill>
                  <a:schemeClr val="accent2"/>
                </a:solidFill>
              </a:rPr>
              <a:t>: </a:t>
            </a:r>
            <a:r>
              <a:rPr lang="en" sz="1400">
                <a:solidFill>
                  <a:schemeClr val="accent2"/>
                </a:solidFill>
                <a:highlight>
                  <a:srgbClr val="1F1F1F"/>
                </a:highlight>
              </a:rPr>
              <a:t>The downloaded the datasets with the following resources:</a:t>
            </a:r>
            <a:endParaRPr sz="1400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highlight>
                  <a:srgbClr val="1F1F1F"/>
                </a:highlight>
              </a:rPr>
              <a:t> - Homicide dataset from </a:t>
            </a:r>
            <a:r>
              <a:rPr lang="en" sz="1400" u="sng">
                <a:solidFill>
                  <a:schemeClr val="accent2"/>
                </a:solidFill>
                <a:highlight>
                  <a:srgbClr val="1F1F1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</a:t>
            </a:r>
            <a:r>
              <a:rPr lang="en" sz="1400" u="sng">
                <a:solidFill>
                  <a:schemeClr val="accent2"/>
                </a:solidFill>
                <a:highlight>
                  <a:srgbClr val="1F1F1F"/>
                </a:highlight>
              </a:rPr>
              <a:t> </a:t>
            </a:r>
            <a:endParaRPr sz="1400" u="sng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highlight>
                  <a:srgbClr val="1F1F1F"/>
                </a:highlight>
              </a:rPr>
              <a:t> - Unemployment dataset from </a:t>
            </a:r>
            <a:r>
              <a:rPr lang="en" sz="1400" u="sng">
                <a:solidFill>
                  <a:schemeClr val="accent2"/>
                </a:solidFill>
                <a:highlight>
                  <a:srgbClr val="1F1F1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https://data.worldbank.org/</a:t>
            </a:r>
            <a:r>
              <a:rPr lang="en" sz="1400" u="sng">
                <a:solidFill>
                  <a:schemeClr val="accent2"/>
                </a:solidFill>
                <a:highlight>
                  <a:srgbClr val="1F1F1F"/>
                </a:highlight>
              </a:rPr>
              <a:t>  </a:t>
            </a:r>
            <a:endParaRPr sz="1400" u="sng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accent2"/>
                </a:solidFill>
              </a:rPr>
              <a:t>Data Preprocessing: Drop the unnecessary columns, null values in value and Year is object data type, </a:t>
            </a:r>
            <a:r>
              <a:rPr lang="en" sz="1400">
                <a:solidFill>
                  <a:schemeClr val="accent2"/>
                </a:solidFill>
                <a:highlight>
                  <a:srgbClr val="1F1F1F"/>
                </a:highlight>
              </a:rPr>
              <a:t>Replace the null values with 0 and convert the year column into integer,Removing countries with no data and Renaming the Country names.</a:t>
            </a:r>
            <a:endParaRPr sz="1400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8001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1F1F1F"/>
                </a:highlight>
              </a:rPr>
              <a:t>There are no countries with no data in Homicide dataset but in unemployment dataset there are countries with no data,  removing those countries.</a:t>
            </a:r>
            <a:endParaRPr sz="1400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8001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rgbClr val="1F1F1F"/>
                </a:highlight>
              </a:rPr>
              <a:t>Rename the country names to correctly map the Entity columns from both datasets.</a:t>
            </a:r>
            <a:endParaRPr sz="1400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b="1">
                <a:solidFill>
                  <a:schemeClr val="accent2"/>
                </a:solidFill>
                <a:highlight>
                  <a:srgbClr val="1F1F1F"/>
                </a:highlight>
              </a:rPr>
              <a:t>Appending geo data to the final data:</a:t>
            </a:r>
            <a:endParaRPr sz="1400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highlight>
                  <a:srgbClr val="1F1F1F"/>
                </a:highlight>
              </a:rPr>
              <a:t>          Downloaded the topojson files for North and South America from    </a:t>
            </a:r>
            <a:r>
              <a:rPr lang="en" sz="1400" u="sng">
                <a:solidFill>
                  <a:schemeClr val="hlink"/>
                </a:solidFill>
                <a:highlight>
                  <a:srgbClr val="1F1F1F"/>
                </a:highlight>
                <a:hlinkClick r:id="rId5"/>
              </a:rPr>
              <a:t>https://github.com/myethiopia/NaturalEarth/tree/master/region_un/TopoJSON</a:t>
            </a:r>
            <a:r>
              <a:rPr lang="en" sz="1400" u="sng">
                <a:solidFill>
                  <a:schemeClr val="accent2"/>
                </a:solidFill>
                <a:highlight>
                  <a:srgbClr val="1F1F1F"/>
                </a:highlight>
              </a:rPr>
              <a:t> </a:t>
            </a:r>
            <a:endParaRPr sz="1400" u="sng">
              <a:solidFill>
                <a:schemeClr val="accent2"/>
              </a:solidFill>
              <a:highlight>
                <a:srgbClr val="1F1F1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 </a:t>
            </a: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of the Visualizations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05950"/>
            <a:ext cx="85206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visualizations generated explore the relationship between homicide and unemployment rates in North and Latin America: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1.  Geospatial Map : Colors represent homicide rates; Hover for details on a country's rates;          Dropdown selects specific years.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2. Trend Chart : Lines show trends in homicide and unemployment rates over time.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3. Charts: Bar chart details the homicide rates; Column chart details the unemployment rates.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Insights: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correlations and trends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 socio-economic influences on crime.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2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Marks &amp; Channels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60375" y="1190625"/>
          <a:ext cx="8204775" cy="3145875"/>
        </p:xfrm>
        <a:graphic>
          <a:graphicData uri="http://schemas.openxmlformats.org/drawingml/2006/table">
            <a:tbl>
              <a:tblPr>
                <a:noFill/>
                <a:tableStyleId>{B789EA7E-DC49-4157-BE08-0E3C72B9407A}</a:tableStyleId>
              </a:tblPr>
              <a:tblGrid>
                <a:gridCol w="273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</a:rPr>
                        <a:t>Visualization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1"/>
                          </a:solidFill>
                        </a:rPr>
                        <a:t>Marks</a:t>
                      </a:r>
                      <a:endParaRPr sz="2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</a:rPr>
                        <a:t>Channels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Geospatial Maps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Area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Color Hue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Trend Chart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Lines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Color Hue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Bar Chart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Lines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Color Saturation &amp; Length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Column Chart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Lines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Color Saturation &amp; Length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6000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359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Comic Sans MS</vt:lpstr>
      <vt:lpstr>Roboto</vt:lpstr>
      <vt:lpstr>Arial</vt:lpstr>
      <vt:lpstr>Simple Dark</vt:lpstr>
      <vt:lpstr>Homicide and Unemployment in North America and Latin America: A Comparative Analysis</vt:lpstr>
      <vt:lpstr>Problem Statement</vt:lpstr>
      <vt:lpstr>Steps Followed</vt:lpstr>
      <vt:lpstr>Story of the Visualizations</vt:lpstr>
      <vt:lpstr>Marks &amp; Channels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 and Unemployment in North America and Latin America: A Comparative Analysis</dc:title>
  <cp:lastModifiedBy>veda sahaja bandi</cp:lastModifiedBy>
  <cp:revision>1</cp:revision>
  <dcterms:modified xsi:type="dcterms:W3CDTF">2023-12-04T15:42:34Z</dcterms:modified>
</cp:coreProperties>
</file>